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52" r:id="rId2"/>
    <p:sldId id="343" r:id="rId3"/>
    <p:sldId id="358" r:id="rId4"/>
    <p:sldId id="347" r:id="rId5"/>
    <p:sldId id="313" r:id="rId6"/>
    <p:sldId id="314" r:id="rId7"/>
    <p:sldId id="318" r:id="rId8"/>
    <p:sldId id="323" r:id="rId9"/>
    <p:sldId id="324" r:id="rId10"/>
    <p:sldId id="325" r:id="rId11"/>
    <p:sldId id="326" r:id="rId12"/>
    <p:sldId id="330" r:id="rId13"/>
    <p:sldId id="327" r:id="rId14"/>
    <p:sldId id="331" r:id="rId15"/>
    <p:sldId id="332" r:id="rId16"/>
    <p:sldId id="353" r:id="rId17"/>
    <p:sldId id="354" r:id="rId18"/>
    <p:sldId id="355" r:id="rId19"/>
    <p:sldId id="349" r:id="rId20"/>
    <p:sldId id="344" r:id="rId21"/>
    <p:sldId id="340" r:id="rId22"/>
    <p:sldId id="348" r:id="rId23"/>
    <p:sldId id="350" r:id="rId24"/>
    <p:sldId id="357" r:id="rId25"/>
    <p:sldId id="345" r:id="rId26"/>
    <p:sldId id="322" r:id="rId27"/>
  </p:sldIdLst>
  <p:sldSz cx="6858000" cy="9144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C2"/>
    <a:srgbClr val="DEF2FF"/>
    <a:srgbClr val="08BCF5"/>
    <a:srgbClr val="DD6B1D"/>
    <a:srgbClr val="FAB836"/>
    <a:srgbClr val="00608C"/>
    <a:srgbClr val="2E2E30"/>
    <a:srgbClr val="D85E12"/>
    <a:srgbClr val="85B1CA"/>
    <a:srgbClr val="EE1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6081" autoAdjust="0"/>
  </p:normalViewPr>
  <p:slideViewPr>
    <p:cSldViewPr showGuides="1">
      <p:cViewPr>
        <p:scale>
          <a:sx n="50" d="100"/>
          <a:sy n="50" d="100"/>
        </p:scale>
        <p:origin x="2264" y="-128"/>
      </p:cViewPr>
      <p:guideLst>
        <p:guide orient="horz" pos="2880"/>
        <p:guide pos="225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4"/>
            <a:ext cx="2946400" cy="496809"/>
          </a:xfrm>
          <a:prstGeom prst="rect">
            <a:avLst/>
          </a:prstGeom>
        </p:spPr>
        <p:txBody>
          <a:bodyPr vert="horz" lIns="91431" tIns="45715" rIns="91431" bIns="45715" rtlCol="0"/>
          <a:lstStyle>
            <a:lvl1pPr algn="l">
              <a:defRPr sz="1200"/>
            </a:lvl1pPr>
          </a:lstStyle>
          <a:p>
            <a:endParaRPr lang="fr-FR"/>
          </a:p>
        </p:txBody>
      </p:sp>
      <p:sp>
        <p:nvSpPr>
          <p:cNvPr id="3" name="Espace réservé de la date 2"/>
          <p:cNvSpPr>
            <a:spLocks noGrp="1"/>
          </p:cNvSpPr>
          <p:nvPr>
            <p:ph type="dt" sz="quarter" idx="1"/>
          </p:nvPr>
        </p:nvSpPr>
        <p:spPr>
          <a:xfrm>
            <a:off x="3849688" y="4"/>
            <a:ext cx="2946400" cy="496809"/>
          </a:xfrm>
          <a:prstGeom prst="rect">
            <a:avLst/>
          </a:prstGeom>
        </p:spPr>
        <p:txBody>
          <a:bodyPr vert="horz" lIns="91431" tIns="45715" rIns="91431" bIns="45715" rtlCol="0"/>
          <a:lstStyle>
            <a:lvl1pPr algn="r">
              <a:defRPr sz="1200"/>
            </a:lvl1pPr>
          </a:lstStyle>
          <a:p>
            <a:fld id="{D8C95708-F4FB-4F2F-ADF1-4299AF4488F0}" type="datetimeFigureOut">
              <a:rPr lang="fr-FR" smtClean="0"/>
              <a:t>23/12/2022</a:t>
            </a:fld>
            <a:endParaRPr lang="fr-FR"/>
          </a:p>
        </p:txBody>
      </p:sp>
      <p:sp>
        <p:nvSpPr>
          <p:cNvPr id="4" name="Espace réservé du pied de page 3"/>
          <p:cNvSpPr>
            <a:spLocks noGrp="1"/>
          </p:cNvSpPr>
          <p:nvPr>
            <p:ph type="ftr" sz="quarter" idx="2"/>
          </p:nvPr>
        </p:nvSpPr>
        <p:spPr>
          <a:xfrm>
            <a:off x="0" y="9428244"/>
            <a:ext cx="2946400" cy="496809"/>
          </a:xfrm>
          <a:prstGeom prst="rect">
            <a:avLst/>
          </a:prstGeom>
        </p:spPr>
        <p:txBody>
          <a:bodyPr vert="horz" lIns="91431" tIns="45715" rIns="91431" bIns="4571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244"/>
            <a:ext cx="2946400" cy="496809"/>
          </a:xfrm>
          <a:prstGeom prst="rect">
            <a:avLst/>
          </a:prstGeom>
        </p:spPr>
        <p:txBody>
          <a:bodyPr vert="horz" lIns="91431" tIns="45715" rIns="91431" bIns="45715" rtlCol="0" anchor="b"/>
          <a:lstStyle>
            <a:lvl1pPr algn="r">
              <a:defRPr sz="1200"/>
            </a:lvl1pPr>
          </a:lstStyle>
          <a:p>
            <a:fld id="{A4982453-255F-4E25-9EF8-F660E8D76BD1}" type="slidenum">
              <a:rPr lang="fr-FR" smtClean="0"/>
              <a:t>‹N°›</a:t>
            </a:fld>
            <a:endParaRPr lang="fr-FR"/>
          </a:p>
        </p:txBody>
      </p:sp>
    </p:spTree>
    <p:extLst>
      <p:ext uri="{BB962C8B-B14F-4D97-AF65-F5344CB8AC3E}">
        <p14:creationId xmlns:p14="http://schemas.microsoft.com/office/powerpoint/2010/main" val="8606646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endParaRPr lang="fr-FR"/>
          </a:p>
        </p:txBody>
      </p:sp>
      <p:sp>
        <p:nvSpPr>
          <p:cNvPr id="3" name="Espace réservé de la date 2"/>
          <p:cNvSpPr>
            <a:spLocks noGrp="1"/>
          </p:cNvSpPr>
          <p:nvPr>
            <p:ph type="dt" idx="1"/>
          </p:nvPr>
        </p:nvSpPr>
        <p:spPr>
          <a:xfrm>
            <a:off x="3849689" y="0"/>
            <a:ext cx="2946400" cy="496888"/>
          </a:xfrm>
          <a:prstGeom prst="rect">
            <a:avLst/>
          </a:prstGeom>
        </p:spPr>
        <p:txBody>
          <a:bodyPr vert="horz" lIns="91431" tIns="45715" rIns="91431" bIns="45715" rtlCol="0"/>
          <a:lstStyle>
            <a:lvl1pPr algn="r">
              <a:defRPr sz="1200"/>
            </a:lvl1pPr>
          </a:lstStyle>
          <a:p>
            <a:fld id="{2D4602CF-4647-40EB-A45F-5A37A1196ED2}" type="datetimeFigureOut">
              <a:rPr lang="fr-FR" smtClean="0"/>
              <a:t>23/12/2022</a:t>
            </a:fld>
            <a:endParaRPr lang="fr-FR"/>
          </a:p>
        </p:txBody>
      </p:sp>
      <p:sp>
        <p:nvSpPr>
          <p:cNvPr id="4" name="Espace réservé de l'image des diapositives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31" tIns="45715" rIns="91431" bIns="45715" rtlCol="0" anchor="ctr"/>
          <a:lstStyle/>
          <a:p>
            <a:endParaRPr lang="fr-FR"/>
          </a:p>
        </p:txBody>
      </p:sp>
      <p:sp>
        <p:nvSpPr>
          <p:cNvPr id="5" name="Espace réservé des commentaires 4"/>
          <p:cNvSpPr>
            <a:spLocks noGrp="1"/>
          </p:cNvSpPr>
          <p:nvPr>
            <p:ph type="body" sz="quarter" idx="3"/>
          </p:nvPr>
        </p:nvSpPr>
        <p:spPr>
          <a:xfrm>
            <a:off x="679457" y="4714880"/>
            <a:ext cx="5438775" cy="4467225"/>
          </a:xfrm>
          <a:prstGeom prst="rect">
            <a:avLst/>
          </a:prstGeom>
        </p:spPr>
        <p:txBody>
          <a:bodyPr vert="horz" lIns="91431" tIns="45715" rIns="91431" bIns="4571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166"/>
            <a:ext cx="2946400" cy="496887"/>
          </a:xfrm>
          <a:prstGeom prst="rect">
            <a:avLst/>
          </a:prstGeom>
        </p:spPr>
        <p:txBody>
          <a:bodyPr vert="horz" lIns="91431" tIns="45715" rIns="91431" bIns="4571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9" y="9428166"/>
            <a:ext cx="2946400" cy="496887"/>
          </a:xfrm>
          <a:prstGeom prst="rect">
            <a:avLst/>
          </a:prstGeom>
        </p:spPr>
        <p:txBody>
          <a:bodyPr vert="horz" lIns="91431" tIns="45715" rIns="91431" bIns="45715" rtlCol="0" anchor="b"/>
          <a:lstStyle>
            <a:lvl1pPr algn="r">
              <a:defRPr sz="1200"/>
            </a:lvl1pPr>
          </a:lstStyle>
          <a:p>
            <a:fld id="{ABB75DB4-8AE9-4941-B8D5-E64847724451}" type="slidenum">
              <a:rPr lang="fr-FR" smtClean="0"/>
              <a:t>‹N°›</a:t>
            </a:fld>
            <a:endParaRPr lang="fr-FR"/>
          </a:p>
        </p:txBody>
      </p:sp>
    </p:spTree>
    <p:extLst>
      <p:ext uri="{BB962C8B-B14F-4D97-AF65-F5344CB8AC3E}">
        <p14:creationId xmlns:p14="http://schemas.microsoft.com/office/powerpoint/2010/main" val="121794843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86216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20842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20842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90119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20842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90639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19169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170121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917656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9044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27001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27188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991104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38632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784070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444816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163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55103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2547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4009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1955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2084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2084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20842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2084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3425" y="744538"/>
            <a:ext cx="2790825" cy="372268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20842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letter.ojd.com/optiext/optiextension.dll?ID=iQRiQ2a2Wjvi_meh_oq5PdHTosMjAmkgO1obWyVfNH6P8MC4b%2BMxz0mHaFemGrY6w0gQMhdAa09ss6Ib5PKSTJYVGIZi0"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38" r="1156" b="82614"/>
          <a:stretch/>
        </p:blipFill>
        <p:spPr>
          <a:xfrm>
            <a:off x="0" y="2"/>
            <a:ext cx="6858000" cy="771524"/>
          </a:xfrm>
          <a:prstGeom prst="rect">
            <a:avLst/>
          </a:prstGeom>
        </p:spPr>
      </p:pic>
      <p:sp>
        <p:nvSpPr>
          <p:cNvPr id="2" name="Titre 1"/>
          <p:cNvSpPr>
            <a:spLocks noGrp="1"/>
          </p:cNvSpPr>
          <p:nvPr>
            <p:ph type="ctrTitle" hasCustomPrompt="1"/>
          </p:nvPr>
        </p:nvSpPr>
        <p:spPr>
          <a:xfrm>
            <a:off x="188640" y="18451"/>
            <a:ext cx="6480720" cy="521101"/>
          </a:xfrm>
        </p:spPr>
        <p:txBody>
          <a:bodyPr>
            <a:normAutofit/>
          </a:bodyPr>
          <a:lstStyle>
            <a:lvl1pPr algn="ctr">
              <a:defRPr sz="2400" b="0" baseline="0">
                <a:solidFill>
                  <a:schemeClr val="bg1"/>
                </a:solidFill>
                <a:latin typeface="Geometos"/>
              </a:defRPr>
            </a:lvl1pPr>
          </a:lstStyle>
          <a:p>
            <a:r>
              <a:rPr lang="fr-FR" dirty="0"/>
              <a:t>Communiqué de Presse ACPM</a:t>
            </a:r>
          </a:p>
        </p:txBody>
      </p:sp>
      <p:sp>
        <p:nvSpPr>
          <p:cNvPr id="3" name="Sous-titre 2"/>
          <p:cNvSpPr>
            <a:spLocks noGrp="1"/>
          </p:cNvSpPr>
          <p:nvPr>
            <p:ph type="subTitle" idx="1" hasCustomPrompt="1"/>
          </p:nvPr>
        </p:nvSpPr>
        <p:spPr>
          <a:xfrm>
            <a:off x="260648" y="467544"/>
            <a:ext cx="6480720" cy="216024"/>
          </a:xfrm>
        </p:spPr>
        <p:txBody>
          <a:bodyPr anchor="ctr">
            <a:noAutofit/>
          </a:bodyPr>
          <a:lstStyle>
            <a:lvl1pPr marL="0" indent="0" algn="ctr">
              <a:buNone/>
              <a:defRPr sz="1400" b="0" baseline="0">
                <a:solidFill>
                  <a:schemeClr val="bg1">
                    <a:lumMod val="75000"/>
                  </a:schemeClr>
                </a:solidFill>
                <a:latin typeface="Geometo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17 février 2016</a:t>
            </a: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32" y="117762"/>
            <a:ext cx="565806" cy="565806"/>
          </a:xfrm>
          <a:prstGeom prst="rect">
            <a:avLst/>
          </a:prstGeom>
        </p:spPr>
      </p:pic>
      <p:pic>
        <p:nvPicPr>
          <p:cNvPr id="6" name="Imag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787128"/>
            <a:ext cx="6858000" cy="393384"/>
          </a:xfrm>
          <a:prstGeom prst="rect">
            <a:avLst/>
          </a:prstGeom>
        </p:spPr>
      </p:pic>
    </p:spTree>
    <p:extLst>
      <p:ext uri="{BB962C8B-B14F-4D97-AF65-F5344CB8AC3E}">
        <p14:creationId xmlns:p14="http://schemas.microsoft.com/office/powerpoint/2010/main" val="238945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275016" y="995091"/>
            <a:ext cx="9396537" cy="6901283"/>
          </a:xfrm>
          <a:prstGeom prst="rect">
            <a:avLst/>
          </a:prstGeom>
        </p:spPr>
      </p:pic>
      <p:sp>
        <p:nvSpPr>
          <p:cNvPr id="16" name="Titre 1"/>
          <p:cNvSpPr>
            <a:spLocks noGrp="1"/>
          </p:cNvSpPr>
          <p:nvPr>
            <p:ph type="title"/>
          </p:nvPr>
        </p:nvSpPr>
        <p:spPr>
          <a:xfrm>
            <a:off x="342900" y="366184"/>
            <a:ext cx="6172200" cy="1524000"/>
          </a:xfrm>
        </p:spPr>
        <p:txBody>
          <a:bodyPr/>
          <a:lstStyle/>
          <a:p>
            <a:r>
              <a:rPr lang="fr-FR"/>
              <a:t>Modifiez le style du titre</a:t>
            </a:r>
          </a:p>
        </p:txBody>
      </p:sp>
      <p:sp>
        <p:nvSpPr>
          <p:cNvPr id="17" name="Espace réservé du contenu 2"/>
          <p:cNvSpPr>
            <a:spLocks noGrp="1"/>
          </p:cNvSpPr>
          <p:nvPr>
            <p:ph idx="1"/>
          </p:nvPr>
        </p:nvSpPr>
        <p:spPr>
          <a:xfrm>
            <a:off x="342900" y="2133602"/>
            <a:ext cx="6172200" cy="603461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e la date 3"/>
          <p:cNvSpPr>
            <a:spLocks noGrp="1"/>
          </p:cNvSpPr>
          <p:nvPr>
            <p:ph type="dt" sz="half" idx="10"/>
          </p:nvPr>
        </p:nvSpPr>
        <p:spPr>
          <a:xfrm>
            <a:off x="342900" y="8676458"/>
            <a:ext cx="1600200" cy="285511"/>
          </a:xfrm>
          <a:prstGeom prst="rect">
            <a:avLst/>
          </a:prstGeom>
        </p:spPr>
        <p:txBody>
          <a:bodyPr/>
          <a:lstStyle>
            <a:lvl1pPr>
              <a:defRPr sz="900">
                <a:solidFill>
                  <a:schemeClr val="bg1">
                    <a:lumMod val="75000"/>
                  </a:schemeClr>
                </a:solidFill>
              </a:defRPr>
            </a:lvl1pPr>
          </a:lstStyle>
          <a:p>
            <a:fld id="{021E49F6-A129-48F7-8134-22B2EFF1D27C}" type="datetime1">
              <a:rPr lang="fr-FR" smtClean="0"/>
              <a:t>23/12/2022</a:t>
            </a:fld>
            <a:endParaRPr lang="fr-FR"/>
          </a:p>
        </p:txBody>
      </p:sp>
      <p:sp>
        <p:nvSpPr>
          <p:cNvPr id="19" name="Espace réservé du numéro de diapositive 5"/>
          <p:cNvSpPr>
            <a:spLocks noGrp="1"/>
          </p:cNvSpPr>
          <p:nvPr>
            <p:ph type="sldNum" sz="quarter" idx="12"/>
          </p:nvPr>
        </p:nvSpPr>
        <p:spPr>
          <a:xfrm>
            <a:off x="4581129" y="8676458"/>
            <a:ext cx="1933972" cy="285511"/>
          </a:xfrm>
          <a:prstGeom prst="rect">
            <a:avLst/>
          </a:prstGeom>
        </p:spPr>
        <p:txBody>
          <a:bodyPr/>
          <a:lstStyle>
            <a:lvl1pPr>
              <a:defRPr sz="900">
                <a:solidFill>
                  <a:schemeClr val="bg1">
                    <a:lumMod val="75000"/>
                  </a:schemeClr>
                </a:solidFill>
              </a:defRPr>
            </a:lvl1pPr>
          </a:lstStyle>
          <a:p>
            <a:pPr algn="r"/>
            <a:fld id="{82498CFC-4385-4D78-A167-E3A44FCC90A7}" type="datetimeFigureOut">
              <a:rPr lang="fr-FR" smtClean="0"/>
              <a:pPr algn="r"/>
              <a:t>23/12/2022</a:t>
            </a:fld>
            <a:r>
              <a:rPr lang="fr-FR"/>
              <a:t>  Page </a:t>
            </a:r>
            <a:fld id="{C00BFA7E-3CDD-4D2D-80DA-46A2D599F1A9}" type="slidenum">
              <a:rPr lang="fr-FR" smtClean="0"/>
              <a:pPr algn="r"/>
              <a:t>‹N°›</a:t>
            </a:fld>
            <a:endParaRPr lang="fr-FR"/>
          </a:p>
        </p:txBody>
      </p:sp>
      <p:sp>
        <p:nvSpPr>
          <p:cNvPr id="20" name="Rectangle à coins arrondis 19"/>
          <p:cNvSpPr/>
          <p:nvPr userDrawn="1"/>
        </p:nvSpPr>
        <p:spPr>
          <a:xfrm>
            <a:off x="168164" y="395536"/>
            <a:ext cx="6481141" cy="7992889"/>
          </a:xfrm>
          <a:prstGeom prst="roundRect">
            <a:avLst>
              <a:gd name="adj" fmla="val 81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75000"/>
                  <a:lumOff val="25000"/>
                </a:schemeClr>
              </a:solidFill>
            </a:endParaRPr>
          </a:p>
        </p:txBody>
      </p:sp>
      <p:pic>
        <p:nvPicPr>
          <p:cNvPr id="21" name="Imag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7032" y="8496496"/>
            <a:ext cx="540000" cy="540000"/>
          </a:xfrm>
          <a:prstGeom prst="rect">
            <a:avLst/>
          </a:prstGeom>
        </p:spPr>
      </p:pic>
      <p:sp>
        <p:nvSpPr>
          <p:cNvPr id="22" name="Espace réservé de la date 3"/>
          <p:cNvSpPr txBox="1">
            <a:spLocks/>
          </p:cNvSpPr>
          <p:nvPr userDrawn="1"/>
        </p:nvSpPr>
        <p:spPr>
          <a:xfrm>
            <a:off x="0" y="38017"/>
            <a:ext cx="6858000" cy="285511"/>
          </a:xfrm>
          <a:prstGeom prst="rect">
            <a:avLst/>
          </a:prstGeom>
        </p:spPr>
        <p:txBody>
          <a:bodyPr vert="horz" lIns="91440" tIns="45720" rIns="91440" bIns="45720" rtlCol="0" anchor="ctr"/>
          <a:lstStyle>
            <a:defPPr>
              <a:defRPr lang="fr-F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solidFill>
                  <a:schemeClr val="bg1">
                    <a:lumMod val="75000"/>
                  </a:schemeClr>
                </a:solidFill>
              </a:rPr>
              <a:t>ACPM – L’ALLIANCE DES</a:t>
            </a:r>
            <a:r>
              <a:rPr lang="fr-FR" baseline="0">
                <a:solidFill>
                  <a:schemeClr val="bg1">
                    <a:lumMod val="75000"/>
                  </a:schemeClr>
                </a:solidFill>
              </a:rPr>
              <a:t> CHIFFRES DE LA PRESSE ET DES MEDIAS</a:t>
            </a:r>
            <a:endParaRPr lang="fr-FR">
              <a:solidFill>
                <a:schemeClr val="bg1">
                  <a:lumMod val="75000"/>
                </a:schemeClr>
              </a:solidFill>
            </a:endParaRPr>
          </a:p>
        </p:txBody>
      </p:sp>
    </p:spTree>
    <p:extLst>
      <p:ext uri="{BB962C8B-B14F-4D97-AF65-F5344CB8AC3E}">
        <p14:creationId xmlns:p14="http://schemas.microsoft.com/office/powerpoint/2010/main" val="25538607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78094" y="1114197"/>
            <a:ext cx="9186801" cy="6885384"/>
          </a:xfrm>
          <a:prstGeom prst="rect">
            <a:avLst/>
          </a:prstGeom>
        </p:spPr>
      </p:pic>
      <p:sp>
        <p:nvSpPr>
          <p:cNvPr id="16" name="Titre 1"/>
          <p:cNvSpPr>
            <a:spLocks noGrp="1"/>
          </p:cNvSpPr>
          <p:nvPr>
            <p:ph type="title"/>
          </p:nvPr>
        </p:nvSpPr>
        <p:spPr>
          <a:xfrm>
            <a:off x="342900" y="366184"/>
            <a:ext cx="6172200" cy="1524000"/>
          </a:xfrm>
        </p:spPr>
        <p:txBody>
          <a:bodyPr/>
          <a:lstStyle/>
          <a:p>
            <a:r>
              <a:rPr lang="fr-FR"/>
              <a:t>Modifiez le style du titre</a:t>
            </a:r>
          </a:p>
        </p:txBody>
      </p:sp>
      <p:sp>
        <p:nvSpPr>
          <p:cNvPr id="17" name="Espace réservé du contenu 2"/>
          <p:cNvSpPr>
            <a:spLocks noGrp="1"/>
          </p:cNvSpPr>
          <p:nvPr>
            <p:ph idx="1"/>
          </p:nvPr>
        </p:nvSpPr>
        <p:spPr>
          <a:xfrm>
            <a:off x="342900" y="2133602"/>
            <a:ext cx="6172200" cy="603461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e la date 3"/>
          <p:cNvSpPr>
            <a:spLocks noGrp="1"/>
          </p:cNvSpPr>
          <p:nvPr>
            <p:ph type="dt" sz="half" idx="10"/>
          </p:nvPr>
        </p:nvSpPr>
        <p:spPr>
          <a:xfrm>
            <a:off x="342900" y="8676458"/>
            <a:ext cx="1600200" cy="285511"/>
          </a:xfrm>
          <a:prstGeom prst="rect">
            <a:avLst/>
          </a:prstGeom>
        </p:spPr>
        <p:txBody>
          <a:bodyPr/>
          <a:lstStyle>
            <a:lvl1pPr>
              <a:defRPr sz="900">
                <a:solidFill>
                  <a:schemeClr val="bg1">
                    <a:lumMod val="75000"/>
                  </a:schemeClr>
                </a:solidFill>
              </a:defRPr>
            </a:lvl1pPr>
          </a:lstStyle>
          <a:p>
            <a:fld id="{1CBA7499-DE27-41FB-BBC7-C5563E18CB59}" type="datetime1">
              <a:rPr lang="fr-FR" smtClean="0"/>
              <a:t>23/12/2022</a:t>
            </a:fld>
            <a:endParaRPr lang="fr-FR"/>
          </a:p>
        </p:txBody>
      </p:sp>
      <p:sp>
        <p:nvSpPr>
          <p:cNvPr id="19" name="Espace réservé du numéro de diapositive 5"/>
          <p:cNvSpPr>
            <a:spLocks noGrp="1"/>
          </p:cNvSpPr>
          <p:nvPr>
            <p:ph type="sldNum" sz="quarter" idx="12"/>
          </p:nvPr>
        </p:nvSpPr>
        <p:spPr>
          <a:xfrm>
            <a:off x="4581129" y="8676458"/>
            <a:ext cx="1933972" cy="285511"/>
          </a:xfrm>
          <a:prstGeom prst="rect">
            <a:avLst/>
          </a:prstGeom>
        </p:spPr>
        <p:txBody>
          <a:bodyPr/>
          <a:lstStyle>
            <a:lvl1pPr>
              <a:defRPr sz="900">
                <a:solidFill>
                  <a:schemeClr val="bg1">
                    <a:lumMod val="75000"/>
                  </a:schemeClr>
                </a:solidFill>
              </a:defRPr>
            </a:lvl1pPr>
          </a:lstStyle>
          <a:p>
            <a:pPr algn="r"/>
            <a:fld id="{82498CFC-4385-4D78-A167-E3A44FCC90A7}" type="datetimeFigureOut">
              <a:rPr lang="fr-FR" smtClean="0"/>
              <a:pPr algn="r"/>
              <a:t>23/12/2022</a:t>
            </a:fld>
            <a:r>
              <a:rPr lang="fr-FR"/>
              <a:t>  Page </a:t>
            </a:r>
            <a:fld id="{C00BFA7E-3CDD-4D2D-80DA-46A2D599F1A9}" type="slidenum">
              <a:rPr lang="fr-FR" smtClean="0"/>
              <a:pPr algn="r"/>
              <a:t>‹N°›</a:t>
            </a:fld>
            <a:endParaRPr lang="fr-FR"/>
          </a:p>
        </p:txBody>
      </p:sp>
      <p:sp>
        <p:nvSpPr>
          <p:cNvPr id="20" name="Rectangle à coins arrondis 19"/>
          <p:cNvSpPr/>
          <p:nvPr userDrawn="1"/>
        </p:nvSpPr>
        <p:spPr>
          <a:xfrm>
            <a:off x="168164" y="395536"/>
            <a:ext cx="6481141" cy="7992889"/>
          </a:xfrm>
          <a:prstGeom prst="roundRect">
            <a:avLst>
              <a:gd name="adj" fmla="val 81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75000"/>
                  <a:lumOff val="25000"/>
                </a:schemeClr>
              </a:solidFill>
            </a:endParaRPr>
          </a:p>
        </p:txBody>
      </p:sp>
      <p:pic>
        <p:nvPicPr>
          <p:cNvPr id="21" name="Imag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7032" y="8496496"/>
            <a:ext cx="540000" cy="540000"/>
          </a:xfrm>
          <a:prstGeom prst="rect">
            <a:avLst/>
          </a:prstGeom>
        </p:spPr>
      </p:pic>
      <p:sp>
        <p:nvSpPr>
          <p:cNvPr id="22" name="Espace réservé de la date 3"/>
          <p:cNvSpPr txBox="1">
            <a:spLocks/>
          </p:cNvSpPr>
          <p:nvPr userDrawn="1"/>
        </p:nvSpPr>
        <p:spPr>
          <a:xfrm>
            <a:off x="0" y="38017"/>
            <a:ext cx="6858000" cy="285511"/>
          </a:xfrm>
          <a:prstGeom prst="rect">
            <a:avLst/>
          </a:prstGeom>
        </p:spPr>
        <p:txBody>
          <a:bodyPr vert="horz" lIns="91440" tIns="45720" rIns="91440" bIns="45720" rtlCol="0" anchor="ctr"/>
          <a:lstStyle>
            <a:defPPr>
              <a:defRPr lang="fr-F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solidFill>
                  <a:schemeClr val="bg1">
                    <a:lumMod val="75000"/>
                  </a:schemeClr>
                </a:solidFill>
              </a:rPr>
              <a:t>ACPM – L’ALLIANCE DES</a:t>
            </a:r>
            <a:r>
              <a:rPr lang="fr-FR" baseline="0">
                <a:solidFill>
                  <a:schemeClr val="bg1">
                    <a:lumMod val="75000"/>
                  </a:schemeClr>
                </a:solidFill>
              </a:rPr>
              <a:t> CHIFFRES DE LA PRESSE ET DES MEDIAS</a:t>
            </a:r>
            <a:endParaRPr lang="fr-FR">
              <a:solidFill>
                <a:schemeClr val="bg1">
                  <a:lumMod val="75000"/>
                </a:schemeClr>
              </a:solidFill>
            </a:endParaRPr>
          </a:p>
        </p:txBody>
      </p:sp>
    </p:spTree>
    <p:extLst>
      <p:ext uri="{BB962C8B-B14F-4D97-AF65-F5344CB8AC3E}">
        <p14:creationId xmlns:p14="http://schemas.microsoft.com/office/powerpoint/2010/main" val="40357544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et contenu">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7108" y="1122300"/>
            <a:ext cx="9132215" cy="6858000"/>
          </a:xfrm>
          <a:prstGeom prst="rect">
            <a:avLst/>
          </a:prstGeom>
        </p:spPr>
      </p:pic>
      <p:sp>
        <p:nvSpPr>
          <p:cNvPr id="16" name="Titre 1"/>
          <p:cNvSpPr>
            <a:spLocks noGrp="1"/>
          </p:cNvSpPr>
          <p:nvPr>
            <p:ph type="title"/>
          </p:nvPr>
        </p:nvSpPr>
        <p:spPr>
          <a:xfrm>
            <a:off x="342900" y="366184"/>
            <a:ext cx="6172200" cy="1524000"/>
          </a:xfrm>
        </p:spPr>
        <p:txBody>
          <a:bodyPr/>
          <a:lstStyle/>
          <a:p>
            <a:r>
              <a:rPr lang="fr-FR"/>
              <a:t>Modifiez le style du titre</a:t>
            </a:r>
          </a:p>
        </p:txBody>
      </p:sp>
      <p:sp>
        <p:nvSpPr>
          <p:cNvPr id="17" name="Espace réservé du contenu 2"/>
          <p:cNvSpPr>
            <a:spLocks noGrp="1"/>
          </p:cNvSpPr>
          <p:nvPr>
            <p:ph idx="1"/>
          </p:nvPr>
        </p:nvSpPr>
        <p:spPr>
          <a:xfrm>
            <a:off x="342900" y="2133602"/>
            <a:ext cx="6172200" cy="603461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e la date 3"/>
          <p:cNvSpPr>
            <a:spLocks noGrp="1"/>
          </p:cNvSpPr>
          <p:nvPr>
            <p:ph type="dt" sz="half" idx="10"/>
          </p:nvPr>
        </p:nvSpPr>
        <p:spPr>
          <a:xfrm>
            <a:off x="342900" y="8676458"/>
            <a:ext cx="1600200" cy="285511"/>
          </a:xfrm>
          <a:prstGeom prst="rect">
            <a:avLst/>
          </a:prstGeom>
        </p:spPr>
        <p:txBody>
          <a:bodyPr/>
          <a:lstStyle>
            <a:lvl1pPr>
              <a:defRPr sz="900">
                <a:solidFill>
                  <a:schemeClr val="bg1">
                    <a:lumMod val="75000"/>
                  </a:schemeClr>
                </a:solidFill>
              </a:defRPr>
            </a:lvl1pPr>
          </a:lstStyle>
          <a:p>
            <a:fld id="{09787CCC-86CC-4568-BCE6-08D20E286875}" type="datetime1">
              <a:rPr lang="fr-FR" smtClean="0"/>
              <a:t>23/12/2022</a:t>
            </a:fld>
            <a:endParaRPr lang="fr-FR"/>
          </a:p>
        </p:txBody>
      </p:sp>
      <p:sp>
        <p:nvSpPr>
          <p:cNvPr id="19" name="Espace réservé du numéro de diapositive 5"/>
          <p:cNvSpPr>
            <a:spLocks noGrp="1"/>
          </p:cNvSpPr>
          <p:nvPr>
            <p:ph type="sldNum" sz="quarter" idx="12"/>
          </p:nvPr>
        </p:nvSpPr>
        <p:spPr>
          <a:xfrm>
            <a:off x="4581129" y="8676458"/>
            <a:ext cx="1933972" cy="285511"/>
          </a:xfrm>
          <a:prstGeom prst="rect">
            <a:avLst/>
          </a:prstGeom>
        </p:spPr>
        <p:txBody>
          <a:bodyPr/>
          <a:lstStyle>
            <a:lvl1pPr>
              <a:defRPr sz="900">
                <a:solidFill>
                  <a:schemeClr val="bg1">
                    <a:lumMod val="75000"/>
                  </a:schemeClr>
                </a:solidFill>
              </a:defRPr>
            </a:lvl1pPr>
          </a:lstStyle>
          <a:p>
            <a:pPr algn="r"/>
            <a:fld id="{82498CFC-4385-4D78-A167-E3A44FCC90A7}" type="datetimeFigureOut">
              <a:rPr lang="fr-FR" smtClean="0"/>
              <a:pPr algn="r"/>
              <a:t>23/12/2022</a:t>
            </a:fld>
            <a:r>
              <a:rPr lang="fr-FR"/>
              <a:t>  Page </a:t>
            </a:r>
            <a:fld id="{C00BFA7E-3CDD-4D2D-80DA-46A2D599F1A9}" type="slidenum">
              <a:rPr lang="fr-FR" smtClean="0"/>
              <a:pPr algn="r"/>
              <a:t>‹N°›</a:t>
            </a:fld>
            <a:endParaRPr lang="fr-FR"/>
          </a:p>
        </p:txBody>
      </p:sp>
      <p:sp>
        <p:nvSpPr>
          <p:cNvPr id="20" name="Rectangle à coins arrondis 19"/>
          <p:cNvSpPr/>
          <p:nvPr userDrawn="1"/>
        </p:nvSpPr>
        <p:spPr>
          <a:xfrm>
            <a:off x="168164" y="395536"/>
            <a:ext cx="6481141" cy="7992889"/>
          </a:xfrm>
          <a:prstGeom prst="roundRect">
            <a:avLst>
              <a:gd name="adj" fmla="val 81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75000"/>
                  <a:lumOff val="25000"/>
                </a:schemeClr>
              </a:solidFill>
            </a:endParaRPr>
          </a:p>
        </p:txBody>
      </p:sp>
      <p:pic>
        <p:nvPicPr>
          <p:cNvPr id="21" name="Imag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7032" y="8496496"/>
            <a:ext cx="540000" cy="540000"/>
          </a:xfrm>
          <a:prstGeom prst="rect">
            <a:avLst/>
          </a:prstGeom>
        </p:spPr>
      </p:pic>
      <p:sp>
        <p:nvSpPr>
          <p:cNvPr id="22" name="Espace réservé de la date 3"/>
          <p:cNvSpPr txBox="1">
            <a:spLocks/>
          </p:cNvSpPr>
          <p:nvPr userDrawn="1"/>
        </p:nvSpPr>
        <p:spPr>
          <a:xfrm>
            <a:off x="0" y="38017"/>
            <a:ext cx="6858000" cy="285511"/>
          </a:xfrm>
          <a:prstGeom prst="rect">
            <a:avLst/>
          </a:prstGeom>
        </p:spPr>
        <p:txBody>
          <a:bodyPr vert="horz" lIns="91440" tIns="45720" rIns="91440" bIns="45720" rtlCol="0" anchor="ctr"/>
          <a:lstStyle>
            <a:defPPr>
              <a:defRPr lang="fr-F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solidFill>
                  <a:schemeClr val="bg1">
                    <a:lumMod val="75000"/>
                  </a:schemeClr>
                </a:solidFill>
              </a:rPr>
              <a:t>ACPM – L’ALLIANCE DES</a:t>
            </a:r>
            <a:r>
              <a:rPr lang="fr-FR" baseline="0">
                <a:solidFill>
                  <a:schemeClr val="bg1">
                    <a:lumMod val="75000"/>
                  </a:schemeClr>
                </a:solidFill>
              </a:rPr>
              <a:t> CHIFFRES DE LA PRESSE ET DES MEDIAS</a:t>
            </a:r>
            <a:endParaRPr lang="fr-FR">
              <a:solidFill>
                <a:schemeClr val="bg1">
                  <a:lumMod val="75000"/>
                </a:schemeClr>
              </a:solidFill>
            </a:endParaRPr>
          </a:p>
        </p:txBody>
      </p:sp>
    </p:spTree>
    <p:extLst>
      <p:ext uri="{BB962C8B-B14F-4D97-AF65-F5344CB8AC3E}">
        <p14:creationId xmlns:p14="http://schemas.microsoft.com/office/powerpoint/2010/main" val="245375593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67001" y="1103103"/>
            <a:ext cx="9180511" cy="6901283"/>
          </a:xfrm>
          <a:prstGeom prst="rect">
            <a:avLst/>
          </a:prstGeom>
        </p:spPr>
      </p:pic>
      <p:sp>
        <p:nvSpPr>
          <p:cNvPr id="16" name="Titre 1"/>
          <p:cNvSpPr>
            <a:spLocks noGrp="1"/>
          </p:cNvSpPr>
          <p:nvPr>
            <p:ph type="title"/>
          </p:nvPr>
        </p:nvSpPr>
        <p:spPr>
          <a:xfrm>
            <a:off x="342900" y="366184"/>
            <a:ext cx="6172200" cy="1524000"/>
          </a:xfrm>
        </p:spPr>
        <p:txBody>
          <a:bodyPr/>
          <a:lstStyle/>
          <a:p>
            <a:r>
              <a:rPr lang="fr-FR"/>
              <a:t>Modifiez le style du titre</a:t>
            </a:r>
          </a:p>
        </p:txBody>
      </p:sp>
      <p:sp>
        <p:nvSpPr>
          <p:cNvPr id="17" name="Espace réservé du contenu 2"/>
          <p:cNvSpPr>
            <a:spLocks noGrp="1"/>
          </p:cNvSpPr>
          <p:nvPr>
            <p:ph idx="1"/>
          </p:nvPr>
        </p:nvSpPr>
        <p:spPr>
          <a:xfrm>
            <a:off x="342900" y="2133602"/>
            <a:ext cx="6172200" cy="603461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e la date 3"/>
          <p:cNvSpPr>
            <a:spLocks noGrp="1"/>
          </p:cNvSpPr>
          <p:nvPr>
            <p:ph type="dt" sz="half" idx="10"/>
          </p:nvPr>
        </p:nvSpPr>
        <p:spPr>
          <a:xfrm>
            <a:off x="342900" y="8676458"/>
            <a:ext cx="1600200" cy="285511"/>
          </a:xfrm>
          <a:prstGeom prst="rect">
            <a:avLst/>
          </a:prstGeom>
        </p:spPr>
        <p:txBody>
          <a:bodyPr/>
          <a:lstStyle>
            <a:lvl1pPr>
              <a:defRPr sz="900">
                <a:solidFill>
                  <a:schemeClr val="bg1">
                    <a:lumMod val="75000"/>
                  </a:schemeClr>
                </a:solidFill>
              </a:defRPr>
            </a:lvl1pPr>
          </a:lstStyle>
          <a:p>
            <a:fld id="{2D4F3340-29F8-4200-A3C1-E572ED7AF409}" type="datetime1">
              <a:rPr lang="fr-FR" smtClean="0"/>
              <a:t>23/12/2022</a:t>
            </a:fld>
            <a:endParaRPr lang="fr-FR"/>
          </a:p>
        </p:txBody>
      </p:sp>
      <p:sp>
        <p:nvSpPr>
          <p:cNvPr id="19" name="Espace réservé du numéro de diapositive 5"/>
          <p:cNvSpPr>
            <a:spLocks noGrp="1"/>
          </p:cNvSpPr>
          <p:nvPr>
            <p:ph type="sldNum" sz="quarter" idx="12"/>
          </p:nvPr>
        </p:nvSpPr>
        <p:spPr>
          <a:xfrm>
            <a:off x="4581129" y="8676458"/>
            <a:ext cx="1933972" cy="285511"/>
          </a:xfrm>
          <a:prstGeom prst="rect">
            <a:avLst/>
          </a:prstGeom>
        </p:spPr>
        <p:txBody>
          <a:bodyPr/>
          <a:lstStyle>
            <a:lvl1pPr>
              <a:defRPr sz="900">
                <a:solidFill>
                  <a:schemeClr val="bg1">
                    <a:lumMod val="75000"/>
                  </a:schemeClr>
                </a:solidFill>
              </a:defRPr>
            </a:lvl1pPr>
          </a:lstStyle>
          <a:p>
            <a:pPr algn="r"/>
            <a:fld id="{82498CFC-4385-4D78-A167-E3A44FCC90A7}" type="datetimeFigureOut">
              <a:rPr lang="fr-FR" smtClean="0"/>
              <a:pPr algn="r"/>
              <a:t>23/12/2022</a:t>
            </a:fld>
            <a:r>
              <a:rPr lang="fr-FR"/>
              <a:t>  Page </a:t>
            </a:r>
            <a:fld id="{C00BFA7E-3CDD-4D2D-80DA-46A2D599F1A9}" type="slidenum">
              <a:rPr lang="fr-FR" smtClean="0"/>
              <a:pPr algn="r"/>
              <a:t>‹N°›</a:t>
            </a:fld>
            <a:endParaRPr lang="fr-FR"/>
          </a:p>
        </p:txBody>
      </p:sp>
      <p:sp>
        <p:nvSpPr>
          <p:cNvPr id="20" name="Rectangle à coins arrondis 19"/>
          <p:cNvSpPr/>
          <p:nvPr userDrawn="1"/>
        </p:nvSpPr>
        <p:spPr>
          <a:xfrm>
            <a:off x="168164" y="395536"/>
            <a:ext cx="6481141" cy="7992889"/>
          </a:xfrm>
          <a:prstGeom prst="roundRect">
            <a:avLst>
              <a:gd name="adj" fmla="val 81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75000"/>
                  <a:lumOff val="25000"/>
                </a:schemeClr>
              </a:solidFill>
            </a:endParaRPr>
          </a:p>
        </p:txBody>
      </p:sp>
      <p:pic>
        <p:nvPicPr>
          <p:cNvPr id="21" name="Imag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7032" y="8496496"/>
            <a:ext cx="540000" cy="540000"/>
          </a:xfrm>
          <a:prstGeom prst="rect">
            <a:avLst/>
          </a:prstGeom>
        </p:spPr>
      </p:pic>
      <p:sp>
        <p:nvSpPr>
          <p:cNvPr id="22" name="Espace réservé de la date 3"/>
          <p:cNvSpPr txBox="1">
            <a:spLocks/>
          </p:cNvSpPr>
          <p:nvPr userDrawn="1"/>
        </p:nvSpPr>
        <p:spPr>
          <a:xfrm>
            <a:off x="0" y="38017"/>
            <a:ext cx="6858000" cy="285511"/>
          </a:xfrm>
          <a:prstGeom prst="rect">
            <a:avLst/>
          </a:prstGeom>
        </p:spPr>
        <p:txBody>
          <a:bodyPr vert="horz" lIns="91440" tIns="45720" rIns="91440" bIns="45720" rtlCol="0" anchor="ctr"/>
          <a:lstStyle>
            <a:defPPr>
              <a:defRPr lang="fr-F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solidFill>
                  <a:schemeClr val="bg1">
                    <a:lumMod val="75000"/>
                  </a:schemeClr>
                </a:solidFill>
              </a:rPr>
              <a:t>ACPM – L’ALLIANCE DES</a:t>
            </a:r>
            <a:r>
              <a:rPr lang="fr-FR" baseline="0">
                <a:solidFill>
                  <a:schemeClr val="bg1">
                    <a:lumMod val="75000"/>
                  </a:schemeClr>
                </a:solidFill>
              </a:rPr>
              <a:t> CHIFFRES DE LA PRESSE ET DES MEDIAS</a:t>
            </a:r>
            <a:endParaRPr lang="fr-FR">
              <a:solidFill>
                <a:schemeClr val="bg1">
                  <a:lumMod val="75000"/>
                </a:schemeClr>
              </a:solidFill>
            </a:endParaRPr>
          </a:p>
        </p:txBody>
      </p:sp>
    </p:spTree>
    <p:extLst>
      <p:ext uri="{BB962C8B-B14F-4D97-AF65-F5344CB8AC3E}">
        <p14:creationId xmlns:p14="http://schemas.microsoft.com/office/powerpoint/2010/main" val="324981672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et contenu">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0807" y="1135017"/>
            <a:ext cx="9123823" cy="6853790"/>
          </a:xfrm>
          <a:prstGeom prst="rect">
            <a:avLst/>
          </a:prstGeom>
        </p:spPr>
      </p:pic>
      <p:sp>
        <p:nvSpPr>
          <p:cNvPr id="16" name="Titre 1"/>
          <p:cNvSpPr>
            <a:spLocks noGrp="1"/>
          </p:cNvSpPr>
          <p:nvPr>
            <p:ph type="title"/>
          </p:nvPr>
        </p:nvSpPr>
        <p:spPr>
          <a:xfrm>
            <a:off x="342900" y="366184"/>
            <a:ext cx="6172200" cy="1524000"/>
          </a:xfrm>
        </p:spPr>
        <p:txBody>
          <a:bodyPr/>
          <a:lstStyle/>
          <a:p>
            <a:r>
              <a:rPr lang="fr-FR"/>
              <a:t>Modifiez le style du titre</a:t>
            </a:r>
          </a:p>
        </p:txBody>
      </p:sp>
      <p:sp>
        <p:nvSpPr>
          <p:cNvPr id="17" name="Espace réservé du contenu 2"/>
          <p:cNvSpPr>
            <a:spLocks noGrp="1"/>
          </p:cNvSpPr>
          <p:nvPr>
            <p:ph idx="1"/>
          </p:nvPr>
        </p:nvSpPr>
        <p:spPr>
          <a:xfrm>
            <a:off x="342900" y="2133602"/>
            <a:ext cx="6172200" cy="603461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e la date 3"/>
          <p:cNvSpPr>
            <a:spLocks noGrp="1"/>
          </p:cNvSpPr>
          <p:nvPr>
            <p:ph type="dt" sz="half" idx="10"/>
          </p:nvPr>
        </p:nvSpPr>
        <p:spPr>
          <a:xfrm>
            <a:off x="342900" y="8676458"/>
            <a:ext cx="1600200" cy="285511"/>
          </a:xfrm>
          <a:prstGeom prst="rect">
            <a:avLst/>
          </a:prstGeom>
        </p:spPr>
        <p:txBody>
          <a:bodyPr/>
          <a:lstStyle>
            <a:lvl1pPr>
              <a:defRPr sz="900">
                <a:solidFill>
                  <a:schemeClr val="bg1">
                    <a:lumMod val="75000"/>
                  </a:schemeClr>
                </a:solidFill>
              </a:defRPr>
            </a:lvl1pPr>
          </a:lstStyle>
          <a:p>
            <a:fld id="{FA88626C-B962-4CB2-92F4-0ABD55983F85}" type="datetime1">
              <a:rPr lang="fr-FR" smtClean="0"/>
              <a:t>23/12/2022</a:t>
            </a:fld>
            <a:endParaRPr lang="fr-FR"/>
          </a:p>
        </p:txBody>
      </p:sp>
      <p:sp>
        <p:nvSpPr>
          <p:cNvPr id="19" name="Espace réservé du numéro de diapositive 5"/>
          <p:cNvSpPr>
            <a:spLocks noGrp="1"/>
          </p:cNvSpPr>
          <p:nvPr>
            <p:ph type="sldNum" sz="quarter" idx="12"/>
          </p:nvPr>
        </p:nvSpPr>
        <p:spPr>
          <a:xfrm>
            <a:off x="4581129" y="8676458"/>
            <a:ext cx="1933972" cy="285511"/>
          </a:xfrm>
          <a:prstGeom prst="rect">
            <a:avLst/>
          </a:prstGeom>
        </p:spPr>
        <p:txBody>
          <a:bodyPr/>
          <a:lstStyle>
            <a:lvl1pPr>
              <a:defRPr sz="900">
                <a:solidFill>
                  <a:schemeClr val="bg1">
                    <a:lumMod val="75000"/>
                  </a:schemeClr>
                </a:solidFill>
              </a:defRPr>
            </a:lvl1pPr>
          </a:lstStyle>
          <a:p>
            <a:pPr algn="r"/>
            <a:fld id="{82498CFC-4385-4D78-A167-E3A44FCC90A7}" type="datetimeFigureOut">
              <a:rPr lang="fr-FR" smtClean="0"/>
              <a:pPr algn="r"/>
              <a:t>23/12/2022</a:t>
            </a:fld>
            <a:r>
              <a:rPr lang="fr-FR"/>
              <a:t>  Page </a:t>
            </a:r>
            <a:fld id="{C00BFA7E-3CDD-4D2D-80DA-46A2D599F1A9}" type="slidenum">
              <a:rPr lang="fr-FR" smtClean="0"/>
              <a:pPr algn="r"/>
              <a:t>‹N°›</a:t>
            </a:fld>
            <a:endParaRPr lang="fr-FR"/>
          </a:p>
        </p:txBody>
      </p:sp>
      <p:sp>
        <p:nvSpPr>
          <p:cNvPr id="20" name="Rectangle à coins arrondis 19"/>
          <p:cNvSpPr/>
          <p:nvPr userDrawn="1"/>
        </p:nvSpPr>
        <p:spPr>
          <a:xfrm>
            <a:off x="168164" y="395536"/>
            <a:ext cx="6481141" cy="7992889"/>
          </a:xfrm>
          <a:prstGeom prst="roundRect">
            <a:avLst>
              <a:gd name="adj" fmla="val 81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75000"/>
                  <a:lumOff val="25000"/>
                </a:schemeClr>
              </a:solidFill>
            </a:endParaRPr>
          </a:p>
        </p:txBody>
      </p:sp>
      <p:pic>
        <p:nvPicPr>
          <p:cNvPr id="21" name="Imag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7032" y="8496496"/>
            <a:ext cx="540000" cy="540000"/>
          </a:xfrm>
          <a:prstGeom prst="rect">
            <a:avLst/>
          </a:prstGeom>
        </p:spPr>
      </p:pic>
      <p:sp>
        <p:nvSpPr>
          <p:cNvPr id="22" name="Espace réservé de la date 3"/>
          <p:cNvSpPr txBox="1">
            <a:spLocks/>
          </p:cNvSpPr>
          <p:nvPr userDrawn="1"/>
        </p:nvSpPr>
        <p:spPr>
          <a:xfrm>
            <a:off x="0" y="38017"/>
            <a:ext cx="6858000" cy="285511"/>
          </a:xfrm>
          <a:prstGeom prst="rect">
            <a:avLst/>
          </a:prstGeom>
        </p:spPr>
        <p:txBody>
          <a:bodyPr vert="horz" lIns="91440" tIns="45720" rIns="91440" bIns="45720" rtlCol="0" anchor="ctr"/>
          <a:lstStyle>
            <a:defPPr>
              <a:defRPr lang="fr-F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solidFill>
                  <a:schemeClr val="bg1">
                    <a:lumMod val="75000"/>
                  </a:schemeClr>
                </a:solidFill>
              </a:rPr>
              <a:t>ACPM – L’ALLIANCE DES</a:t>
            </a:r>
            <a:r>
              <a:rPr lang="fr-FR" baseline="0">
                <a:solidFill>
                  <a:schemeClr val="bg1">
                    <a:lumMod val="75000"/>
                  </a:schemeClr>
                </a:solidFill>
              </a:rPr>
              <a:t> CHIFFRES DE LA PRESSE ET DES MEDIAS</a:t>
            </a:r>
            <a:endParaRPr lang="fr-FR">
              <a:solidFill>
                <a:schemeClr val="bg1">
                  <a:lumMod val="75000"/>
                </a:schemeClr>
              </a:solidFill>
            </a:endParaRPr>
          </a:p>
        </p:txBody>
      </p:sp>
    </p:spTree>
    <p:extLst>
      <p:ext uri="{BB962C8B-B14F-4D97-AF65-F5344CB8AC3E}">
        <p14:creationId xmlns:p14="http://schemas.microsoft.com/office/powerpoint/2010/main" val="313623916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re et contenu">
    <p:bg>
      <p:bgRef idx="1001">
        <a:schemeClr val="bg1"/>
      </p:bgRef>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53991" y="1152650"/>
            <a:ext cx="9154701" cy="6869280"/>
          </a:xfrm>
          <a:prstGeom prst="rect">
            <a:avLst/>
          </a:prstGeom>
        </p:spPr>
      </p:pic>
      <p:sp>
        <p:nvSpPr>
          <p:cNvPr id="16" name="Titre 1"/>
          <p:cNvSpPr>
            <a:spLocks noGrp="1"/>
          </p:cNvSpPr>
          <p:nvPr>
            <p:ph type="title"/>
          </p:nvPr>
        </p:nvSpPr>
        <p:spPr>
          <a:xfrm>
            <a:off x="342900" y="366184"/>
            <a:ext cx="6172200" cy="1524000"/>
          </a:xfrm>
        </p:spPr>
        <p:txBody>
          <a:bodyPr/>
          <a:lstStyle/>
          <a:p>
            <a:r>
              <a:rPr lang="fr-FR"/>
              <a:t>Modifiez le style du titre</a:t>
            </a:r>
          </a:p>
        </p:txBody>
      </p:sp>
      <p:sp>
        <p:nvSpPr>
          <p:cNvPr id="17" name="Espace réservé du contenu 2"/>
          <p:cNvSpPr>
            <a:spLocks noGrp="1"/>
          </p:cNvSpPr>
          <p:nvPr>
            <p:ph idx="1"/>
          </p:nvPr>
        </p:nvSpPr>
        <p:spPr>
          <a:xfrm>
            <a:off x="342900" y="2133602"/>
            <a:ext cx="6172200" cy="603461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e la date 3"/>
          <p:cNvSpPr>
            <a:spLocks noGrp="1"/>
          </p:cNvSpPr>
          <p:nvPr>
            <p:ph type="dt" sz="half" idx="10"/>
          </p:nvPr>
        </p:nvSpPr>
        <p:spPr>
          <a:xfrm>
            <a:off x="342900" y="8676458"/>
            <a:ext cx="1600200" cy="285511"/>
          </a:xfrm>
          <a:prstGeom prst="rect">
            <a:avLst/>
          </a:prstGeom>
        </p:spPr>
        <p:txBody>
          <a:bodyPr/>
          <a:lstStyle>
            <a:lvl1pPr>
              <a:defRPr sz="900">
                <a:solidFill>
                  <a:schemeClr val="bg1">
                    <a:lumMod val="75000"/>
                  </a:schemeClr>
                </a:solidFill>
              </a:defRPr>
            </a:lvl1pPr>
          </a:lstStyle>
          <a:p>
            <a:fld id="{37AF93D5-8214-43F1-A5BD-BCA9511D89B1}" type="datetime1">
              <a:rPr lang="fr-FR" smtClean="0"/>
              <a:t>23/12/2022</a:t>
            </a:fld>
            <a:endParaRPr lang="fr-FR"/>
          </a:p>
        </p:txBody>
      </p:sp>
      <p:sp>
        <p:nvSpPr>
          <p:cNvPr id="19" name="Espace réservé du numéro de diapositive 5"/>
          <p:cNvSpPr>
            <a:spLocks noGrp="1"/>
          </p:cNvSpPr>
          <p:nvPr>
            <p:ph type="sldNum" sz="quarter" idx="12"/>
          </p:nvPr>
        </p:nvSpPr>
        <p:spPr>
          <a:xfrm>
            <a:off x="4581129" y="8676458"/>
            <a:ext cx="1933972" cy="285511"/>
          </a:xfrm>
          <a:prstGeom prst="rect">
            <a:avLst/>
          </a:prstGeom>
        </p:spPr>
        <p:txBody>
          <a:bodyPr/>
          <a:lstStyle>
            <a:lvl1pPr>
              <a:defRPr sz="900">
                <a:solidFill>
                  <a:schemeClr val="bg1">
                    <a:lumMod val="75000"/>
                  </a:schemeClr>
                </a:solidFill>
              </a:defRPr>
            </a:lvl1pPr>
          </a:lstStyle>
          <a:p>
            <a:pPr algn="r"/>
            <a:fld id="{82498CFC-4385-4D78-A167-E3A44FCC90A7}" type="datetimeFigureOut">
              <a:rPr lang="fr-FR" smtClean="0"/>
              <a:pPr algn="r"/>
              <a:t>23/12/2022</a:t>
            </a:fld>
            <a:r>
              <a:rPr lang="fr-FR"/>
              <a:t>  Page </a:t>
            </a:r>
            <a:fld id="{C00BFA7E-3CDD-4D2D-80DA-46A2D599F1A9}" type="slidenum">
              <a:rPr lang="fr-FR" smtClean="0"/>
              <a:pPr algn="r"/>
              <a:t>‹N°›</a:t>
            </a:fld>
            <a:endParaRPr lang="fr-FR"/>
          </a:p>
        </p:txBody>
      </p:sp>
      <p:sp>
        <p:nvSpPr>
          <p:cNvPr id="20" name="Rectangle à coins arrondis 19"/>
          <p:cNvSpPr/>
          <p:nvPr userDrawn="1"/>
        </p:nvSpPr>
        <p:spPr>
          <a:xfrm>
            <a:off x="168164" y="395536"/>
            <a:ext cx="6481141" cy="7992889"/>
          </a:xfrm>
          <a:prstGeom prst="roundRect">
            <a:avLst>
              <a:gd name="adj" fmla="val 81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lumMod val="75000"/>
                  <a:lumOff val="25000"/>
                </a:schemeClr>
              </a:solidFill>
            </a:endParaRPr>
          </a:p>
        </p:txBody>
      </p:sp>
      <p:pic>
        <p:nvPicPr>
          <p:cNvPr id="21" name="Imag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7032" y="8496496"/>
            <a:ext cx="540000" cy="540000"/>
          </a:xfrm>
          <a:prstGeom prst="rect">
            <a:avLst/>
          </a:prstGeom>
        </p:spPr>
      </p:pic>
      <p:sp>
        <p:nvSpPr>
          <p:cNvPr id="22" name="Espace réservé de la date 3"/>
          <p:cNvSpPr txBox="1">
            <a:spLocks/>
          </p:cNvSpPr>
          <p:nvPr userDrawn="1"/>
        </p:nvSpPr>
        <p:spPr>
          <a:xfrm>
            <a:off x="0" y="38017"/>
            <a:ext cx="6858000" cy="285511"/>
          </a:xfrm>
          <a:prstGeom prst="rect">
            <a:avLst/>
          </a:prstGeom>
        </p:spPr>
        <p:txBody>
          <a:bodyPr vert="horz" lIns="91440" tIns="45720" rIns="91440" bIns="45720" rtlCol="0" anchor="ctr"/>
          <a:lstStyle>
            <a:defPPr>
              <a:defRPr lang="fr-FR"/>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solidFill>
                  <a:schemeClr val="bg1">
                    <a:lumMod val="75000"/>
                  </a:schemeClr>
                </a:solidFill>
              </a:rPr>
              <a:t>ACPM – L’ALLIANCE DES</a:t>
            </a:r>
            <a:r>
              <a:rPr lang="fr-FR" baseline="0">
                <a:solidFill>
                  <a:schemeClr val="bg1">
                    <a:lumMod val="75000"/>
                  </a:schemeClr>
                </a:solidFill>
              </a:rPr>
              <a:t> CHIFFRES DE LA PRESSE ET DES MEDIAS</a:t>
            </a:r>
            <a:endParaRPr lang="fr-FR">
              <a:solidFill>
                <a:schemeClr val="bg1">
                  <a:lumMod val="75000"/>
                </a:schemeClr>
              </a:solidFill>
            </a:endParaRPr>
          </a:p>
        </p:txBody>
      </p:sp>
    </p:spTree>
    <p:extLst>
      <p:ext uri="{BB962C8B-B14F-4D97-AF65-F5344CB8AC3E}">
        <p14:creationId xmlns:p14="http://schemas.microsoft.com/office/powerpoint/2010/main" val="3099810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 y="4644000"/>
            <a:ext cx="6885384" cy="45000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9960" y="279468"/>
            <a:ext cx="3024336" cy="3024336"/>
          </a:xfrm>
          <a:prstGeom prst="rect">
            <a:avLst/>
          </a:prstGeom>
        </p:spPr>
      </p:pic>
      <p:sp>
        <p:nvSpPr>
          <p:cNvPr id="10" name="Rectangle 9"/>
          <p:cNvSpPr/>
          <p:nvPr userDrawn="1"/>
        </p:nvSpPr>
        <p:spPr>
          <a:xfrm>
            <a:off x="116633" y="5740232"/>
            <a:ext cx="6624736" cy="1046440"/>
          </a:xfrm>
          <a:prstGeom prst="rect">
            <a:avLst/>
          </a:prstGeom>
        </p:spPr>
        <p:txBody>
          <a:bodyPr wrap="square">
            <a:spAutoFit/>
          </a:bodyPr>
          <a:lstStyle/>
          <a:p>
            <a:pPr algn="ctr"/>
            <a:endParaRPr lang="fr-FR" sz="1400">
              <a:solidFill>
                <a:prstClr val="white"/>
              </a:solidFill>
              <a:latin typeface="Abadi MT Condensed Extra Bold" pitchFamily="34" charset="0"/>
            </a:endParaRPr>
          </a:p>
          <a:p>
            <a:pPr algn="ctr"/>
            <a:endParaRPr lang="fr-FR" sz="1400">
              <a:solidFill>
                <a:prstClr val="white"/>
              </a:solidFill>
              <a:latin typeface="Abadi MT Condensed Extra Bold" pitchFamily="34" charset="0"/>
            </a:endParaRPr>
          </a:p>
          <a:p>
            <a:pPr algn="ctr"/>
            <a:endParaRPr lang="fr-FR" sz="1400">
              <a:solidFill>
                <a:prstClr val="white"/>
              </a:solidFill>
              <a:latin typeface="Abadi MT Condensed Extra Bold" pitchFamily="34" charset="0"/>
            </a:endParaRPr>
          </a:p>
          <a:p>
            <a:pPr lvl="0" algn="ctr"/>
            <a:endParaRPr lang="fr-FR" sz="1000">
              <a:solidFill>
                <a:prstClr val="white"/>
              </a:solidFill>
            </a:endParaRPr>
          </a:p>
          <a:p>
            <a:pPr lvl="0" algn="ctr"/>
            <a:endParaRPr lang="fr-FR" sz="1000">
              <a:solidFill>
                <a:prstClr val="white"/>
              </a:solidFill>
            </a:endParaRPr>
          </a:p>
        </p:txBody>
      </p:sp>
      <p:sp>
        <p:nvSpPr>
          <p:cNvPr id="11" name="Rectangle 10"/>
          <p:cNvSpPr/>
          <p:nvPr userDrawn="1"/>
        </p:nvSpPr>
        <p:spPr>
          <a:xfrm>
            <a:off x="127107" y="7635895"/>
            <a:ext cx="6624736" cy="1508105"/>
          </a:xfrm>
          <a:prstGeom prst="rect">
            <a:avLst/>
          </a:prstGeom>
        </p:spPr>
        <p:txBody>
          <a:bodyPr wrap="square">
            <a:spAutoFit/>
          </a:bodyPr>
          <a:lstStyle/>
          <a:p>
            <a:pPr algn="ctr"/>
            <a:r>
              <a:rPr lang="fr-FR" sz="1400" dirty="0">
                <a:solidFill>
                  <a:schemeClr val="bg1"/>
                </a:solidFill>
                <a:latin typeface="Futura" panose="020B0602020204020303" pitchFamily="34" charset="0"/>
                <a:cs typeface="Arial" panose="020B0604020202020204" pitchFamily="34" charset="0"/>
              </a:rPr>
              <a:t>A PROPOS DE L’ACPM</a:t>
            </a:r>
          </a:p>
          <a:p>
            <a:pPr algn="ctr"/>
            <a:endParaRPr lang="fr-FR" sz="800" b="1" dirty="0">
              <a:solidFill>
                <a:schemeClr val="bg1"/>
              </a:solidFill>
              <a:latin typeface="Arial" panose="020B0604020202020204" pitchFamily="34" charset="0"/>
              <a:cs typeface="Arial" panose="020B0604020202020204" pitchFamily="34" charset="0"/>
            </a:endParaRPr>
          </a:p>
          <a:p>
            <a:pPr algn="just"/>
            <a:r>
              <a:rPr lang="fr-FR" sz="1400" kern="1200" dirty="0">
                <a:solidFill>
                  <a:schemeClr val="bg1"/>
                </a:solidFill>
                <a:effectLst/>
                <a:latin typeface="+mn-lt"/>
                <a:ea typeface="+mn-ea"/>
                <a:cs typeface="+mn-cs"/>
              </a:rPr>
              <a:t>L'ACPM, l’Alliance pour les Chiffres de la Presse et des Médias, est née, en Août2015, de la fusion entre l’OJD et la SAS </a:t>
            </a:r>
            <a:r>
              <a:rPr lang="fr-FR" sz="1400" kern="1200" dirty="0" err="1">
                <a:solidFill>
                  <a:schemeClr val="bg1"/>
                </a:solidFill>
                <a:effectLst/>
                <a:latin typeface="+mn-lt"/>
                <a:ea typeface="+mn-ea"/>
                <a:cs typeface="+mn-cs"/>
              </a:rPr>
              <a:t>AudiPresse</a:t>
            </a:r>
            <a:r>
              <a:rPr lang="fr-FR" sz="1400" kern="1200" dirty="0">
                <a:solidFill>
                  <a:schemeClr val="bg1"/>
                </a:solidFill>
                <a:effectLst/>
                <a:latin typeface="+mn-lt"/>
                <a:ea typeface="+mn-ea"/>
                <a:cs typeface="+mn-cs"/>
              </a:rPr>
              <a:t>. L’ACPM a pour mission la mesure de l’audience de la presse et la certification du dénombrement des médias. Toutes les données produites par l’ACPM sont accessibles sur son site </a:t>
            </a:r>
            <a:r>
              <a:rPr lang="fr-FR" sz="1400" u="sng" kern="1200" dirty="0">
                <a:solidFill>
                  <a:schemeClr val="bg1"/>
                </a:solidFill>
                <a:effectLst/>
                <a:latin typeface="+mn-lt"/>
                <a:ea typeface="+mn-ea"/>
                <a:cs typeface="+mn-cs"/>
                <a:hlinkClick r:id="rId4"/>
              </a:rPr>
              <a:t>www.acpm.fr</a:t>
            </a:r>
            <a:r>
              <a:rPr lang="fr-FR" sz="1400" kern="1200" dirty="0">
                <a:solidFill>
                  <a:schemeClr val="bg1"/>
                </a:solidFill>
                <a:effectLst/>
                <a:latin typeface="+mn-lt"/>
                <a:ea typeface="+mn-ea"/>
                <a:cs typeface="+mn-cs"/>
              </a:rPr>
              <a:t>. </a:t>
            </a:r>
            <a:br>
              <a:rPr lang="fr-FR" sz="1400" kern="1200" dirty="0">
                <a:solidFill>
                  <a:schemeClr val="bg1"/>
                </a:solidFill>
                <a:effectLst/>
                <a:latin typeface="+mn-lt"/>
                <a:ea typeface="+mn-ea"/>
                <a:cs typeface="+mn-cs"/>
              </a:rPr>
            </a:br>
            <a:endParaRPr lang="fr-FR" sz="1400" dirty="0">
              <a:solidFill>
                <a:schemeClr val="bg1"/>
              </a:solidFill>
              <a:latin typeface="Arial" panose="020B0604020202020204" pitchFamily="34" charset="0"/>
              <a:cs typeface="Arial" panose="020B0604020202020204" pitchFamily="34" charset="0"/>
            </a:endParaRPr>
          </a:p>
        </p:txBody>
      </p:sp>
      <p:sp>
        <p:nvSpPr>
          <p:cNvPr id="3" name="ZoneTexte 2"/>
          <p:cNvSpPr txBox="1"/>
          <p:nvPr userDrawn="1"/>
        </p:nvSpPr>
        <p:spPr>
          <a:xfrm>
            <a:off x="1484783" y="5364088"/>
            <a:ext cx="5256585" cy="1138773"/>
          </a:xfrm>
          <a:prstGeom prst="rect">
            <a:avLst/>
          </a:prstGeom>
          <a:noFill/>
        </p:spPr>
        <p:txBody>
          <a:bodyPr wrap="square" rtlCol="0">
            <a:spAutoFit/>
          </a:bodyPr>
          <a:lstStyle/>
          <a:p>
            <a:r>
              <a:rPr lang="fr-FR" dirty="0">
                <a:solidFill>
                  <a:schemeClr val="bg1"/>
                </a:solidFill>
              </a:rPr>
              <a:t>CONTACT </a:t>
            </a:r>
            <a:r>
              <a:rPr lang="fr-FR" baseline="0" dirty="0">
                <a:solidFill>
                  <a:schemeClr val="bg1"/>
                </a:solidFill>
              </a:rPr>
              <a:t> :     Jean-Paul DIETSCH</a:t>
            </a:r>
          </a:p>
          <a:p>
            <a:r>
              <a:rPr lang="fr-FR" baseline="0" dirty="0">
                <a:solidFill>
                  <a:schemeClr val="bg1"/>
                </a:solidFill>
              </a:rPr>
              <a:t>	        </a:t>
            </a:r>
            <a:r>
              <a:rPr lang="fr-FR" sz="1600" baseline="0" dirty="0">
                <a:solidFill>
                  <a:schemeClr val="bg1"/>
                </a:solidFill>
              </a:rPr>
              <a:t>Directeur des Nouveaux Médias</a:t>
            </a:r>
          </a:p>
          <a:p>
            <a:r>
              <a:rPr lang="fr-FR" sz="1600" baseline="0" dirty="0">
                <a:solidFill>
                  <a:schemeClr val="bg1"/>
                </a:solidFill>
              </a:rPr>
              <a:t>	         jean-paul.dietsch@acpm.fr</a:t>
            </a:r>
          </a:p>
          <a:p>
            <a:r>
              <a:rPr lang="fr-FR" sz="1600" baseline="0" dirty="0">
                <a:solidFill>
                  <a:schemeClr val="bg1"/>
                </a:solidFill>
              </a:rPr>
              <a:t>	         01.43.12.85.30</a:t>
            </a:r>
          </a:p>
        </p:txBody>
      </p:sp>
    </p:spTree>
    <p:extLst>
      <p:ext uri="{BB962C8B-B14F-4D97-AF65-F5344CB8AC3E}">
        <p14:creationId xmlns:p14="http://schemas.microsoft.com/office/powerpoint/2010/main" val="117156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58C3EBD-BF7C-4E1C-8320-90494EF8D0C0}" type="datetime1">
              <a:rPr lang="fr-FR" smtClean="0"/>
              <a:t>23/12/2022</a:t>
            </a:fld>
            <a:endParaRPr lang="fr-FR"/>
          </a:p>
        </p:txBody>
      </p:sp>
      <p:sp>
        <p:nvSpPr>
          <p:cNvPr id="4" name="Espace réservé du numéro de diapositive 3"/>
          <p:cNvSpPr>
            <a:spLocks noGrp="1"/>
          </p:cNvSpPr>
          <p:nvPr>
            <p:ph type="sldNum" sz="quarter" idx="11"/>
          </p:nvPr>
        </p:nvSpPr>
        <p:spPr/>
        <p:txBody>
          <a:bodyPr/>
          <a:lstStyle/>
          <a:p>
            <a:fld id="{82498CFC-4385-4D78-A167-E3A44FCC90A7}" type="datetimeFigureOut">
              <a:rPr lang="fr-FR" smtClean="0"/>
              <a:pPr/>
              <a:t>23/12/2022</a:t>
            </a:fld>
            <a:r>
              <a:rPr lang="fr-FR"/>
              <a:t>  Page </a:t>
            </a:r>
            <a:fld id="{C00BFA7E-3CDD-4D2D-80DA-46A2D599F1A9}" type="slidenum">
              <a:rPr lang="fr-FR" smtClean="0"/>
              <a:pPr/>
              <a:t>‹N°›</a:t>
            </a:fld>
            <a:endParaRPr lang="fr-FR"/>
          </a:p>
        </p:txBody>
      </p:sp>
    </p:spTree>
    <p:extLst>
      <p:ext uri="{BB962C8B-B14F-4D97-AF65-F5344CB8AC3E}">
        <p14:creationId xmlns:p14="http://schemas.microsoft.com/office/powerpoint/2010/main" val="260851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p:cNvSpPr>
            <a:spLocks noGrp="1"/>
          </p:cNvSpPr>
          <p:nvPr>
            <p:ph type="dt" sz="half" idx="2"/>
          </p:nvPr>
        </p:nvSpPr>
        <p:spPr>
          <a:xfrm>
            <a:off x="342900" y="8676458"/>
            <a:ext cx="1600200" cy="285511"/>
          </a:xfrm>
          <a:prstGeom prst="rect">
            <a:avLst/>
          </a:prstGeom>
        </p:spPr>
        <p:txBody>
          <a:bodyPr/>
          <a:lstStyle>
            <a:lvl1pPr>
              <a:defRPr sz="900">
                <a:solidFill>
                  <a:schemeClr val="bg1">
                    <a:lumMod val="75000"/>
                  </a:schemeClr>
                </a:solidFill>
              </a:defRPr>
            </a:lvl1pPr>
          </a:lstStyle>
          <a:p>
            <a:fld id="{56E61C09-5699-45FF-A4C6-78C447D80BC8}" type="datetime1">
              <a:rPr lang="fr-FR" smtClean="0"/>
              <a:t>23/12/2022</a:t>
            </a:fld>
            <a:endParaRPr lang="fr-FR"/>
          </a:p>
        </p:txBody>
      </p:sp>
      <p:sp>
        <p:nvSpPr>
          <p:cNvPr id="8" name="Espace réservé du numéro de diapositive 5"/>
          <p:cNvSpPr>
            <a:spLocks noGrp="1"/>
          </p:cNvSpPr>
          <p:nvPr>
            <p:ph type="sldNum" sz="quarter" idx="4"/>
          </p:nvPr>
        </p:nvSpPr>
        <p:spPr>
          <a:xfrm>
            <a:off x="4581129" y="8676458"/>
            <a:ext cx="1933972" cy="285511"/>
          </a:xfrm>
          <a:prstGeom prst="rect">
            <a:avLst/>
          </a:prstGeom>
        </p:spPr>
        <p:txBody>
          <a:bodyPr/>
          <a:lstStyle>
            <a:lvl1pPr>
              <a:defRPr sz="900">
                <a:solidFill>
                  <a:schemeClr val="bg1">
                    <a:lumMod val="75000"/>
                  </a:schemeClr>
                </a:solidFill>
              </a:defRPr>
            </a:lvl1pPr>
          </a:lstStyle>
          <a:p>
            <a:pPr algn="r"/>
            <a:fld id="{82498CFC-4385-4D78-A167-E3A44FCC90A7}" type="datetimeFigureOut">
              <a:rPr lang="fr-FR" smtClean="0"/>
              <a:pPr algn="r"/>
              <a:t>23/12/2022</a:t>
            </a:fld>
            <a:r>
              <a:rPr lang="fr-FR"/>
              <a:t>  Page </a:t>
            </a:r>
            <a:fld id="{C00BFA7E-3CDD-4D2D-80DA-46A2D599F1A9}" type="slidenum">
              <a:rPr lang="fr-FR" smtClean="0"/>
              <a:pPr algn="r"/>
              <a:t>‹N°›</a:t>
            </a:fld>
            <a:endParaRPr lang="fr-FR"/>
          </a:p>
        </p:txBody>
      </p:sp>
    </p:spTree>
    <p:extLst>
      <p:ext uri="{BB962C8B-B14F-4D97-AF65-F5344CB8AC3E}">
        <p14:creationId xmlns:p14="http://schemas.microsoft.com/office/powerpoint/2010/main" val="2114836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64" r:id="rId5"/>
    <p:sldLayoutId id="2147483665" r:id="rId6"/>
    <p:sldLayoutId id="2147483666" r:id="rId7"/>
    <p:sldLayoutId id="2147483655" r:id="rId8"/>
    <p:sldLayoutId id="2147483661" r:id="rId9"/>
  </p:sldLayoutIdLst>
  <p:hf hdr="0" ftr="0" dt="0"/>
  <p:txStyles>
    <p:titleStyle>
      <a:lvl1pPr algn="l" defTabSz="914400" rtl="0" eaLnBrk="1" latinLnBrk="0" hangingPunct="1">
        <a:spcBef>
          <a:spcPct val="0"/>
        </a:spcBef>
        <a:buNone/>
        <a:defRPr sz="3600" b="1" kern="120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rgbClr val="00477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letter.ojd.com/optiext/optiextension.dll?ID=iQRiQ2a2Wjvi_meh_oq5PdHTosMjAmkgO1obWyVfNH6P8MC4b%2BMxz0mHaFemGrY6w0gQMhdAa09ss6Ib5PKSTJYVGIZi0" TargetMode="External"/><Relationship Id="rId7" Type="http://schemas.openxmlformats.org/officeDocument/2006/relationships/hyperlink" Target="mailto:equipe-ojdnumerique@acpm.fr"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mailto:brittany.belle@acpm.fr" TargetMode="External"/><Relationship Id="rId5" Type="http://schemas.openxmlformats.org/officeDocument/2006/relationships/hyperlink" Target="mailto:caroline.jottras@acpm.fr" TargetMode="External"/><Relationship Id="rId4" Type="http://schemas.openxmlformats.org/officeDocument/2006/relationships/hyperlink" Target="mailto:mathilde.jehan@acpm.fr" TargetMode="Externa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25202" y="550677"/>
            <a:ext cx="6858000" cy="83653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715963" indent="-174625"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800" b="1" dirty="0">
              <a:latin typeface="Arial" panose="020B0604020202020204" pitchFamily="34" charset="0"/>
              <a:cs typeface="Arial" panose="020B0604020202020204" pitchFamily="34" charset="0"/>
            </a:endParaRPr>
          </a:p>
          <a:p>
            <a:pPr marL="0" indent="0" algn="just">
              <a:buNone/>
            </a:pPr>
            <a:r>
              <a:rPr lang="fr-FR" sz="800" b="1" dirty="0">
                <a:latin typeface="Arial" panose="020B0604020202020204" pitchFamily="34" charset="0"/>
                <a:cs typeface="Arial" panose="020B0604020202020204" pitchFamily="34" charset="0"/>
              </a:rPr>
              <a:t>L'ACPM publie les chiffres de </a:t>
            </a:r>
            <a:r>
              <a:rPr lang="fr-FR" sz="800" b="1" u="sng" dirty="0">
                <a:latin typeface="Arial" panose="020B0604020202020204" pitchFamily="34" charset="0"/>
                <a:cs typeface="Arial" panose="020B0604020202020204" pitchFamily="34" charset="0"/>
              </a:rPr>
              <a:t>la diffusion digitale des Radios et Web Radios diffusées</a:t>
            </a:r>
            <a:r>
              <a:rPr lang="fr-FR" sz="800" b="1" dirty="0">
                <a:latin typeface="Arial" panose="020B0604020202020204" pitchFamily="34" charset="0"/>
                <a:cs typeface="Arial" panose="020B0604020202020204" pitchFamily="34" charset="0"/>
              </a:rPr>
              <a:t> et contrôlées sur le mois de novembre 2022. </a:t>
            </a:r>
            <a:r>
              <a:rPr lang="fr-FR" sz="800" b="1" dirty="0">
                <a:solidFill>
                  <a:schemeClr val="tx1">
                    <a:lumMod val="50000"/>
                    <a:lumOff val="50000"/>
                  </a:schemeClr>
                </a:solidFill>
                <a:latin typeface="Arial" panose="020B0604020202020204" pitchFamily="34" charset="0"/>
                <a:cs typeface="Arial" panose="020B0604020202020204" pitchFamily="34" charset="0"/>
              </a:rPr>
              <a:t>Voici les 3 tableaux comportant respectivement les chiffres de diffusion classés, dans le premier regroupé par </a:t>
            </a:r>
            <a:r>
              <a:rPr lang="fr-FR" sz="800" b="1" dirty="0">
                <a:solidFill>
                  <a:srgbClr val="E78A49"/>
                </a:solidFill>
                <a:latin typeface="Arial" panose="020B0604020202020204" pitchFamily="34" charset="0"/>
                <a:cs typeface="Arial" panose="020B0604020202020204" pitchFamily="34" charset="0"/>
              </a:rPr>
              <a:t>Marques</a:t>
            </a:r>
            <a:r>
              <a:rPr lang="fr-FR" sz="800" b="1" dirty="0">
                <a:solidFill>
                  <a:schemeClr val="tx1">
                    <a:lumMod val="50000"/>
                    <a:lumOff val="50000"/>
                  </a:schemeClr>
                </a:solidFill>
                <a:latin typeface="Arial" panose="020B0604020202020204" pitchFamily="34" charset="0"/>
                <a:cs typeface="Arial" panose="020B0604020202020204" pitchFamily="34" charset="0"/>
              </a:rPr>
              <a:t>, dans le deuxième par </a:t>
            </a:r>
            <a:r>
              <a:rPr lang="fr-FR" sz="800" b="1" dirty="0">
                <a:solidFill>
                  <a:srgbClr val="DF6521"/>
                </a:solidFill>
                <a:latin typeface="Arial" panose="020B0604020202020204" pitchFamily="34" charset="0"/>
                <a:cs typeface="Arial" panose="020B0604020202020204" pitchFamily="34" charset="0"/>
              </a:rPr>
              <a:t>Groupes et réseaux </a:t>
            </a:r>
            <a:r>
              <a:rPr lang="fr-FR" sz="800" b="1" dirty="0">
                <a:solidFill>
                  <a:schemeClr val="tx1">
                    <a:lumMod val="50000"/>
                    <a:lumOff val="50000"/>
                  </a:schemeClr>
                </a:solidFill>
                <a:latin typeface="Arial" panose="020B0604020202020204" pitchFamily="34" charset="0"/>
                <a:cs typeface="Arial" panose="020B0604020202020204" pitchFamily="34" charset="0"/>
              </a:rPr>
              <a:t>et enfin par </a:t>
            </a:r>
            <a:r>
              <a:rPr lang="fr-FR" sz="800" b="1" dirty="0">
                <a:solidFill>
                  <a:srgbClr val="DE5713"/>
                </a:solidFill>
                <a:latin typeface="Arial" panose="020B0604020202020204" pitchFamily="34" charset="0"/>
                <a:cs typeface="Arial" panose="020B0604020202020204" pitchFamily="34" charset="0"/>
              </a:rPr>
              <a:t>Radios</a:t>
            </a:r>
            <a:r>
              <a:rPr lang="fr-FR" sz="800" b="1" dirty="0">
                <a:solidFill>
                  <a:schemeClr val="tx1">
                    <a:lumMod val="50000"/>
                    <a:lumOff val="50000"/>
                  </a:schemeClr>
                </a:solidFill>
                <a:latin typeface="Arial" panose="020B0604020202020204" pitchFamily="34" charset="0"/>
                <a:cs typeface="Arial" panose="020B0604020202020204" pitchFamily="34" charset="0"/>
              </a:rPr>
              <a:t>.</a:t>
            </a:r>
            <a:r>
              <a:rPr lang="fr-FR" sz="800" dirty="0">
                <a:latin typeface="Arial" panose="020B0604020202020204" pitchFamily="34" charset="0"/>
                <a:cs typeface="Arial" panose="020B0604020202020204" pitchFamily="34" charset="0"/>
              </a:rPr>
              <a:t> </a:t>
            </a:r>
            <a:r>
              <a:rPr lang="fr-FR" sz="800" b="1" dirty="0">
                <a:solidFill>
                  <a:schemeClr val="bg1">
                    <a:lumMod val="50000"/>
                  </a:schemeClr>
                </a:solidFill>
                <a:latin typeface="Arial" panose="020B0604020202020204" pitchFamily="34" charset="0"/>
                <a:cs typeface="Arial" panose="020B0604020202020204" pitchFamily="34" charset="0"/>
              </a:rPr>
              <a:t>Ce</a:t>
            </a:r>
            <a:r>
              <a:rPr lang="fr-FR" sz="800" dirty="0">
                <a:solidFill>
                  <a:schemeClr val="bg1">
                    <a:lumMod val="50000"/>
                  </a:schemeClr>
                </a:solidFill>
                <a:latin typeface="Arial" panose="020B0604020202020204" pitchFamily="34" charset="0"/>
                <a:cs typeface="Arial" panose="020B0604020202020204" pitchFamily="34" charset="0"/>
              </a:rPr>
              <a:t> </a:t>
            </a:r>
            <a:r>
              <a:rPr lang="fr-FR" sz="800" b="1" dirty="0">
                <a:solidFill>
                  <a:schemeClr val="bg1">
                    <a:lumMod val="50000"/>
                  </a:schemeClr>
                </a:solidFill>
                <a:latin typeface="Arial" panose="020B0604020202020204" pitchFamily="34" charset="0"/>
                <a:cs typeface="Arial" panose="020B0604020202020204" pitchFamily="34" charset="0"/>
              </a:rPr>
              <a:t>mois-ci près de 164 millions d’heures d’écoute de la Radio via les terminaux connectés ont été certifiées au global dont 136 millions d’heures en France, ce qui représente près de 243 millions de Sessions d’écoutes actives Monde dont 199 millions réalisés en France.</a:t>
            </a:r>
          </a:p>
        </p:txBody>
      </p:sp>
      <p:graphicFrame>
        <p:nvGraphicFramePr>
          <p:cNvPr id="3" name="Tableau 2"/>
          <p:cNvGraphicFramePr>
            <a:graphicFrameLocks noGrp="1"/>
          </p:cNvGraphicFramePr>
          <p:nvPr>
            <p:extLst>
              <p:ext uri="{D42A27DB-BD31-4B8C-83A1-F6EECF244321}">
                <p14:modId xmlns:p14="http://schemas.microsoft.com/office/powerpoint/2010/main" val="3227128063"/>
              </p:ext>
            </p:extLst>
          </p:nvPr>
        </p:nvGraphicFramePr>
        <p:xfrm>
          <a:off x="10198" y="1409970"/>
          <a:ext cx="6795538" cy="7314685"/>
        </p:xfrm>
        <a:graphic>
          <a:graphicData uri="http://schemas.openxmlformats.org/drawingml/2006/table">
            <a:tbl>
              <a:tblPr/>
              <a:tblGrid>
                <a:gridCol w="329626">
                  <a:extLst>
                    <a:ext uri="{9D8B030D-6E8A-4147-A177-3AD203B41FA5}">
                      <a16:colId xmlns:a16="http://schemas.microsoft.com/office/drawing/2014/main" val="20000"/>
                    </a:ext>
                  </a:extLst>
                </a:gridCol>
                <a:gridCol w="1141634">
                  <a:extLst>
                    <a:ext uri="{9D8B030D-6E8A-4147-A177-3AD203B41FA5}">
                      <a16:colId xmlns:a16="http://schemas.microsoft.com/office/drawing/2014/main" val="20001"/>
                    </a:ext>
                  </a:extLst>
                </a:gridCol>
                <a:gridCol w="856226">
                  <a:extLst>
                    <a:ext uri="{9D8B030D-6E8A-4147-A177-3AD203B41FA5}">
                      <a16:colId xmlns:a16="http://schemas.microsoft.com/office/drawing/2014/main" val="20002"/>
                    </a:ext>
                  </a:extLst>
                </a:gridCol>
                <a:gridCol w="784874">
                  <a:extLst>
                    <a:ext uri="{9D8B030D-6E8A-4147-A177-3AD203B41FA5}">
                      <a16:colId xmlns:a16="http://schemas.microsoft.com/office/drawing/2014/main" val="20003"/>
                    </a:ext>
                  </a:extLst>
                </a:gridCol>
                <a:gridCol w="856226">
                  <a:extLst>
                    <a:ext uri="{9D8B030D-6E8A-4147-A177-3AD203B41FA5}">
                      <a16:colId xmlns:a16="http://schemas.microsoft.com/office/drawing/2014/main" val="20004"/>
                    </a:ext>
                  </a:extLst>
                </a:gridCol>
                <a:gridCol w="784874">
                  <a:extLst>
                    <a:ext uri="{9D8B030D-6E8A-4147-A177-3AD203B41FA5}">
                      <a16:colId xmlns:a16="http://schemas.microsoft.com/office/drawing/2014/main" val="2822941339"/>
                    </a:ext>
                  </a:extLst>
                </a:gridCol>
                <a:gridCol w="784874">
                  <a:extLst>
                    <a:ext uri="{9D8B030D-6E8A-4147-A177-3AD203B41FA5}">
                      <a16:colId xmlns:a16="http://schemas.microsoft.com/office/drawing/2014/main" val="20005"/>
                    </a:ext>
                  </a:extLst>
                </a:gridCol>
                <a:gridCol w="856226">
                  <a:extLst>
                    <a:ext uri="{9D8B030D-6E8A-4147-A177-3AD203B41FA5}">
                      <a16:colId xmlns:a16="http://schemas.microsoft.com/office/drawing/2014/main" val="20006"/>
                    </a:ext>
                  </a:extLst>
                </a:gridCol>
                <a:gridCol w="400978">
                  <a:extLst>
                    <a:ext uri="{9D8B030D-6E8A-4147-A177-3AD203B41FA5}">
                      <a16:colId xmlns:a16="http://schemas.microsoft.com/office/drawing/2014/main" val="2082644272"/>
                    </a:ext>
                  </a:extLst>
                </a:gridCol>
              </a:tblGrid>
              <a:tr h="467260">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Marques </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Nb Radios</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extLst>
                  <a:ext uri="{0D108BD9-81ED-4DB2-BD59-A6C34878D82A}">
                    <a16:rowId xmlns:a16="http://schemas.microsoft.com/office/drawing/2014/main" val="10000"/>
                  </a:ext>
                </a:extLst>
              </a:tr>
              <a:tr h="175575">
                <a:tc>
                  <a:txBody>
                    <a:bodyPr/>
                    <a:lstStyle/>
                    <a:p>
                      <a:pPr algn="ctr" fontAlgn="t"/>
                      <a:r>
                        <a:rPr lang="fr-FR" sz="1100" b="0" i="0" u="none" strike="noStrike" dirty="0">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panose="020F0502020204030204" pitchFamily="34" charset="0"/>
                        </a:rPr>
                        <a:t>France Inter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 32 204 318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18 574 056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34m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36 821 164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20 886 175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34m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5575">
                <a:tc>
                  <a:txBody>
                    <a:bodyPr/>
                    <a:lstStyle/>
                    <a:p>
                      <a:pPr algn="ctr" fontAlgn="t"/>
                      <a:r>
                        <a:rPr lang="fr-FR" sz="1100" b="0" i="0" u="none" strike="noStrike">
                          <a:solidFill>
                            <a:srgbClr val="000000"/>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RMC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28 379 152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15 371 284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32m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32 262 828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17 221 534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32m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90999790"/>
                  </a:ext>
                </a:extLst>
              </a:tr>
              <a:tr h="175575">
                <a:tc>
                  <a:txBody>
                    <a:bodyPr/>
                    <a:lstStyle/>
                    <a:p>
                      <a:pPr algn="ctr" fontAlgn="t"/>
                      <a:r>
                        <a:rPr lang="fr-FR" sz="1100" b="0" i="0" u="none" strike="noStrike">
                          <a:solidFill>
                            <a:srgbClr val="000000"/>
                          </a:solidFill>
                          <a:effectLst/>
                          <a:latin typeface="Calibri" panose="020F0502020204030204" pitchFamily="34" charset="0"/>
                        </a:rPr>
                        <a:t>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Info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18 744 261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9 380 890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23 659 541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11 611 367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75575">
                <a:tc>
                  <a:txBody>
                    <a:bodyPr/>
                    <a:lstStyle/>
                    <a:p>
                      <a:pPr algn="ctr" fontAlgn="t"/>
                      <a:r>
                        <a:rPr lang="fr-FR" sz="1100" b="0" i="0" u="none" strike="noStrike">
                          <a:solidFill>
                            <a:srgbClr val="000000"/>
                          </a:solidFill>
                          <a:effectLst/>
                          <a:latin typeface="Calibri" panose="020F0502020204030204" pitchFamily="34" charset="0"/>
                        </a:rPr>
                        <a:t>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RTL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16 077 144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13 639 850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50m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18 275 195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15 165 837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595752177"/>
                  </a:ext>
                </a:extLst>
              </a:tr>
              <a:tr h="175575">
                <a:tc>
                  <a:txBody>
                    <a:bodyPr/>
                    <a:lstStyle/>
                    <a:p>
                      <a:pPr algn="ctr" fontAlgn="t"/>
                      <a:r>
                        <a:rPr lang="fr-FR" sz="1100" b="0" i="0" u="none" strike="noStrike">
                          <a:solidFill>
                            <a:srgbClr val="000000"/>
                          </a:solidFill>
                          <a:effectLst/>
                          <a:latin typeface="Calibri" panose="020F0502020204030204" pitchFamily="34" charset="0"/>
                        </a:rPr>
                        <a:t>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14 838 940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10 327 541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21 753 712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15 283 589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42m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551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75575">
                <a:tc>
                  <a:txBody>
                    <a:bodyPr/>
                    <a:lstStyle/>
                    <a:p>
                      <a:pPr algn="ctr" fontAlgn="t"/>
                      <a:r>
                        <a:rPr lang="fr-FR" sz="1100" b="0" i="0" u="none" strike="noStrike">
                          <a:solidFill>
                            <a:srgbClr val="000000"/>
                          </a:solidFill>
                          <a:effectLst/>
                          <a:latin typeface="Calibri" panose="020F0502020204030204" pitchFamily="34" charset="0"/>
                        </a:rPr>
                        <a:t>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10 042 271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8 595 222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51m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12 229 036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10 482 056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51m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119187125"/>
                  </a:ext>
                </a:extLst>
              </a:tr>
              <a:tr h="175575">
                <a:tc>
                  <a:txBody>
                    <a:bodyPr/>
                    <a:lstStyle/>
                    <a:p>
                      <a:pPr algn="ctr" fontAlgn="t"/>
                      <a:r>
                        <a:rPr lang="fr-FR" sz="1100" b="0" i="0" u="none" strike="noStrike">
                          <a:solidFill>
                            <a:srgbClr val="000000"/>
                          </a:solidFill>
                          <a:effectLst/>
                          <a:latin typeface="Calibri" panose="020F0502020204030204" pitchFamily="34" charset="0"/>
                        </a:rPr>
                        <a:t>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FIP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9 933 667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9 481 897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57m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13 663 985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12 795 667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56m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75575">
                <a:tc>
                  <a:txBody>
                    <a:bodyPr/>
                    <a:lstStyle/>
                    <a:p>
                      <a:pPr algn="ctr" fontAlgn="t"/>
                      <a:r>
                        <a:rPr lang="fr-FR" sz="1100" b="0" i="0" u="none" strike="noStrike">
                          <a:solidFill>
                            <a:srgbClr val="000000"/>
                          </a:solidFill>
                          <a:effectLst/>
                          <a:latin typeface="Calibri" panose="020F0502020204030204" pitchFamily="34" charset="0"/>
                        </a:rPr>
                        <a:t>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Skyrock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7 508 775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3 359 036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26m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8 793 602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3 957 916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27m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767467303"/>
                  </a:ext>
                </a:extLst>
              </a:tr>
              <a:tr h="175575">
                <a:tc>
                  <a:txBody>
                    <a:bodyPr/>
                    <a:lstStyle/>
                    <a:p>
                      <a:pPr algn="ctr" fontAlgn="t"/>
                      <a:r>
                        <a:rPr lang="fr-FR" sz="1100" b="0" i="0" u="none" strike="noStrike">
                          <a:solidFill>
                            <a:srgbClr val="000000"/>
                          </a:solidFill>
                          <a:effectLst/>
                          <a:latin typeface="Calibri" panose="020F0502020204030204" pitchFamily="34" charset="0"/>
                        </a:rPr>
                        <a:t>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Cherie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6 861 774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6 655 834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58m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8 660 212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7 999 277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55m 25s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75575">
                <a:tc>
                  <a:txBody>
                    <a:bodyPr/>
                    <a:lstStyle/>
                    <a:p>
                      <a:pPr algn="ctr" fontAlgn="t"/>
                      <a:r>
                        <a:rPr lang="fr-FR" sz="1100" b="0" i="0" u="none" strike="noStrike">
                          <a:solidFill>
                            <a:srgbClr val="000000"/>
                          </a:solidFill>
                          <a:effectLst/>
                          <a:latin typeface="Calibri" panose="020F0502020204030204" pitchFamily="34" charset="0"/>
                        </a:rPr>
                        <a:t>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Culture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5 719 574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3 104 052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32m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6 934 538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3 707 462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32m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976035166"/>
                  </a:ext>
                </a:extLst>
              </a:tr>
              <a:tr h="175575">
                <a:tc>
                  <a:txBody>
                    <a:bodyPr/>
                    <a:lstStyle/>
                    <a:p>
                      <a:pPr algn="ctr" fontAlgn="t"/>
                      <a:r>
                        <a:rPr lang="fr-FR" sz="1100" b="0" i="0" u="none" strike="noStrike">
                          <a:solidFill>
                            <a:srgbClr val="000000"/>
                          </a:solidFill>
                          <a:effectLst/>
                          <a:latin typeface="Calibri" panose="020F0502020204030204" pitchFamily="34" charset="0"/>
                        </a:rPr>
                        <a:t>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Bleu</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4 759 764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3 581 021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5 315 887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3 923 989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175575">
                <a:tc>
                  <a:txBody>
                    <a:bodyPr/>
                    <a:lstStyle/>
                    <a:p>
                      <a:pPr algn="ctr" fontAlgn="t"/>
                      <a:r>
                        <a:rPr lang="fr-FR" sz="1100" b="0" i="0" u="none" strike="noStrike">
                          <a:solidFill>
                            <a:srgbClr val="000000"/>
                          </a:solidFill>
                          <a:effectLst/>
                          <a:latin typeface="Calibri" panose="020F0502020204030204" pitchFamily="34" charset="0"/>
                        </a:rPr>
                        <a:t>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Rire et Chansons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4 498 120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3 044 008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40m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5 341 275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3 500 890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39m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4242465258"/>
                  </a:ext>
                </a:extLst>
              </a:tr>
              <a:tr h="175575">
                <a:tc>
                  <a:txBody>
                    <a:bodyPr/>
                    <a:lstStyle/>
                    <a:p>
                      <a:pPr algn="ctr" fontAlgn="t"/>
                      <a:r>
                        <a:rPr lang="fr-FR" sz="1100" b="0" i="0" u="none" strike="noStrike">
                          <a:solidFill>
                            <a:srgbClr val="000000"/>
                          </a:solidFill>
                          <a:effectLst/>
                          <a:latin typeface="Calibri" panose="020F0502020204030204" pitchFamily="34" charset="0"/>
                        </a:rPr>
                        <a:t>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RTL2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3 588 872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4 539 024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15m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3 900 805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4 822 395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14m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75575">
                <a:tc>
                  <a:txBody>
                    <a:bodyPr/>
                    <a:lstStyle/>
                    <a:p>
                      <a:pPr algn="ctr" fontAlgn="t"/>
                      <a:r>
                        <a:rPr lang="fr-FR" sz="1100" b="0" i="0" u="none" strike="noStrike">
                          <a:solidFill>
                            <a:srgbClr val="000000"/>
                          </a:solidFill>
                          <a:effectLst/>
                          <a:latin typeface="Calibri" panose="020F0502020204030204" pitchFamily="34" charset="0"/>
                        </a:rPr>
                        <a:t>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Classique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2 785 494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2 243 519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48m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3 314 050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2 621 072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47m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575166744"/>
                  </a:ext>
                </a:extLst>
              </a:tr>
              <a:tr h="175575">
                <a:tc>
                  <a:txBody>
                    <a:bodyPr/>
                    <a:lstStyle/>
                    <a:p>
                      <a:pPr algn="ctr" fontAlgn="t"/>
                      <a:r>
                        <a:rPr lang="fr-FR" sz="1100" b="0" i="0" u="none" strike="noStrike">
                          <a:solidFill>
                            <a:srgbClr val="000000"/>
                          </a:solidFill>
                          <a:effectLst/>
                          <a:latin typeface="Calibri" panose="020F0502020204030204" pitchFamily="34" charset="0"/>
                        </a:rPr>
                        <a:t>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Fun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2 526 196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2 135 964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50m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2 888 989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2 358 990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75575">
                <a:tc>
                  <a:txBody>
                    <a:bodyPr/>
                    <a:lstStyle/>
                    <a:p>
                      <a:pPr algn="ctr" fontAlgn="t"/>
                      <a:r>
                        <a:rPr lang="fr-FR" sz="1100" b="0" i="0" u="none" strike="noStrike">
                          <a:solidFill>
                            <a:srgbClr val="000000"/>
                          </a:solidFill>
                          <a:effectLst/>
                          <a:latin typeface="Calibri" panose="020F0502020204030204" pitchFamily="34" charset="0"/>
                        </a:rPr>
                        <a:t>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Musique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2 132 423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1 574 131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44m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2 791 866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2 035 981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43m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235405931"/>
                  </a:ext>
                </a:extLst>
              </a:tr>
              <a:tr h="175575">
                <a:tc>
                  <a:txBody>
                    <a:bodyPr/>
                    <a:lstStyle/>
                    <a:p>
                      <a:pPr algn="ctr" fontAlgn="t"/>
                      <a:r>
                        <a:rPr lang="fr-FR" sz="1100" b="0" i="0" u="none" strike="noStrike">
                          <a:solidFill>
                            <a:srgbClr val="000000"/>
                          </a:solidFill>
                          <a:effectLst/>
                          <a:latin typeface="Calibri" panose="020F0502020204030204" pitchFamily="34" charset="0"/>
                        </a:rPr>
                        <a:t>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1 727 532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1 493 071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51m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2 088 750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1 823 597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52m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75575">
                <a:tc>
                  <a:txBody>
                    <a:bodyPr/>
                    <a:lstStyle/>
                    <a:p>
                      <a:pPr algn="ctr" fontAlgn="t"/>
                      <a:r>
                        <a:rPr lang="fr-FR" sz="1100" b="0" i="0" u="none" strike="noStrike">
                          <a:solidFill>
                            <a:srgbClr val="000000"/>
                          </a:solidFill>
                          <a:effectLst/>
                          <a:latin typeface="Calibri" panose="020F0502020204030204" pitchFamily="34" charset="0"/>
                        </a:rPr>
                        <a:t>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FG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1 710 438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1 065 558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37m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2 260 804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1 361 287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36m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75206042"/>
                  </a:ext>
                </a:extLst>
              </a:tr>
              <a:tr h="175575">
                <a:tc>
                  <a:txBody>
                    <a:bodyPr/>
                    <a:lstStyle/>
                    <a:p>
                      <a:pPr algn="ctr" fontAlgn="t"/>
                      <a:r>
                        <a:rPr lang="fr-FR" sz="1100" b="0" i="0" u="none" strike="noStrike">
                          <a:solidFill>
                            <a:srgbClr val="000000"/>
                          </a:solidFill>
                          <a:effectLst/>
                          <a:latin typeface="Calibri" panose="020F0502020204030204" pitchFamily="34" charset="0"/>
                        </a:rPr>
                        <a:t>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Oui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1 689 244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1 499 781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53m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1 936 306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1 679 304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52m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75575">
                <a:tc>
                  <a:txBody>
                    <a:bodyPr/>
                    <a:lstStyle/>
                    <a:p>
                      <a:pPr algn="ctr" fontAlgn="t"/>
                      <a:r>
                        <a:rPr lang="fr-FR" sz="1100" b="0" i="0" u="none" strike="noStrike">
                          <a:solidFill>
                            <a:srgbClr val="000000"/>
                          </a:solidFill>
                          <a:effectLst/>
                          <a:latin typeface="Calibri" panose="020F0502020204030204" pitchFamily="34" charset="0"/>
                        </a:rPr>
                        <a:t>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Outre-Mer la 1ère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1 416 518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433 611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18m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1 532 183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469 660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18m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354080258"/>
                  </a:ext>
                </a:extLst>
              </a:tr>
              <a:tr h="175575">
                <a:tc>
                  <a:txBody>
                    <a:bodyPr/>
                    <a:lstStyle/>
                    <a:p>
                      <a:pPr algn="ctr" fontAlgn="t"/>
                      <a:r>
                        <a:rPr lang="fr-FR" sz="1100" b="0" i="0" u="none" strike="noStrike">
                          <a:solidFill>
                            <a:srgbClr val="000000"/>
                          </a:solidFill>
                          <a:effectLst/>
                          <a:latin typeface="Calibri" panose="020F0502020204030204" pitchFamily="34" charset="0"/>
                        </a:rPr>
                        <a:t>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Jazz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1 405 588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1 349 977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57m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2 790 798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2 326 099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50m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75575">
                <a:tc>
                  <a:txBody>
                    <a:bodyPr/>
                    <a:lstStyle/>
                    <a:p>
                      <a:pPr algn="ctr" fontAlgn="t"/>
                      <a:r>
                        <a:rPr lang="fr-FR" sz="1100" b="0" i="0" u="none" strike="noStrike">
                          <a:solidFill>
                            <a:srgbClr val="000000"/>
                          </a:solidFill>
                          <a:effectLst/>
                          <a:latin typeface="Calibri" panose="020F0502020204030204" pitchFamily="34" charset="0"/>
                        </a:rPr>
                        <a:t>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Sud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1 353 325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656 031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29m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1 571 359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757 637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28m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0002"/>
                  </a:ext>
                </a:extLst>
              </a:tr>
              <a:tr h="175575">
                <a:tc>
                  <a:txBody>
                    <a:bodyPr/>
                    <a:lstStyle/>
                    <a:p>
                      <a:pPr algn="ctr" fontAlgn="t"/>
                      <a:r>
                        <a:rPr lang="fr-FR" sz="1100" b="0" i="0" u="none" strike="noStrike">
                          <a:solidFill>
                            <a:srgbClr val="000000"/>
                          </a:solidFill>
                          <a:effectLst/>
                          <a:latin typeface="Calibri" panose="020F0502020204030204" pitchFamily="34" charset="0"/>
                        </a:rPr>
                        <a:t>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Chante France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1 305 538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1 042 687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47m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1 743 262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1 340 201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46m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5575">
                <a:tc>
                  <a:txBody>
                    <a:bodyPr/>
                    <a:lstStyle/>
                    <a:p>
                      <a:pPr algn="ctr" fontAlgn="t"/>
                      <a:r>
                        <a:rPr lang="fr-FR" sz="1100" b="0" i="0" u="none" strike="noStrike">
                          <a:solidFill>
                            <a:srgbClr val="000000"/>
                          </a:solidFill>
                          <a:effectLst/>
                          <a:latin typeface="Calibri" panose="020F0502020204030204" pitchFamily="34" charset="0"/>
                        </a:rPr>
                        <a:t>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Nova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1 182 453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845 429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42m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1 433 383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983 312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41m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0004"/>
                  </a:ext>
                </a:extLst>
              </a:tr>
              <a:tr h="175575">
                <a:tc>
                  <a:txBody>
                    <a:bodyPr/>
                    <a:lstStyle/>
                    <a:p>
                      <a:pPr algn="ctr" fontAlgn="t"/>
                      <a:r>
                        <a:rPr lang="fr-FR" sz="1100" b="0" i="0" u="none" strike="noStrike">
                          <a:solidFill>
                            <a:srgbClr val="000000"/>
                          </a:solidFill>
                          <a:effectLst/>
                          <a:latin typeface="Calibri" panose="020F0502020204030204" pitchFamily="34" charset="0"/>
                        </a:rPr>
                        <a:t>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BFM Business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1 091 510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547 588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1 338 317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667 514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5575">
                <a:tc>
                  <a:txBody>
                    <a:bodyPr/>
                    <a:lstStyle/>
                    <a:p>
                      <a:pPr algn="ctr" fontAlgn="t"/>
                      <a:r>
                        <a:rPr lang="fr-FR" sz="1100" b="0" i="0" u="none" strike="noStrike">
                          <a:solidFill>
                            <a:srgbClr val="000000"/>
                          </a:solidFill>
                          <a:effectLst/>
                          <a:latin typeface="Calibri" panose="020F0502020204030204" pitchFamily="34" charset="0"/>
                        </a:rPr>
                        <a:t>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Mouv</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1 050 284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480 187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27m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1 223 208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555 238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27m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0006"/>
                  </a:ext>
                </a:extLst>
              </a:tr>
              <a:tr h="175575">
                <a:tc>
                  <a:txBody>
                    <a:bodyPr/>
                    <a:lstStyle/>
                    <a:p>
                      <a:pPr algn="ctr" fontAlgn="t"/>
                      <a:r>
                        <a:rPr lang="fr-FR" sz="1100" b="0" i="0" u="none" strike="noStrike">
                          <a:solidFill>
                            <a:srgbClr val="000000"/>
                          </a:solidFill>
                          <a:effectLst/>
                          <a:latin typeface="Calibri" panose="020F0502020204030204" pitchFamily="34" charset="0"/>
                        </a:rPr>
                        <a:t>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Générations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946 121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408 216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25m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1 365 783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641 995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28m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5575">
                <a:tc>
                  <a:txBody>
                    <a:bodyPr/>
                    <a:lstStyle/>
                    <a:p>
                      <a:pPr algn="ctr" fontAlgn="t"/>
                      <a:r>
                        <a:rPr lang="fr-FR" sz="1100" b="0" i="0" u="none" strike="noStrike">
                          <a:solidFill>
                            <a:srgbClr val="000000"/>
                          </a:solidFill>
                          <a:effectLst/>
                          <a:latin typeface="Calibri" panose="020F0502020204030204" pitchFamily="34" charset="0"/>
                        </a:rPr>
                        <a:t>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Latina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841 142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624 683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44m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1 410 384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900 812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38m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649613543"/>
                  </a:ext>
                </a:extLst>
              </a:tr>
              <a:tr h="175575">
                <a:tc>
                  <a:txBody>
                    <a:bodyPr/>
                    <a:lstStyle/>
                    <a:p>
                      <a:pPr algn="ctr" fontAlgn="t"/>
                      <a:r>
                        <a:rPr lang="fr-FR" sz="1100" b="0" i="0" u="none" strike="noStrike">
                          <a:solidFill>
                            <a:srgbClr val="000000"/>
                          </a:solidFill>
                          <a:effectLst/>
                          <a:latin typeface="Calibri" panose="020F0502020204030204" pitchFamily="34" charset="0"/>
                        </a:rPr>
                        <a:t>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Radio Scoop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735 194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637 260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52m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819 940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747 402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54m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75575">
                <a:tc>
                  <a:txBody>
                    <a:bodyPr/>
                    <a:lstStyle/>
                    <a:p>
                      <a:pPr algn="ctr" fontAlgn="t"/>
                      <a:r>
                        <a:rPr lang="fr-FR" sz="1100" b="0" i="0" u="none" strike="noStrike">
                          <a:solidFill>
                            <a:srgbClr val="000000"/>
                          </a:solidFill>
                          <a:effectLst/>
                          <a:latin typeface="Calibri" panose="020F0502020204030204" pitchFamily="34" charset="0"/>
                        </a:rPr>
                        <a:t>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BFM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698 265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356 050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30m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975 992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489 312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30m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480328932"/>
                  </a:ext>
                </a:extLst>
              </a:tr>
              <a:tr h="175575">
                <a:tc>
                  <a:txBody>
                    <a:bodyPr/>
                    <a:lstStyle/>
                    <a:p>
                      <a:pPr algn="ctr" fontAlgn="t"/>
                      <a:r>
                        <a:rPr lang="fr-FR" sz="1100" b="0" i="0" u="none" strike="noStrike">
                          <a:solidFill>
                            <a:srgbClr val="000000"/>
                          </a:solidFill>
                          <a:effectLst/>
                          <a:latin typeface="Calibri" panose="020F0502020204030204" pitchFamily="34" charset="0"/>
                        </a:rPr>
                        <a:t>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Tropiques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652 426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381 723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35m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716 774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406 899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34m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75575">
                <a:tc>
                  <a:txBody>
                    <a:bodyPr/>
                    <a:lstStyle/>
                    <a:p>
                      <a:pPr algn="ctr" fontAlgn="t"/>
                      <a:r>
                        <a:rPr lang="fr-FR" sz="1100" b="0" i="0" u="none" strike="noStrike">
                          <a:solidFill>
                            <a:srgbClr val="000000"/>
                          </a:solidFill>
                          <a:effectLst/>
                          <a:latin typeface="Calibri" panose="020F0502020204030204" pitchFamily="34" charset="0"/>
                        </a:rPr>
                        <a:t>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TSF Jazz</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608 299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499 528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49m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857 815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665 730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46m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126706911"/>
                  </a:ext>
                </a:extLst>
              </a:tr>
              <a:tr h="175575">
                <a:tc>
                  <a:txBody>
                    <a:bodyPr/>
                    <a:lstStyle/>
                    <a:p>
                      <a:pPr algn="ctr" fontAlgn="t"/>
                      <a:r>
                        <a:rPr lang="fr-FR" sz="1100" b="0" i="0" u="none" strike="noStrike">
                          <a:solidFill>
                            <a:srgbClr val="000000"/>
                          </a:solidFill>
                          <a:effectLst/>
                          <a:latin typeface="Calibri" panose="020F0502020204030204" pitchFamily="34" charset="0"/>
                        </a:rPr>
                        <a:t>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Alouette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572 579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547 123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57m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626 686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591 479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56m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175575">
                <a:tc>
                  <a:txBody>
                    <a:bodyPr/>
                    <a:lstStyle/>
                    <a:p>
                      <a:pPr algn="ctr" fontAlgn="t"/>
                      <a:r>
                        <a:rPr lang="fr-FR" sz="1100" b="0" i="0" u="none" strike="noStrike">
                          <a:solidFill>
                            <a:srgbClr val="000000"/>
                          </a:solidFill>
                          <a:effectLst/>
                          <a:latin typeface="Calibri" panose="020F0502020204030204" pitchFamily="34" charset="0"/>
                        </a:rPr>
                        <a:t>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Orient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445 742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146 884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19m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515 289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175 486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20m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999078106"/>
                  </a:ext>
                </a:extLst>
              </a:tr>
              <a:tr h="175575">
                <a:tc>
                  <a:txBody>
                    <a:bodyPr/>
                    <a:lstStyle/>
                    <a:p>
                      <a:pPr algn="ctr" fontAlgn="t"/>
                      <a:r>
                        <a:rPr lang="fr-FR" sz="1100" b="0" i="0" u="none" strike="noStrike">
                          <a:solidFill>
                            <a:srgbClr val="000000"/>
                          </a:solidFill>
                          <a:effectLst/>
                          <a:latin typeface="Calibri" panose="020F0502020204030204" pitchFamily="34" charset="0"/>
                        </a:rPr>
                        <a:t>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Radio Bonheur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396 690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349 886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52m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463 926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421 205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54m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75575">
                <a:tc>
                  <a:txBody>
                    <a:bodyPr/>
                    <a:lstStyle/>
                    <a:p>
                      <a:pPr algn="ctr" fontAlgn="t"/>
                      <a:r>
                        <a:rPr lang="fr-FR" sz="1100" b="0" i="0" u="none" strike="noStrike">
                          <a:solidFill>
                            <a:srgbClr val="000000"/>
                          </a:solidFill>
                          <a:effectLst/>
                          <a:latin typeface="Calibri" panose="020F0502020204030204" pitchFamily="34" charset="0"/>
                        </a:rPr>
                        <a:t>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100%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361 714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323 473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53m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458 109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398 476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52m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71144424"/>
                  </a:ext>
                </a:extLst>
              </a:tr>
              <a:tr h="175575">
                <a:tc>
                  <a:txBody>
                    <a:bodyPr/>
                    <a:lstStyle/>
                    <a:p>
                      <a:pPr algn="ctr" fontAlgn="t"/>
                      <a:r>
                        <a:rPr lang="fr-FR" sz="1100" b="0" i="0" u="none" strike="noStrike">
                          <a:solidFill>
                            <a:srgbClr val="000000"/>
                          </a:solidFill>
                          <a:effectLst/>
                          <a:latin typeface="Calibri" panose="020F0502020204030204" pitchFamily="34" charset="0"/>
                        </a:rPr>
                        <a:t>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Allzic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359 122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279 923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46m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782 657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581 556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44m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175575">
                <a:tc>
                  <a:txBody>
                    <a:bodyPr/>
                    <a:lstStyle/>
                    <a:p>
                      <a:pPr algn="ctr" fontAlgn="t"/>
                      <a:r>
                        <a:rPr lang="fr-FR" sz="1100" b="0" i="0" u="none" strike="noStrike">
                          <a:solidFill>
                            <a:srgbClr val="000000"/>
                          </a:solidFill>
                          <a:effectLst/>
                          <a:latin typeface="Calibri" panose="020F0502020204030204" pitchFamily="34" charset="0"/>
                        </a:rPr>
                        <a:t>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Evasion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353 698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286 706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48m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386 116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315 353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875598372"/>
                  </a:ext>
                </a:extLst>
              </a:tr>
              <a:tr h="175575">
                <a:tc>
                  <a:txBody>
                    <a:bodyPr/>
                    <a:lstStyle/>
                    <a:p>
                      <a:pPr algn="ctr" fontAlgn="t"/>
                      <a:r>
                        <a:rPr lang="fr-FR" sz="1100" b="0" i="0" u="none" strike="noStrike">
                          <a:solidFill>
                            <a:srgbClr val="000000"/>
                          </a:solidFill>
                          <a:effectLst/>
                          <a:latin typeface="Calibri" panose="020F0502020204030204" pitchFamily="34" charset="0"/>
                        </a:rPr>
                        <a:t>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Hitwest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353 006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291 446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49m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387 912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319 902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49m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bl>
          </a:graphicData>
        </a:graphic>
      </p:graphicFrame>
      <p:sp>
        <p:nvSpPr>
          <p:cNvPr id="4" name="Rectangle 3"/>
          <p:cNvSpPr/>
          <p:nvPr/>
        </p:nvSpPr>
        <p:spPr>
          <a:xfrm>
            <a:off x="-52266" y="1184985"/>
            <a:ext cx="6858002"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MARQUES RADIOS </a:t>
            </a:r>
            <a:r>
              <a:rPr lang="fr-FR" sz="1100" b="1" dirty="0">
                <a:latin typeface="Arial" panose="020B0604020202020204" pitchFamily="34" charset="0"/>
                <a:cs typeface="Arial" panose="020B0604020202020204" pitchFamily="34" charset="0"/>
              </a:rPr>
              <a:t>– Novembre 2022</a:t>
            </a:r>
            <a:endParaRPr lang="fr-FR" sz="1050" dirty="0">
              <a:latin typeface="Arial" panose="020B0604020202020204" pitchFamily="34" charset="0"/>
              <a:cs typeface="Arial" panose="020B0604020202020204" pitchFamily="34" charset="0"/>
            </a:endParaRPr>
          </a:p>
        </p:txBody>
      </p:sp>
      <p:sp>
        <p:nvSpPr>
          <p:cNvPr id="8" name="ZoneTexte 7"/>
          <p:cNvSpPr txBox="1"/>
          <p:nvPr/>
        </p:nvSpPr>
        <p:spPr>
          <a:xfrm>
            <a:off x="6525344" y="8846819"/>
            <a:ext cx="288032" cy="261610"/>
          </a:xfrm>
          <a:prstGeom prst="rect">
            <a:avLst/>
          </a:prstGeom>
          <a:noFill/>
        </p:spPr>
        <p:txBody>
          <a:bodyPr wrap="square" rtlCol="0">
            <a:spAutoFit/>
          </a:bodyPr>
          <a:lstStyle/>
          <a:p>
            <a:r>
              <a:rPr lang="fr-FR" sz="1050" dirty="0">
                <a:latin typeface="Arial" panose="020B0604020202020204" pitchFamily="34" charset="0"/>
                <a:cs typeface="Arial" panose="020B0604020202020204" pitchFamily="34" charset="0"/>
              </a:rPr>
              <a:t>1</a:t>
            </a:r>
          </a:p>
        </p:txBody>
      </p:sp>
      <p:pic>
        <p:nvPicPr>
          <p:cNvPr id="9" name="Image 8">
            <a:extLst>
              <a:ext uri="{FF2B5EF4-FFF2-40B4-BE49-F238E27FC236}">
                <a16:creationId xmlns:a16="http://schemas.microsoft.com/office/drawing/2014/main" id="{2FCC6606-8238-4BA1-B410-B6A66945073A}"/>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39" y="-57929"/>
            <a:ext cx="6858000" cy="836538"/>
          </a:xfrm>
          <a:prstGeom prst="rect">
            <a:avLst/>
          </a:prstGeom>
        </p:spPr>
      </p:pic>
      <p:pic>
        <p:nvPicPr>
          <p:cNvPr id="2" name="Image 1">
            <a:extLst>
              <a:ext uri="{FF2B5EF4-FFF2-40B4-BE49-F238E27FC236}">
                <a16:creationId xmlns:a16="http://schemas.microsoft.com/office/drawing/2014/main" id="{4A752827-DF4C-88D8-5E1B-859A08BFF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1" y="8797940"/>
            <a:ext cx="6858000" cy="353254"/>
          </a:xfrm>
          <a:prstGeom prst="rect">
            <a:avLst/>
          </a:prstGeom>
        </p:spPr>
      </p:pic>
    </p:spTree>
    <p:extLst>
      <p:ext uri="{BB962C8B-B14F-4D97-AF65-F5344CB8AC3E}">
        <p14:creationId xmlns:p14="http://schemas.microsoft.com/office/powerpoint/2010/main" val="611743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78E7DF3F-C7FB-417A-86D0-3B6AB18E2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sp>
        <p:nvSpPr>
          <p:cNvPr id="16" name="Rectangle 15">
            <a:extLst>
              <a:ext uri="{FF2B5EF4-FFF2-40B4-BE49-F238E27FC236}">
                <a16:creationId xmlns:a16="http://schemas.microsoft.com/office/drawing/2014/main" id="{566A98A5-5D02-4360-9EE7-10E816000AB6}"/>
              </a:ext>
            </a:extLst>
          </p:cNvPr>
          <p:cNvSpPr/>
          <p:nvPr/>
        </p:nvSpPr>
        <p:spPr>
          <a:xfrm>
            <a:off x="1538" y="8698674"/>
            <a:ext cx="6172200" cy="215444"/>
          </a:xfrm>
          <a:prstGeom prst="rect">
            <a:avLst/>
          </a:prstGeom>
        </p:spPr>
        <p:txBody>
          <a:bodyPr wrap="square">
            <a:spAutoFit/>
          </a:bodyPr>
          <a:lstStyle/>
          <a:p>
            <a:r>
              <a:rPr lang="fr-FR" sz="800" dirty="0">
                <a:solidFill>
                  <a:schemeClr val="bg1"/>
                </a:solidFill>
                <a:latin typeface="Arial" panose="020B0604020202020204" pitchFamily="34" charset="0"/>
                <a:cs typeface="Arial" panose="020B0604020202020204" pitchFamily="34" charset="0"/>
              </a:rPr>
              <a:t>(*) : il s'agit des Radios dont le flux audio est identique à celui de la station FM diffusée sur les ondes, au même moment (</a:t>
            </a:r>
            <a:r>
              <a:rPr lang="fr-FR" sz="800" dirty="0" err="1">
                <a:solidFill>
                  <a:schemeClr val="bg1"/>
                </a:solidFill>
                <a:latin typeface="Arial" panose="020B0604020202020204" pitchFamily="34" charset="0"/>
                <a:cs typeface="Arial" panose="020B0604020202020204" pitchFamily="34" charset="0"/>
              </a:rPr>
              <a:t>Simulcast</a:t>
            </a:r>
            <a:r>
              <a:rPr lang="fr-FR" sz="800" dirty="0">
                <a:solidFill>
                  <a:schemeClr val="bg1"/>
                </a:solidFill>
                <a:latin typeface="Arial" panose="020B0604020202020204" pitchFamily="34" charset="0"/>
                <a:cs typeface="Arial" panose="020B0604020202020204" pitchFamily="34" charset="0"/>
              </a:rPr>
              <a:t>)</a:t>
            </a:r>
            <a:endParaRPr lang="fr-FR" dirty="0">
              <a:solidFill>
                <a:schemeClr val="bg1"/>
              </a:solidFill>
            </a:endParaRPr>
          </a:p>
        </p:txBody>
      </p:sp>
      <p:graphicFrame>
        <p:nvGraphicFramePr>
          <p:cNvPr id="10" name="Tableau 9">
            <a:extLst>
              <a:ext uri="{FF2B5EF4-FFF2-40B4-BE49-F238E27FC236}">
                <a16:creationId xmlns:a16="http://schemas.microsoft.com/office/drawing/2014/main" id="{BEEAD4A9-C005-4F23-A1CD-794DFFE109AD}"/>
              </a:ext>
            </a:extLst>
          </p:cNvPr>
          <p:cNvGraphicFramePr>
            <a:graphicFrameLocks noGrp="1"/>
          </p:cNvGraphicFramePr>
          <p:nvPr>
            <p:extLst>
              <p:ext uri="{D42A27DB-BD31-4B8C-83A1-F6EECF244321}">
                <p14:modId xmlns:p14="http://schemas.microsoft.com/office/powerpoint/2010/main" val="3840632387"/>
              </p:ext>
            </p:extLst>
          </p:nvPr>
        </p:nvGraphicFramePr>
        <p:xfrm>
          <a:off x="58316" y="1098577"/>
          <a:ext cx="6741368" cy="7579911"/>
        </p:xfrm>
        <a:graphic>
          <a:graphicData uri="http://schemas.openxmlformats.org/drawingml/2006/table">
            <a:tbl>
              <a:tblPr/>
              <a:tblGrid>
                <a:gridCol w="347504">
                  <a:extLst>
                    <a:ext uri="{9D8B030D-6E8A-4147-A177-3AD203B41FA5}">
                      <a16:colId xmlns:a16="http://schemas.microsoft.com/office/drawing/2014/main" val="20000"/>
                    </a:ext>
                  </a:extLst>
                </a:gridCol>
                <a:gridCol w="1819863">
                  <a:extLst>
                    <a:ext uri="{9D8B030D-6E8A-4147-A177-3AD203B41FA5}">
                      <a16:colId xmlns:a16="http://schemas.microsoft.com/office/drawing/2014/main" val="20001"/>
                    </a:ext>
                  </a:extLst>
                </a:gridCol>
                <a:gridCol w="778617">
                  <a:extLst>
                    <a:ext uri="{9D8B030D-6E8A-4147-A177-3AD203B41FA5}">
                      <a16:colId xmlns:a16="http://schemas.microsoft.com/office/drawing/2014/main" val="20002"/>
                    </a:ext>
                  </a:extLst>
                </a:gridCol>
                <a:gridCol w="778617">
                  <a:extLst>
                    <a:ext uri="{9D8B030D-6E8A-4147-A177-3AD203B41FA5}">
                      <a16:colId xmlns:a16="http://schemas.microsoft.com/office/drawing/2014/main" val="20003"/>
                    </a:ext>
                  </a:extLst>
                </a:gridCol>
                <a:gridCol w="778617">
                  <a:extLst>
                    <a:ext uri="{9D8B030D-6E8A-4147-A177-3AD203B41FA5}">
                      <a16:colId xmlns:a16="http://schemas.microsoft.com/office/drawing/2014/main" val="20004"/>
                    </a:ext>
                  </a:extLst>
                </a:gridCol>
                <a:gridCol w="778617">
                  <a:extLst>
                    <a:ext uri="{9D8B030D-6E8A-4147-A177-3AD203B41FA5}">
                      <a16:colId xmlns:a16="http://schemas.microsoft.com/office/drawing/2014/main" val="2822941339"/>
                    </a:ext>
                  </a:extLst>
                </a:gridCol>
                <a:gridCol w="731402">
                  <a:extLst>
                    <a:ext uri="{9D8B030D-6E8A-4147-A177-3AD203B41FA5}">
                      <a16:colId xmlns:a16="http://schemas.microsoft.com/office/drawing/2014/main" val="20005"/>
                    </a:ext>
                  </a:extLst>
                </a:gridCol>
                <a:gridCol w="728131">
                  <a:extLst>
                    <a:ext uri="{9D8B030D-6E8A-4147-A177-3AD203B41FA5}">
                      <a16:colId xmlns:a16="http://schemas.microsoft.com/office/drawing/2014/main" val="20006"/>
                    </a:ext>
                  </a:extLst>
                </a:gridCol>
              </a:tblGrid>
              <a:tr h="403141">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Radios</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61032">
                <a:tc>
                  <a:txBody>
                    <a:bodyPr/>
                    <a:lstStyle/>
                    <a:p>
                      <a:pPr algn="ctr" fontAlgn="b"/>
                      <a:r>
                        <a:rPr lang="fr-FR" sz="1100" b="0" i="0" u="none" strike="noStrike" dirty="0">
                          <a:solidFill>
                            <a:srgbClr val="000000"/>
                          </a:solidFill>
                          <a:effectLst/>
                          <a:latin typeface="Calibri" panose="020F0502020204030204" pitchFamily="34" charset="0"/>
                        </a:rPr>
                        <a:t>161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panose="020F0502020204030204" pitchFamily="34" charset="0"/>
                        </a:rPr>
                        <a:t>La Radio Plus(*)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74 418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56 696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123 086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88 866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43m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1032">
                <a:tc>
                  <a:txBody>
                    <a:bodyPr/>
                    <a:lstStyle/>
                    <a:p>
                      <a:pPr algn="ctr" fontAlgn="b"/>
                      <a:r>
                        <a:rPr lang="fr-FR" sz="1100" b="0" i="0" u="none" strike="noStrike" dirty="0">
                          <a:solidFill>
                            <a:srgbClr val="000000"/>
                          </a:solidFill>
                          <a:effectLst/>
                          <a:latin typeface="Calibri" panose="020F0502020204030204" pitchFamily="34" charset="0"/>
                        </a:rPr>
                        <a:t>162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Vaucluse(*)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71 862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53 839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44m 57s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78 460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60 793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46m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90999790"/>
                  </a:ext>
                </a:extLst>
              </a:tr>
              <a:tr h="161032">
                <a:tc>
                  <a:txBody>
                    <a:bodyPr/>
                    <a:lstStyle/>
                    <a:p>
                      <a:pPr algn="ctr" fontAlgn="b"/>
                      <a:r>
                        <a:rPr lang="fr-FR" sz="1100" b="0" i="0" u="none" strike="noStrike">
                          <a:solidFill>
                            <a:srgbClr val="000000"/>
                          </a:solidFill>
                          <a:effectLst/>
                          <a:latin typeface="Calibri" panose="020F0502020204030204" pitchFamily="34" charset="0"/>
                        </a:rPr>
                        <a:t>163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Chante France années 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71 622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40 314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33m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105 423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59 622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33m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61032">
                <a:tc>
                  <a:txBody>
                    <a:bodyPr/>
                    <a:lstStyle/>
                    <a:p>
                      <a:pPr algn="ctr" fontAlgn="b"/>
                      <a:r>
                        <a:rPr lang="fr-FR" sz="1100" b="0" i="0" u="none" strike="noStrike">
                          <a:solidFill>
                            <a:srgbClr val="000000"/>
                          </a:solidFill>
                          <a:effectLst/>
                          <a:latin typeface="Calibri" panose="020F0502020204030204" pitchFamily="34" charset="0"/>
                        </a:rPr>
                        <a:t>164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Touraine(*)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70 918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62 352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52m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74 585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66 669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53m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595752177"/>
                  </a:ext>
                </a:extLst>
              </a:tr>
              <a:tr h="161032">
                <a:tc>
                  <a:txBody>
                    <a:bodyPr/>
                    <a:lstStyle/>
                    <a:p>
                      <a:pPr algn="ctr" fontAlgn="b"/>
                      <a:r>
                        <a:rPr lang="fr-FR" sz="1100" b="0" i="0" u="none" strike="noStrike">
                          <a:solidFill>
                            <a:srgbClr val="000000"/>
                          </a:solidFill>
                          <a:effectLst/>
                          <a:latin typeface="Calibri" panose="020F0502020204030204" pitchFamily="34" charset="0"/>
                        </a:rPr>
                        <a:t>165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latino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70 288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46 946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40m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112 415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77 456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61032">
                <a:tc>
                  <a:txBody>
                    <a:bodyPr/>
                    <a:lstStyle/>
                    <a:p>
                      <a:pPr algn="ctr" fontAlgn="b"/>
                      <a:r>
                        <a:rPr lang="fr-FR" sz="1100" b="0" i="0" u="none" strike="noStrike">
                          <a:solidFill>
                            <a:srgbClr val="000000"/>
                          </a:solidFill>
                          <a:effectLst/>
                          <a:latin typeface="Calibri" panose="020F0502020204030204" pitchFamily="34" charset="0"/>
                        </a:rPr>
                        <a:t>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Chante France Emotion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70 029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44 070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37m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103 153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68 684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39m 57s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119187125"/>
                  </a:ext>
                </a:extLst>
              </a:tr>
              <a:tr h="161032">
                <a:tc>
                  <a:txBody>
                    <a:bodyPr/>
                    <a:lstStyle/>
                    <a:p>
                      <a:pPr algn="ctr" fontAlgn="b"/>
                      <a:r>
                        <a:rPr lang="fr-FR" sz="1100" b="0" i="0" u="none" strike="noStrike">
                          <a:solidFill>
                            <a:srgbClr val="000000"/>
                          </a:solidFill>
                          <a:effectLst/>
                          <a:latin typeface="Calibri" panose="020F0502020204030204" pitchFamily="34" charset="0"/>
                        </a:rPr>
                        <a:t>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Rock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69 820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71 596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01m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90 899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89 209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58m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61032">
                <a:tc>
                  <a:txBody>
                    <a:bodyPr/>
                    <a:lstStyle/>
                    <a:p>
                      <a:pPr algn="ctr" fontAlgn="b"/>
                      <a:r>
                        <a:rPr lang="fr-FR" sz="1100" b="0" i="0" u="none" strike="noStrike">
                          <a:solidFill>
                            <a:srgbClr val="000000"/>
                          </a:solidFill>
                          <a:effectLst/>
                          <a:latin typeface="Calibri" panose="020F0502020204030204" pitchFamily="34" charset="0"/>
                        </a:rPr>
                        <a:t>168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Rire et Chansons blagues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68 835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44 894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39m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85 594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56 267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39m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767467303"/>
                  </a:ext>
                </a:extLst>
              </a:tr>
              <a:tr h="161032">
                <a:tc>
                  <a:txBody>
                    <a:bodyPr/>
                    <a:lstStyle/>
                    <a:p>
                      <a:pPr algn="ctr" fontAlgn="b"/>
                      <a:r>
                        <a:rPr lang="fr-FR" sz="1100" b="0" i="0" u="none" strike="noStrike">
                          <a:solidFill>
                            <a:srgbClr val="000000"/>
                          </a:solidFill>
                          <a:effectLst/>
                          <a:latin typeface="Calibri" panose="020F0502020204030204" pitchFamily="34" charset="0"/>
                        </a:rPr>
                        <a:t>169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Chérie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68 281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47 925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42m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102 131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69 297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40m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61032">
                <a:tc>
                  <a:txBody>
                    <a:bodyPr/>
                    <a:lstStyle/>
                    <a:p>
                      <a:pPr algn="ctr" fontAlgn="b"/>
                      <a:r>
                        <a:rPr lang="fr-FR" sz="1100" b="0" i="0" u="none" strike="noStrike">
                          <a:solidFill>
                            <a:srgbClr val="000000"/>
                          </a:solidFill>
                          <a:effectLst/>
                          <a:latin typeface="Calibri" panose="020F0502020204030204" pitchFamily="34" charset="0"/>
                        </a:rPr>
                        <a:t>170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Pays D'Auvergne(*)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68 000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49 261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43m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71 698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54 019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45m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76035166"/>
                  </a:ext>
                </a:extLst>
              </a:tr>
              <a:tr h="161032">
                <a:tc>
                  <a:txBody>
                    <a:bodyPr/>
                    <a:lstStyle/>
                    <a:p>
                      <a:pPr algn="ctr" fontAlgn="b"/>
                      <a:r>
                        <a:rPr lang="fr-FR" sz="1100" b="0" i="0" u="none" strike="noStrike">
                          <a:solidFill>
                            <a:srgbClr val="000000"/>
                          </a:solidFill>
                          <a:effectLst/>
                          <a:latin typeface="Calibri" panose="020F0502020204030204" pitchFamily="34" charset="0"/>
                        </a:rPr>
                        <a:t>171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Musique Classique Plus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67 153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39 161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34m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105 939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67 302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38m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93046">
                <a:tc>
                  <a:txBody>
                    <a:bodyPr/>
                    <a:lstStyle/>
                    <a:p>
                      <a:pPr algn="ctr" fontAlgn="b"/>
                      <a:r>
                        <a:rPr lang="fr-FR" sz="1100" b="0" i="0" u="none" strike="noStrike">
                          <a:solidFill>
                            <a:srgbClr val="000000"/>
                          </a:solidFill>
                          <a:effectLst/>
                          <a:latin typeface="Calibri" panose="020F0502020204030204" pitchFamily="34" charset="0"/>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FG Disco Funk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66 925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36 355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32m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82 006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43 845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32m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4242465258"/>
                  </a:ext>
                </a:extLst>
              </a:tr>
              <a:tr h="156569">
                <a:tc>
                  <a:txBody>
                    <a:bodyPr/>
                    <a:lstStyle/>
                    <a:p>
                      <a:pPr algn="ctr" fontAlgn="b"/>
                      <a:r>
                        <a:rPr lang="fr-FR" sz="1100" b="0" i="0" u="none" strike="noStrike">
                          <a:solidFill>
                            <a:srgbClr val="000000"/>
                          </a:solidFill>
                          <a:effectLst/>
                          <a:latin typeface="Calibri" panose="020F0502020204030204" pitchFamily="34" charset="0"/>
                        </a:rPr>
                        <a:t>173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Jazz Radio Funk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66 667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57 267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51m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138 081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110 129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47m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56569">
                <a:tc>
                  <a:txBody>
                    <a:bodyPr/>
                    <a:lstStyle/>
                    <a:p>
                      <a:pPr algn="ctr" fontAlgn="b"/>
                      <a:r>
                        <a:rPr lang="fr-FR" sz="1100" b="0" i="0" u="none" strike="noStrike">
                          <a:solidFill>
                            <a:srgbClr val="000000"/>
                          </a:solidFill>
                          <a:effectLst/>
                          <a:latin typeface="Calibri" panose="020F0502020204030204" pitchFamily="34" charset="0"/>
                        </a:rPr>
                        <a:t>174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Disco Fever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65 480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40 141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36m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99 646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64 830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39m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575166744"/>
                  </a:ext>
                </a:extLst>
              </a:tr>
              <a:tr h="156569">
                <a:tc>
                  <a:txBody>
                    <a:bodyPr/>
                    <a:lstStyle/>
                    <a:p>
                      <a:pPr algn="ctr" fontAlgn="b"/>
                      <a:r>
                        <a:rPr lang="fr-FR" sz="1100" b="0" i="0" u="none" strike="noStrike">
                          <a:solidFill>
                            <a:srgbClr val="000000"/>
                          </a:solidFill>
                          <a:effectLst/>
                          <a:latin typeface="Calibri" panose="020F0502020204030204" pitchFamily="34" charset="0"/>
                        </a:rPr>
                        <a:t>175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Bleu Gascogne(*)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65 343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45 375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75 685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49 272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39m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56569">
                <a:tc>
                  <a:txBody>
                    <a:bodyPr/>
                    <a:lstStyle/>
                    <a:p>
                      <a:pPr algn="ctr" fontAlgn="b"/>
                      <a:r>
                        <a:rPr lang="fr-FR" sz="1100" b="0" i="0" u="none" strike="noStrike">
                          <a:solidFill>
                            <a:srgbClr val="000000"/>
                          </a:solidFill>
                          <a:effectLst/>
                          <a:latin typeface="Calibri" panose="020F0502020204030204" pitchFamily="34" charset="0"/>
                        </a:rPr>
                        <a:t>176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Rire et Chansons duos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64 411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52 626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49m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79 819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65 215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35405931"/>
                  </a:ext>
                </a:extLst>
              </a:tr>
              <a:tr h="156569">
                <a:tc>
                  <a:txBody>
                    <a:bodyPr/>
                    <a:lstStyle/>
                    <a:p>
                      <a:pPr algn="ctr" fontAlgn="b"/>
                      <a:r>
                        <a:rPr lang="fr-FR" sz="1100" b="0" i="0" u="none" strike="noStrike">
                          <a:solidFill>
                            <a:srgbClr val="000000"/>
                          </a:solidFill>
                          <a:effectLst/>
                          <a:latin typeface="Calibri" panose="020F0502020204030204" pitchFamily="34" charset="0"/>
                        </a:rPr>
                        <a:t>177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Chérie love songs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64 107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42 977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40m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100 773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67 969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40m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56569">
                <a:tc>
                  <a:txBody>
                    <a:bodyPr/>
                    <a:lstStyle/>
                    <a:p>
                      <a:pPr algn="ctr" fontAlgn="b"/>
                      <a:r>
                        <a:rPr lang="fr-FR" sz="1100" b="0" i="0" u="none" strike="noStrike">
                          <a:solidFill>
                            <a:srgbClr val="000000"/>
                          </a:solidFill>
                          <a:effectLst/>
                          <a:latin typeface="Calibri" panose="020F0502020204030204" pitchFamily="34" charset="0"/>
                        </a:rPr>
                        <a:t>178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martinique antilles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63 644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26 428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24m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65 738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28 118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25m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5206042"/>
                  </a:ext>
                </a:extLst>
              </a:tr>
              <a:tr h="156569">
                <a:tc>
                  <a:txBody>
                    <a:bodyPr/>
                    <a:lstStyle/>
                    <a:p>
                      <a:pPr algn="ctr" fontAlgn="b"/>
                      <a:r>
                        <a:rPr lang="fr-FR" sz="1100" b="0" i="0" u="none" strike="noStrike">
                          <a:solidFill>
                            <a:srgbClr val="000000"/>
                          </a:solidFill>
                          <a:effectLst/>
                          <a:latin typeface="Calibri" panose="020F0502020204030204" pitchFamily="34" charset="0"/>
                        </a:rPr>
                        <a:t>179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Radio Isa(*)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63 614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69 122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05m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70 029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80 538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09m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56569">
                <a:tc>
                  <a:txBody>
                    <a:bodyPr/>
                    <a:lstStyle/>
                    <a:p>
                      <a:pPr algn="ctr" fontAlgn="b"/>
                      <a:r>
                        <a:rPr lang="fr-FR" sz="1100" b="0" i="0" u="none" strike="noStrike">
                          <a:solidFill>
                            <a:srgbClr val="000000"/>
                          </a:solidFill>
                          <a:effectLst/>
                          <a:latin typeface="Calibri" panose="020F0502020204030204" pitchFamily="34" charset="0"/>
                        </a:rPr>
                        <a:t>180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Rire et Chansons collectors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62 915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55 332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52m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79 179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67 774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51m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354080258"/>
                  </a:ext>
                </a:extLst>
              </a:tr>
              <a:tr h="156569">
                <a:tc>
                  <a:txBody>
                    <a:bodyPr/>
                    <a:lstStyle/>
                    <a:p>
                      <a:pPr algn="ctr" fontAlgn="b"/>
                      <a:r>
                        <a:rPr lang="fr-FR" sz="1100" b="0" i="0" u="none" strike="noStrike">
                          <a:solidFill>
                            <a:srgbClr val="000000"/>
                          </a:solidFill>
                          <a:effectLst/>
                          <a:latin typeface="Calibri" panose="020F0502020204030204" pitchFamily="34" charset="0"/>
                        </a:rPr>
                        <a:t>181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Flash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62 842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30 103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28m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68 889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36 317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31m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56569">
                <a:tc>
                  <a:txBody>
                    <a:bodyPr/>
                    <a:lstStyle/>
                    <a:p>
                      <a:pPr algn="ctr" fontAlgn="b"/>
                      <a:r>
                        <a:rPr lang="fr-FR" sz="1100" b="0" i="0" u="none" strike="noStrike">
                          <a:solidFill>
                            <a:srgbClr val="000000"/>
                          </a:solidFill>
                          <a:effectLst/>
                          <a:latin typeface="Calibri" panose="020F0502020204030204" pitchFamily="34" charset="0"/>
                        </a:rPr>
                        <a:t>182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Les Plus Grands Tubes Francais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62 830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36 653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35m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84 829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49 912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35m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2"/>
                  </a:ext>
                </a:extLst>
              </a:tr>
              <a:tr h="146234">
                <a:tc>
                  <a:txBody>
                    <a:bodyPr/>
                    <a:lstStyle/>
                    <a:p>
                      <a:pPr algn="ctr" fontAlgn="b"/>
                      <a:r>
                        <a:rPr lang="fr-FR" sz="1100" b="0" i="0" u="none" strike="noStrike">
                          <a:solidFill>
                            <a:srgbClr val="000000"/>
                          </a:solidFill>
                          <a:effectLst/>
                          <a:latin typeface="Calibri" panose="020F0502020204030204" pitchFamily="34" charset="0"/>
                        </a:rPr>
                        <a:t>183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100% Français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62 221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35 499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34m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93 288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55 200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35m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6569">
                <a:tc>
                  <a:txBody>
                    <a:bodyPr/>
                    <a:lstStyle/>
                    <a:p>
                      <a:pPr algn="ctr" fontAlgn="b"/>
                      <a:r>
                        <a:rPr lang="fr-FR" sz="1100" b="0" i="0" u="none" strike="noStrike">
                          <a:solidFill>
                            <a:srgbClr val="000000"/>
                          </a:solidFill>
                          <a:effectLst/>
                          <a:latin typeface="Calibri" panose="020F0502020204030204" pitchFamily="34" charset="0"/>
                        </a:rPr>
                        <a:t>184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Générations Jul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62 214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21 450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20m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71 131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26 242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22m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4"/>
                  </a:ext>
                </a:extLst>
              </a:tr>
              <a:tr h="156569">
                <a:tc>
                  <a:txBody>
                    <a:bodyPr/>
                    <a:lstStyle/>
                    <a:p>
                      <a:pPr algn="ctr" fontAlgn="b"/>
                      <a:r>
                        <a:rPr lang="fr-FR" sz="1100" b="0" i="0" u="none" strike="noStrike">
                          <a:solidFill>
                            <a:srgbClr val="000000"/>
                          </a:solidFill>
                          <a:effectLst/>
                          <a:latin typeface="Calibri" panose="020F0502020204030204" pitchFamily="34" charset="0"/>
                        </a:rPr>
                        <a:t>185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FG Mix</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61 506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27 444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82 083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36 675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6569">
                <a:tc>
                  <a:txBody>
                    <a:bodyPr/>
                    <a:lstStyle/>
                    <a:p>
                      <a:pPr algn="ctr" fontAlgn="b"/>
                      <a:r>
                        <a:rPr lang="fr-FR" sz="1100" b="0" i="0" u="none" strike="noStrike">
                          <a:solidFill>
                            <a:srgbClr val="000000"/>
                          </a:solidFill>
                          <a:effectLst/>
                          <a:latin typeface="Calibri" panose="020F0502020204030204" pitchFamily="34" charset="0"/>
                        </a:rPr>
                        <a:t>186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Maxximum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61 258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23 672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23m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75 644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29 954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23m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6"/>
                  </a:ext>
                </a:extLst>
              </a:tr>
              <a:tr h="156569">
                <a:tc>
                  <a:txBody>
                    <a:bodyPr/>
                    <a:lstStyle/>
                    <a:p>
                      <a:pPr algn="ctr" fontAlgn="b"/>
                      <a:r>
                        <a:rPr lang="fr-FR" sz="1100" b="0" i="0" u="none" strike="noStrike">
                          <a:solidFill>
                            <a:srgbClr val="000000"/>
                          </a:solidFill>
                          <a:effectLst/>
                          <a:latin typeface="Calibri" panose="020F0502020204030204" pitchFamily="34" charset="0"/>
                        </a:rPr>
                        <a:t>187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Skyrock Alger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59 799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14 672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14m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165 697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33 962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12m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6569">
                <a:tc>
                  <a:txBody>
                    <a:bodyPr/>
                    <a:lstStyle/>
                    <a:p>
                      <a:pPr algn="ctr" fontAlgn="b"/>
                      <a:r>
                        <a:rPr lang="fr-FR" sz="1100" b="0" i="0" u="none" strike="noStrike">
                          <a:solidFill>
                            <a:srgbClr val="000000"/>
                          </a:solidFill>
                          <a:effectLst/>
                          <a:latin typeface="Calibri" panose="020F0502020204030204" pitchFamily="34" charset="0"/>
                        </a:rPr>
                        <a:t>188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Oui FM Rock Alternatif</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58 871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37 729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38m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67 790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43 429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38m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649613543"/>
                  </a:ext>
                </a:extLst>
              </a:tr>
              <a:tr h="156569">
                <a:tc>
                  <a:txBody>
                    <a:bodyPr/>
                    <a:lstStyle/>
                    <a:p>
                      <a:pPr algn="ctr" fontAlgn="b"/>
                      <a:r>
                        <a:rPr lang="fr-FR" sz="1100" b="0" i="0" u="none" strike="noStrike">
                          <a:solidFill>
                            <a:srgbClr val="000000"/>
                          </a:solidFill>
                          <a:effectLst/>
                          <a:latin typeface="Calibri" panose="020F0502020204030204" pitchFamily="34" charset="0"/>
                        </a:rPr>
                        <a:t>189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France Bleu Mayenne(*)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58 335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45 750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47m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63 226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48 766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46m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56569">
                <a:tc>
                  <a:txBody>
                    <a:bodyPr/>
                    <a:lstStyle/>
                    <a:p>
                      <a:pPr algn="ctr" fontAlgn="b"/>
                      <a:r>
                        <a:rPr lang="fr-FR" sz="1100" b="0" i="0" u="none" strike="noStrike">
                          <a:solidFill>
                            <a:srgbClr val="000000"/>
                          </a:solidFill>
                          <a:effectLst/>
                          <a:latin typeface="Calibri" panose="020F0502020204030204" pitchFamily="34" charset="0"/>
                        </a:rPr>
                        <a:t>190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made in france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57 974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38 142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39m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99 917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63 936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38m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480328932"/>
                  </a:ext>
                </a:extLst>
              </a:tr>
              <a:tr h="156569">
                <a:tc>
                  <a:txBody>
                    <a:bodyPr/>
                    <a:lstStyle/>
                    <a:p>
                      <a:pPr algn="ctr" fontAlgn="b"/>
                      <a:r>
                        <a:rPr lang="fr-FR" sz="1100" b="0" i="0" u="none" strike="noStrike">
                          <a:solidFill>
                            <a:srgbClr val="000000"/>
                          </a:solidFill>
                          <a:effectLst/>
                          <a:latin typeface="Calibri" panose="020F0502020204030204" pitchFamily="34" charset="0"/>
                        </a:rPr>
                        <a:t>191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100%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57 845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61 547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03m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73 046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74 505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01m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56569">
                <a:tc>
                  <a:txBody>
                    <a:bodyPr/>
                    <a:lstStyle/>
                    <a:p>
                      <a:pPr algn="ctr" fontAlgn="b"/>
                      <a:r>
                        <a:rPr lang="fr-FR" sz="1100" b="0" i="0" u="none" strike="noStrike">
                          <a:solidFill>
                            <a:srgbClr val="000000"/>
                          </a:solidFill>
                          <a:effectLst/>
                          <a:latin typeface="Calibri" panose="020F0502020204030204" pitchFamily="34" charset="0"/>
                        </a:rPr>
                        <a:t>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Jazz Radio Soul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57 823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51 411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53m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100 386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88 997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53m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126706911"/>
                  </a:ext>
                </a:extLst>
              </a:tr>
              <a:tr h="156569">
                <a:tc>
                  <a:txBody>
                    <a:bodyPr/>
                    <a:lstStyle/>
                    <a:p>
                      <a:pPr algn="ctr" fontAlgn="b"/>
                      <a:r>
                        <a:rPr lang="fr-FR" sz="1100" b="0" i="0" u="none" strike="noStrike">
                          <a:solidFill>
                            <a:srgbClr val="000000"/>
                          </a:solidFill>
                          <a:effectLst/>
                          <a:latin typeface="Calibri" panose="020F0502020204030204" pitchFamily="34" charset="0"/>
                        </a:rPr>
                        <a:t>193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NRJ hits 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57 665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29 704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30m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77 664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43 171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33m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156569">
                <a:tc>
                  <a:txBody>
                    <a:bodyPr/>
                    <a:lstStyle/>
                    <a:p>
                      <a:pPr algn="ctr" fontAlgn="b"/>
                      <a:r>
                        <a:rPr lang="fr-FR" sz="1100" b="0" i="0" u="none" strike="noStrike">
                          <a:solidFill>
                            <a:srgbClr val="000000"/>
                          </a:solidFill>
                          <a:effectLst/>
                          <a:latin typeface="Calibri" panose="020F0502020204030204" pitchFamily="34" charset="0"/>
                        </a:rPr>
                        <a:t>194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Belfort(*)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57 590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44 306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46m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61 234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48 006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47m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99078106"/>
                  </a:ext>
                </a:extLst>
              </a:tr>
              <a:tr h="156569">
                <a:tc>
                  <a:txBody>
                    <a:bodyPr/>
                    <a:lstStyle/>
                    <a:p>
                      <a:pPr algn="ctr" fontAlgn="b"/>
                      <a:r>
                        <a:rPr lang="fr-FR" sz="1100" b="0" i="0" u="none" strike="noStrike">
                          <a:solidFill>
                            <a:srgbClr val="000000"/>
                          </a:solidFill>
                          <a:effectLst/>
                          <a:latin typeface="Calibri" panose="020F0502020204030204" pitchFamily="34" charset="0"/>
                        </a:rPr>
                        <a:t>195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Est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57 556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65 585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08m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62 748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69 624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06m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56569">
                <a:tc>
                  <a:txBody>
                    <a:bodyPr/>
                    <a:lstStyle/>
                    <a:p>
                      <a:pPr algn="ctr" fontAlgn="b"/>
                      <a:r>
                        <a:rPr lang="fr-FR" sz="1100" b="0" i="0" u="none" strike="noStrike">
                          <a:solidFill>
                            <a:srgbClr val="000000"/>
                          </a:solidFill>
                          <a:effectLst/>
                          <a:latin typeface="Calibri" panose="020F0502020204030204" pitchFamily="34" charset="0"/>
                        </a:rPr>
                        <a:t>196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nouveautés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56 174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27 917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29m 49s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76 890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39 579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30m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1144424"/>
                  </a:ext>
                </a:extLst>
              </a:tr>
              <a:tr h="156569">
                <a:tc>
                  <a:txBody>
                    <a:bodyPr/>
                    <a:lstStyle/>
                    <a:p>
                      <a:pPr algn="ctr" fontAlgn="b"/>
                      <a:r>
                        <a:rPr lang="fr-FR" sz="1100" b="0" i="0" u="none" strike="noStrike">
                          <a:solidFill>
                            <a:srgbClr val="000000"/>
                          </a:solidFill>
                          <a:effectLst/>
                          <a:latin typeface="Calibri" panose="020F0502020204030204" pitchFamily="34" charset="0"/>
                        </a:rPr>
                        <a:t>197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France Bleu Toulouse(*)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54 616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32 742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35m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61 341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38 202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37m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156569">
                <a:tc>
                  <a:txBody>
                    <a:bodyPr/>
                    <a:lstStyle/>
                    <a:p>
                      <a:pPr algn="ctr" fontAlgn="b"/>
                      <a:r>
                        <a:rPr lang="fr-FR" sz="1100" b="0" i="0" u="none" strike="noStrike">
                          <a:solidFill>
                            <a:srgbClr val="000000"/>
                          </a:solidFill>
                          <a:effectLst/>
                          <a:latin typeface="Calibri" panose="020F0502020204030204" pitchFamily="34" charset="0"/>
                        </a:rPr>
                        <a:t>198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Poitou(*)</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54 537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48 219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53m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60 070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52 670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52m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875598372"/>
                  </a:ext>
                </a:extLst>
              </a:tr>
              <a:tr h="156569">
                <a:tc>
                  <a:txBody>
                    <a:bodyPr/>
                    <a:lstStyle/>
                    <a:p>
                      <a:pPr algn="ctr" fontAlgn="b"/>
                      <a:r>
                        <a:rPr lang="fr-FR" sz="1100" b="0" i="0" u="none" strike="noStrike">
                          <a:solidFill>
                            <a:srgbClr val="000000"/>
                          </a:solidFill>
                          <a:effectLst/>
                          <a:latin typeface="Calibri" panose="020F0502020204030204" pitchFamily="34" charset="0"/>
                        </a:rPr>
                        <a:t>199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Skyrock Casablanca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54 118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14 397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15m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169 405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47 636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16m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r h="156569">
                <a:tc>
                  <a:txBody>
                    <a:bodyPr/>
                    <a:lstStyle/>
                    <a:p>
                      <a:pPr algn="ctr" fontAlgn="b"/>
                      <a:r>
                        <a:rPr lang="fr-FR" sz="1100" b="0" i="0" u="none" strike="noStrike">
                          <a:solidFill>
                            <a:srgbClr val="000000"/>
                          </a:solidFill>
                          <a:effectLst/>
                          <a:latin typeface="Calibri" panose="020F0502020204030204" pitchFamily="34" charset="0"/>
                        </a:rPr>
                        <a:t>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Bourgogne(*)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52 854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42 845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48m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57 852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47 563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40314243"/>
                  </a:ext>
                </a:extLst>
              </a:tr>
            </a:tbl>
          </a:graphicData>
        </a:graphic>
      </p:graphicFrame>
      <p:sp>
        <p:nvSpPr>
          <p:cNvPr id="17" name="Rectangle 16">
            <a:extLst>
              <a:ext uri="{FF2B5EF4-FFF2-40B4-BE49-F238E27FC236}">
                <a16:creationId xmlns:a16="http://schemas.microsoft.com/office/drawing/2014/main" id="{1831067D-2EA0-43DB-89AB-2F3A854FBF98}"/>
              </a:ext>
            </a:extLst>
          </p:cNvPr>
          <p:cNvSpPr/>
          <p:nvPr/>
        </p:nvSpPr>
        <p:spPr>
          <a:xfrm>
            <a:off x="0" y="755576"/>
            <a:ext cx="6858000"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RADIOS</a:t>
            </a:r>
            <a:r>
              <a:rPr lang="fr-FR" sz="1100" b="1" dirty="0">
                <a:latin typeface="Arial" panose="020B0604020202020204" pitchFamily="34" charset="0"/>
                <a:cs typeface="Arial" panose="020B0604020202020204" pitchFamily="34" charset="0"/>
              </a:rPr>
              <a:t> - novembre 2022</a:t>
            </a:r>
            <a:endParaRPr lang="fr-FR" sz="105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7408C7FF-7077-0D01-F1E3-9B397A6E7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3398726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77E66A8-70DC-4278-A417-B5099169A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27500"/>
          </a:xfrm>
          <a:prstGeom prst="rect">
            <a:avLst/>
          </a:prstGeom>
        </p:spPr>
      </p:pic>
      <p:sp>
        <p:nvSpPr>
          <p:cNvPr id="16" name="Rectangle 15">
            <a:extLst>
              <a:ext uri="{FF2B5EF4-FFF2-40B4-BE49-F238E27FC236}">
                <a16:creationId xmlns:a16="http://schemas.microsoft.com/office/drawing/2014/main" id="{63DFEE70-8E3A-4E2F-BC57-CC24FB813CAB}"/>
              </a:ext>
            </a:extLst>
          </p:cNvPr>
          <p:cNvSpPr/>
          <p:nvPr/>
        </p:nvSpPr>
        <p:spPr>
          <a:xfrm>
            <a:off x="1538" y="8698674"/>
            <a:ext cx="6172200" cy="215444"/>
          </a:xfrm>
          <a:prstGeom prst="rect">
            <a:avLst/>
          </a:prstGeom>
        </p:spPr>
        <p:txBody>
          <a:bodyPr wrap="square">
            <a:spAutoFit/>
          </a:bodyPr>
          <a:lstStyle/>
          <a:p>
            <a:r>
              <a:rPr lang="fr-FR" sz="800" dirty="0">
                <a:solidFill>
                  <a:schemeClr val="bg1"/>
                </a:solidFill>
                <a:latin typeface="Arial" panose="020B0604020202020204" pitchFamily="34" charset="0"/>
                <a:cs typeface="Arial" panose="020B0604020202020204" pitchFamily="34" charset="0"/>
              </a:rPr>
              <a:t>(*) : il s'agit des Radios dont le flux audio est identique à celui de la station FM diffusée sur les ondes, au même moment (</a:t>
            </a:r>
            <a:r>
              <a:rPr lang="fr-FR" sz="800" dirty="0" err="1">
                <a:solidFill>
                  <a:schemeClr val="bg1"/>
                </a:solidFill>
                <a:latin typeface="Arial" panose="020B0604020202020204" pitchFamily="34" charset="0"/>
                <a:cs typeface="Arial" panose="020B0604020202020204" pitchFamily="34" charset="0"/>
              </a:rPr>
              <a:t>Simulcast</a:t>
            </a:r>
            <a:r>
              <a:rPr lang="fr-FR" sz="800" dirty="0">
                <a:solidFill>
                  <a:schemeClr val="bg1"/>
                </a:solidFill>
                <a:latin typeface="Arial" panose="020B0604020202020204" pitchFamily="34" charset="0"/>
                <a:cs typeface="Arial" panose="020B0604020202020204" pitchFamily="34" charset="0"/>
              </a:rPr>
              <a:t>)</a:t>
            </a:r>
            <a:endParaRPr lang="fr-FR" dirty="0">
              <a:solidFill>
                <a:schemeClr val="bg1"/>
              </a:solidFill>
            </a:endParaRPr>
          </a:p>
        </p:txBody>
      </p:sp>
      <p:graphicFrame>
        <p:nvGraphicFramePr>
          <p:cNvPr id="17" name="Tableau 16">
            <a:extLst>
              <a:ext uri="{FF2B5EF4-FFF2-40B4-BE49-F238E27FC236}">
                <a16:creationId xmlns:a16="http://schemas.microsoft.com/office/drawing/2014/main" id="{F2B48979-5572-4529-B4B4-8AA6807F9BA5}"/>
              </a:ext>
            </a:extLst>
          </p:cNvPr>
          <p:cNvGraphicFramePr>
            <a:graphicFrameLocks noGrp="1"/>
          </p:cNvGraphicFramePr>
          <p:nvPr>
            <p:extLst>
              <p:ext uri="{D42A27DB-BD31-4B8C-83A1-F6EECF244321}">
                <p14:modId xmlns:p14="http://schemas.microsoft.com/office/powerpoint/2010/main" val="108305019"/>
              </p:ext>
            </p:extLst>
          </p:nvPr>
        </p:nvGraphicFramePr>
        <p:xfrm>
          <a:off x="58316" y="940051"/>
          <a:ext cx="6741368" cy="7751119"/>
        </p:xfrm>
        <a:graphic>
          <a:graphicData uri="http://schemas.openxmlformats.org/drawingml/2006/table">
            <a:tbl>
              <a:tblPr/>
              <a:tblGrid>
                <a:gridCol w="347504">
                  <a:extLst>
                    <a:ext uri="{9D8B030D-6E8A-4147-A177-3AD203B41FA5}">
                      <a16:colId xmlns:a16="http://schemas.microsoft.com/office/drawing/2014/main" val="20000"/>
                    </a:ext>
                  </a:extLst>
                </a:gridCol>
                <a:gridCol w="1819863">
                  <a:extLst>
                    <a:ext uri="{9D8B030D-6E8A-4147-A177-3AD203B41FA5}">
                      <a16:colId xmlns:a16="http://schemas.microsoft.com/office/drawing/2014/main" val="20001"/>
                    </a:ext>
                  </a:extLst>
                </a:gridCol>
                <a:gridCol w="778617">
                  <a:extLst>
                    <a:ext uri="{9D8B030D-6E8A-4147-A177-3AD203B41FA5}">
                      <a16:colId xmlns:a16="http://schemas.microsoft.com/office/drawing/2014/main" val="20002"/>
                    </a:ext>
                  </a:extLst>
                </a:gridCol>
                <a:gridCol w="778617">
                  <a:extLst>
                    <a:ext uri="{9D8B030D-6E8A-4147-A177-3AD203B41FA5}">
                      <a16:colId xmlns:a16="http://schemas.microsoft.com/office/drawing/2014/main" val="20003"/>
                    </a:ext>
                  </a:extLst>
                </a:gridCol>
                <a:gridCol w="778617">
                  <a:extLst>
                    <a:ext uri="{9D8B030D-6E8A-4147-A177-3AD203B41FA5}">
                      <a16:colId xmlns:a16="http://schemas.microsoft.com/office/drawing/2014/main" val="20004"/>
                    </a:ext>
                  </a:extLst>
                </a:gridCol>
                <a:gridCol w="778617">
                  <a:extLst>
                    <a:ext uri="{9D8B030D-6E8A-4147-A177-3AD203B41FA5}">
                      <a16:colId xmlns:a16="http://schemas.microsoft.com/office/drawing/2014/main" val="2822941339"/>
                    </a:ext>
                  </a:extLst>
                </a:gridCol>
                <a:gridCol w="731402">
                  <a:extLst>
                    <a:ext uri="{9D8B030D-6E8A-4147-A177-3AD203B41FA5}">
                      <a16:colId xmlns:a16="http://schemas.microsoft.com/office/drawing/2014/main" val="20005"/>
                    </a:ext>
                  </a:extLst>
                </a:gridCol>
                <a:gridCol w="728131">
                  <a:extLst>
                    <a:ext uri="{9D8B030D-6E8A-4147-A177-3AD203B41FA5}">
                      <a16:colId xmlns:a16="http://schemas.microsoft.com/office/drawing/2014/main" val="20006"/>
                    </a:ext>
                  </a:extLst>
                </a:gridCol>
              </a:tblGrid>
              <a:tr h="338167">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Radios</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59513">
                <a:tc>
                  <a:txBody>
                    <a:bodyPr/>
                    <a:lstStyle/>
                    <a:p>
                      <a:pPr algn="ctr" fontAlgn="b"/>
                      <a:r>
                        <a:rPr lang="fr-FR" sz="1100" b="0" i="0" u="none" strike="noStrike" dirty="0">
                          <a:solidFill>
                            <a:srgbClr val="000000"/>
                          </a:solidFill>
                          <a:effectLst/>
                          <a:latin typeface="Calibri" panose="020F0502020204030204" pitchFamily="34" charset="0"/>
                        </a:rPr>
                        <a:t>201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panose="020F0502020204030204" pitchFamily="34" charset="0"/>
                        </a:rPr>
                        <a:t>Radio Espace(*)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52 803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43 611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60 924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50 562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9513">
                <a:tc>
                  <a:txBody>
                    <a:bodyPr/>
                    <a:lstStyle/>
                    <a:p>
                      <a:pPr algn="ctr" fontAlgn="b"/>
                      <a:r>
                        <a:rPr lang="fr-FR" sz="1100" b="0" i="0" u="none" strike="noStrike">
                          <a:solidFill>
                            <a:srgbClr val="000000"/>
                          </a:solidFill>
                          <a:effectLst/>
                          <a:latin typeface="Calibri" panose="020F0502020204030204" pitchFamily="34" charset="0"/>
                        </a:rPr>
                        <a:t>202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Océane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52 722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46 857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53m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59 060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54 157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55m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90999790"/>
                  </a:ext>
                </a:extLst>
              </a:tr>
              <a:tr h="159513">
                <a:tc>
                  <a:txBody>
                    <a:bodyPr/>
                    <a:lstStyle/>
                    <a:p>
                      <a:pPr algn="ctr" fontAlgn="b"/>
                      <a:r>
                        <a:rPr lang="fr-FR" sz="1100" b="0" i="0" u="none" strike="noStrike">
                          <a:solidFill>
                            <a:srgbClr val="000000"/>
                          </a:solidFill>
                          <a:effectLst/>
                          <a:latin typeface="Calibri" panose="020F0502020204030204" pitchFamily="34" charset="0"/>
                        </a:rPr>
                        <a:t>203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 Radio années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52 711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28 375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32m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63 211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40 772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38m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59513">
                <a:tc>
                  <a:txBody>
                    <a:bodyPr/>
                    <a:lstStyle/>
                    <a:p>
                      <a:pPr algn="ctr" fontAlgn="b"/>
                      <a:r>
                        <a:rPr lang="fr-FR" sz="1100" b="0" i="0" u="none" strike="noStrike">
                          <a:solidFill>
                            <a:srgbClr val="000000"/>
                          </a:solidFill>
                          <a:effectLst/>
                          <a:latin typeface="Calibri" panose="020F0502020204030204" pitchFamily="34" charset="0"/>
                        </a:rPr>
                        <a:t>204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Lovely(*)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52 708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46 748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53m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61 372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54 704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53m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595752177"/>
                  </a:ext>
                </a:extLst>
              </a:tr>
              <a:tr h="159513">
                <a:tc>
                  <a:txBody>
                    <a:bodyPr/>
                    <a:lstStyle/>
                    <a:p>
                      <a:pPr algn="ctr" fontAlgn="b"/>
                      <a:r>
                        <a:rPr lang="fr-FR" sz="1100" b="0" i="0" u="none" strike="noStrike">
                          <a:solidFill>
                            <a:srgbClr val="000000"/>
                          </a:solidFill>
                          <a:effectLst/>
                          <a:latin typeface="Calibri" panose="020F0502020204030204" pitchFamily="34" charset="0"/>
                        </a:rPr>
                        <a:t>205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Activ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52 452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47 345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54m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63 196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59 008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56m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59513">
                <a:tc>
                  <a:txBody>
                    <a:bodyPr/>
                    <a:lstStyle/>
                    <a:p>
                      <a:pPr algn="ctr" fontAlgn="b"/>
                      <a:r>
                        <a:rPr lang="fr-FR" sz="1100" b="0" i="0" u="none" strike="noStrike">
                          <a:solidFill>
                            <a:srgbClr val="000000"/>
                          </a:solidFill>
                          <a:effectLst/>
                          <a:latin typeface="Calibri" panose="020F0502020204030204" pitchFamily="34" charset="0"/>
                        </a:rPr>
                        <a:t>206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Générations Rap 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52 313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21 712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24m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76 547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34 760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27m 15s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119187125"/>
                  </a:ext>
                </a:extLst>
              </a:tr>
              <a:tr h="159513">
                <a:tc>
                  <a:txBody>
                    <a:bodyPr/>
                    <a:lstStyle/>
                    <a:p>
                      <a:pPr algn="ctr" fontAlgn="b"/>
                      <a:r>
                        <a:rPr lang="fr-FR" sz="1100" b="0" i="0" u="none" strike="noStrike">
                          <a:solidFill>
                            <a:srgbClr val="000000"/>
                          </a:solidFill>
                          <a:effectLst/>
                          <a:latin typeface="Calibri" panose="020F0502020204030204" pitchFamily="34" charset="0"/>
                        </a:rPr>
                        <a:t>207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Radio Star(*)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52 269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38 091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43m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59 548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43 412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43m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59513">
                <a:tc>
                  <a:txBody>
                    <a:bodyPr/>
                    <a:lstStyle/>
                    <a:p>
                      <a:pPr algn="ctr" fontAlgn="b"/>
                      <a:r>
                        <a:rPr lang="fr-FR" sz="1100" b="0" i="0" u="none" strike="noStrike">
                          <a:solidFill>
                            <a:srgbClr val="000000"/>
                          </a:solidFill>
                          <a:effectLst/>
                          <a:latin typeface="Calibri" panose="020F0502020204030204" pitchFamily="34" charset="0"/>
                        </a:rPr>
                        <a:t>208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noel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52 264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29 386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33m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72 146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39 907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33m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767467303"/>
                  </a:ext>
                </a:extLst>
              </a:tr>
              <a:tr h="159513">
                <a:tc>
                  <a:txBody>
                    <a:bodyPr/>
                    <a:lstStyle/>
                    <a:p>
                      <a:pPr algn="ctr" fontAlgn="b"/>
                      <a:r>
                        <a:rPr lang="fr-FR" sz="1100" b="0" i="0" u="none" strike="noStrike">
                          <a:solidFill>
                            <a:srgbClr val="000000"/>
                          </a:solidFill>
                          <a:effectLst/>
                          <a:latin typeface="Calibri" panose="020F0502020204030204" pitchFamily="34" charset="0"/>
                        </a:rPr>
                        <a:t>209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les 80 plus grands tubes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51 701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24 381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28m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61 199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28 452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27m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59513">
                <a:tc>
                  <a:txBody>
                    <a:bodyPr/>
                    <a:lstStyle/>
                    <a:p>
                      <a:pPr algn="ctr" fontAlgn="b"/>
                      <a:r>
                        <a:rPr lang="fr-FR" sz="1100" b="0" i="0" u="none" strike="noStrike">
                          <a:solidFill>
                            <a:srgbClr val="000000"/>
                          </a:solidFill>
                          <a:effectLst/>
                          <a:latin typeface="Calibri" panose="020F0502020204030204" pitchFamily="34" charset="0"/>
                        </a:rPr>
                        <a:t>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Impact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51 137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47 904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56m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59 668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55 425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55m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76035166"/>
                  </a:ext>
                </a:extLst>
              </a:tr>
              <a:tr h="159513">
                <a:tc>
                  <a:txBody>
                    <a:bodyPr/>
                    <a:lstStyle/>
                    <a:p>
                      <a:pPr algn="ctr" fontAlgn="b"/>
                      <a:r>
                        <a:rPr lang="fr-FR" sz="1100" b="0" i="0" u="none" strike="noStrike">
                          <a:solidFill>
                            <a:srgbClr val="000000"/>
                          </a:solidFill>
                          <a:effectLst/>
                          <a:latin typeface="Calibri" panose="020F0502020204030204" pitchFamily="34" charset="0"/>
                        </a:rPr>
                        <a:t>211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Chante France Nouveautés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51 012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31 556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37m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76 138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45 090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35m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159513">
                <a:tc>
                  <a:txBody>
                    <a:bodyPr/>
                    <a:lstStyle/>
                    <a:p>
                      <a:pPr algn="ctr" fontAlgn="b"/>
                      <a:r>
                        <a:rPr lang="fr-FR" sz="1100" b="0" i="0" u="none" strike="noStrike">
                          <a:solidFill>
                            <a:srgbClr val="000000"/>
                          </a:solidFill>
                          <a:effectLst/>
                          <a:latin typeface="Calibri" panose="020F0502020204030204" pitchFamily="34" charset="0"/>
                        </a:rPr>
                        <a:t>212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Bearn(*)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50 338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32 706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38m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54 143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36 818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40m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4242465258"/>
                  </a:ext>
                </a:extLst>
              </a:tr>
              <a:tr h="159513">
                <a:tc>
                  <a:txBody>
                    <a:bodyPr/>
                    <a:lstStyle/>
                    <a:p>
                      <a:pPr algn="ctr" fontAlgn="b"/>
                      <a:r>
                        <a:rPr lang="fr-FR" sz="1100" b="0" i="0" u="none" strike="noStrike">
                          <a:solidFill>
                            <a:srgbClr val="000000"/>
                          </a:solidFill>
                          <a:effectLst/>
                          <a:latin typeface="Calibri" panose="020F0502020204030204" pitchFamily="34" charset="0"/>
                        </a:rPr>
                        <a:t>213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Tropiques Zouk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49 920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22 248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56 201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24 787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59513">
                <a:tc>
                  <a:txBody>
                    <a:bodyPr/>
                    <a:lstStyle/>
                    <a:p>
                      <a:pPr algn="ctr" fontAlgn="b"/>
                      <a:r>
                        <a:rPr lang="fr-FR" sz="1100" b="0" i="0" u="none" strike="noStrike">
                          <a:solidFill>
                            <a:srgbClr val="000000"/>
                          </a:solidFill>
                          <a:effectLst/>
                          <a:latin typeface="Calibri" panose="020F0502020204030204" pitchFamily="34" charset="0"/>
                        </a:rPr>
                        <a:t>214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Latina Bachata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49 815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30 011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36m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307 832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145 101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28m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575166744"/>
                  </a:ext>
                </a:extLst>
              </a:tr>
              <a:tr h="138212">
                <a:tc>
                  <a:txBody>
                    <a:bodyPr/>
                    <a:lstStyle/>
                    <a:p>
                      <a:pPr algn="ctr" fontAlgn="b"/>
                      <a:r>
                        <a:rPr lang="fr-FR" sz="1100" b="0" i="0" u="none" strike="noStrike">
                          <a:solidFill>
                            <a:srgbClr val="000000"/>
                          </a:solidFill>
                          <a:effectLst/>
                          <a:latin typeface="Calibri" panose="020F0502020204030204" pitchFamily="34" charset="0"/>
                        </a:rPr>
                        <a:t>215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RVM(*)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48 776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47 471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58m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57 783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53 180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55m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59513">
                <a:tc>
                  <a:txBody>
                    <a:bodyPr/>
                    <a:lstStyle/>
                    <a:p>
                      <a:pPr algn="ctr" fontAlgn="b"/>
                      <a:r>
                        <a:rPr lang="fr-FR" sz="1100" b="0" i="0" u="none" strike="noStrike">
                          <a:solidFill>
                            <a:srgbClr val="000000"/>
                          </a:solidFill>
                          <a:effectLst/>
                          <a:latin typeface="Calibri" panose="020F0502020204030204" pitchFamily="34" charset="0"/>
                        </a:rPr>
                        <a:t>216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Michel Sardou</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48 722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16 685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20m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57 559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20 051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20m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35405931"/>
                  </a:ext>
                </a:extLst>
              </a:tr>
              <a:tr h="159513">
                <a:tc>
                  <a:txBody>
                    <a:bodyPr/>
                    <a:lstStyle/>
                    <a:p>
                      <a:pPr algn="ctr" fontAlgn="b"/>
                      <a:r>
                        <a:rPr lang="fr-FR" sz="1100" b="0" i="0" u="none" strike="noStrike">
                          <a:solidFill>
                            <a:srgbClr val="000000"/>
                          </a:solidFill>
                          <a:effectLst/>
                          <a:latin typeface="Calibri" panose="020F0502020204030204" pitchFamily="34" charset="0"/>
                        </a:rPr>
                        <a:t>217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Les Hits de l'automne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48 661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21 449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66 074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27 043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59513">
                <a:tc>
                  <a:txBody>
                    <a:bodyPr/>
                    <a:lstStyle/>
                    <a:p>
                      <a:pPr algn="ctr" fontAlgn="b"/>
                      <a:r>
                        <a:rPr lang="fr-FR" sz="1100" b="0" i="0" u="none" strike="noStrike">
                          <a:solidFill>
                            <a:srgbClr val="000000"/>
                          </a:solidFill>
                          <a:effectLst/>
                          <a:latin typeface="Calibri" panose="020F0502020204030204" pitchFamily="34" charset="0"/>
                        </a:rPr>
                        <a:t>218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Jazz Radio Lounge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48 610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51 173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03m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105 118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105 469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00m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5206042"/>
                  </a:ext>
                </a:extLst>
              </a:tr>
              <a:tr h="159513">
                <a:tc>
                  <a:txBody>
                    <a:bodyPr/>
                    <a:lstStyle/>
                    <a:p>
                      <a:pPr algn="ctr" fontAlgn="b"/>
                      <a:r>
                        <a:rPr lang="fr-FR" sz="1100" b="0" i="0" u="none" strike="noStrike">
                          <a:solidFill>
                            <a:srgbClr val="000000"/>
                          </a:solidFill>
                          <a:effectLst/>
                          <a:latin typeface="Calibri" panose="020F0502020204030204" pitchFamily="34" charset="0"/>
                        </a:rPr>
                        <a:t>219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Mixx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48 281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42 043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52m 15s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52 191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45 715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52m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59513">
                <a:tc>
                  <a:txBody>
                    <a:bodyPr/>
                    <a:lstStyle/>
                    <a:p>
                      <a:pPr algn="ctr" fontAlgn="b"/>
                      <a:r>
                        <a:rPr lang="fr-FR" sz="1100" b="0" i="0" u="none" strike="noStrike">
                          <a:solidFill>
                            <a:srgbClr val="000000"/>
                          </a:solidFill>
                          <a:effectLst/>
                          <a:latin typeface="Calibri" panose="020F0502020204030204" pitchFamily="34" charset="0"/>
                        </a:rPr>
                        <a:t>220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Dance One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48 048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15 888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19m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59 250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19 750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20m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354080258"/>
                  </a:ext>
                </a:extLst>
              </a:tr>
              <a:tr h="159513">
                <a:tc>
                  <a:txBody>
                    <a:bodyPr/>
                    <a:lstStyle/>
                    <a:p>
                      <a:pPr algn="ctr" fontAlgn="b"/>
                      <a:r>
                        <a:rPr lang="fr-FR" sz="1100" b="0" i="0" u="none" strike="noStrike">
                          <a:solidFill>
                            <a:srgbClr val="000000"/>
                          </a:solidFill>
                          <a:effectLst/>
                          <a:latin typeface="Calibri" panose="020F0502020204030204" pitchFamily="34" charset="0"/>
                        </a:rPr>
                        <a:t>221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la playlist 2010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48 013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20 819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61 003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28 169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27m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59513">
                <a:tc>
                  <a:txBody>
                    <a:bodyPr/>
                    <a:lstStyle/>
                    <a:p>
                      <a:pPr algn="ctr" fontAlgn="b"/>
                      <a:r>
                        <a:rPr lang="fr-FR" sz="1100" b="0" i="0" u="none" strike="noStrike">
                          <a:solidFill>
                            <a:srgbClr val="000000"/>
                          </a:solidFill>
                          <a:effectLst/>
                          <a:latin typeface="Calibri" panose="020F0502020204030204" pitchFamily="34" charset="0"/>
                        </a:rPr>
                        <a:t>222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Skyrock hit 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47 963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9 973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12m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64 406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15 490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14m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2"/>
                  </a:ext>
                </a:extLst>
              </a:tr>
              <a:tr h="159513">
                <a:tc>
                  <a:txBody>
                    <a:bodyPr/>
                    <a:lstStyle/>
                    <a:p>
                      <a:pPr algn="ctr" fontAlgn="b"/>
                      <a:r>
                        <a:rPr lang="fr-FR" sz="1100" b="0" i="0" u="none" strike="noStrike">
                          <a:solidFill>
                            <a:srgbClr val="000000"/>
                          </a:solidFill>
                          <a:effectLst/>
                          <a:latin typeface="Calibri" panose="020F0502020204030204" pitchFamily="34" charset="0"/>
                        </a:rPr>
                        <a:t>223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Best of 60's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47 928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29 540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36m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74 804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51 797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9513">
                <a:tc>
                  <a:txBody>
                    <a:bodyPr/>
                    <a:lstStyle/>
                    <a:p>
                      <a:pPr algn="ctr" fontAlgn="b"/>
                      <a:r>
                        <a:rPr lang="fr-FR" sz="1100" b="0" i="0" u="none" strike="noStrike">
                          <a:solidFill>
                            <a:srgbClr val="000000"/>
                          </a:solidFill>
                          <a:effectLst/>
                          <a:latin typeface="Calibri" panose="020F0502020204030204" pitchFamily="34" charset="0"/>
                        </a:rPr>
                        <a:t>224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100% Hits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47 770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59 433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14m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58 165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71 415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13m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4"/>
                  </a:ext>
                </a:extLst>
              </a:tr>
              <a:tr h="159513">
                <a:tc>
                  <a:txBody>
                    <a:bodyPr/>
                    <a:lstStyle/>
                    <a:p>
                      <a:pPr algn="ctr" fontAlgn="b"/>
                      <a:r>
                        <a:rPr lang="fr-FR" sz="1100" b="0" i="0" u="none" strike="noStrike">
                          <a:solidFill>
                            <a:srgbClr val="000000"/>
                          </a:solidFill>
                          <a:effectLst/>
                          <a:latin typeface="Calibri" panose="020F0502020204030204" pitchFamily="34" charset="0"/>
                        </a:rPr>
                        <a:t>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Bleu Auxerre(*)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47 607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33 677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42m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52 917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37 151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42m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9513">
                <a:tc>
                  <a:txBody>
                    <a:bodyPr/>
                    <a:lstStyle/>
                    <a:p>
                      <a:pPr algn="ctr" fontAlgn="b"/>
                      <a:r>
                        <a:rPr lang="fr-FR" sz="1100" b="0" i="0" u="none" strike="noStrike">
                          <a:solidFill>
                            <a:srgbClr val="000000"/>
                          </a:solidFill>
                          <a:effectLst/>
                          <a:latin typeface="Calibri" panose="020F0502020204030204" pitchFamily="34" charset="0"/>
                        </a:rPr>
                        <a:t>226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Jazz Radio Classic Jazz</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47 454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50 042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03m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276 818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170 764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37m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6"/>
                  </a:ext>
                </a:extLst>
              </a:tr>
              <a:tr h="159513">
                <a:tc>
                  <a:txBody>
                    <a:bodyPr/>
                    <a:lstStyle/>
                    <a:p>
                      <a:pPr algn="ctr" fontAlgn="b"/>
                      <a:r>
                        <a:rPr lang="fr-FR" sz="1100" b="0" i="0" u="none" strike="noStrike">
                          <a:solidFill>
                            <a:srgbClr val="000000"/>
                          </a:solidFill>
                          <a:effectLst/>
                          <a:latin typeface="Calibri" panose="020F0502020204030204" pitchFamily="34" charset="0"/>
                        </a:rPr>
                        <a:t>227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Mouv' R'n'B</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47 442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28 870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36m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59 752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37 312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37m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9513">
                <a:tc>
                  <a:txBody>
                    <a:bodyPr/>
                    <a:lstStyle/>
                    <a:p>
                      <a:pPr algn="ctr" fontAlgn="b"/>
                      <a:r>
                        <a:rPr lang="fr-FR" sz="1100" b="0" i="0" u="none" strike="noStrike">
                          <a:solidFill>
                            <a:srgbClr val="000000"/>
                          </a:solidFill>
                          <a:effectLst/>
                          <a:latin typeface="Calibri" panose="020F0502020204030204" pitchFamily="34" charset="0"/>
                        </a:rPr>
                        <a:t>228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Rire et Chansons live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47 338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26 050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33m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58 603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33 691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34m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649613543"/>
                  </a:ext>
                </a:extLst>
              </a:tr>
              <a:tr h="159513">
                <a:tc>
                  <a:txBody>
                    <a:bodyPr/>
                    <a:lstStyle/>
                    <a:p>
                      <a:pPr algn="ctr" fontAlgn="b"/>
                      <a:r>
                        <a:rPr lang="fr-FR" sz="1100" b="0" i="0" u="none" strike="noStrike">
                          <a:solidFill>
                            <a:srgbClr val="000000"/>
                          </a:solidFill>
                          <a:effectLst/>
                          <a:latin typeface="Calibri" panose="020F0502020204030204" pitchFamily="34" charset="0"/>
                        </a:rPr>
                        <a:t>229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Radio Mont Blanc(*)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47 277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39 625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50m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73 841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55 509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45m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59513">
                <a:tc>
                  <a:txBody>
                    <a:bodyPr/>
                    <a:lstStyle/>
                    <a:p>
                      <a:pPr algn="ctr" fontAlgn="b"/>
                      <a:r>
                        <a:rPr lang="fr-FR" sz="1100" b="0" i="0" u="none" strike="noStrike">
                          <a:solidFill>
                            <a:srgbClr val="000000"/>
                          </a:solidFill>
                          <a:effectLst/>
                          <a:latin typeface="Calibri" panose="020F0502020204030204" pitchFamily="34" charset="0"/>
                        </a:rPr>
                        <a:t>230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Musique BO musiques de films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47 057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27 645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35m 15s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58 523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34 864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35m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480328932"/>
                  </a:ext>
                </a:extLst>
              </a:tr>
              <a:tr h="159513">
                <a:tc>
                  <a:txBody>
                    <a:bodyPr/>
                    <a:lstStyle/>
                    <a:p>
                      <a:pPr algn="ctr" fontAlgn="b"/>
                      <a:r>
                        <a:rPr lang="fr-FR" sz="1100" b="0" i="0" u="none" strike="noStrike">
                          <a:solidFill>
                            <a:srgbClr val="000000"/>
                          </a:solidFill>
                          <a:effectLst/>
                          <a:latin typeface="Calibri" panose="020F0502020204030204" pitchFamily="34" charset="0"/>
                        </a:rPr>
                        <a:t>231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France Bleu Berry(*)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46 595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36 672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47m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50 314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40 167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47m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59513">
                <a:tc>
                  <a:txBody>
                    <a:bodyPr/>
                    <a:lstStyle/>
                    <a:p>
                      <a:pPr algn="ctr" fontAlgn="b"/>
                      <a:r>
                        <a:rPr lang="fr-FR" sz="1100" b="0" i="0" u="none" strike="noStrike">
                          <a:solidFill>
                            <a:srgbClr val="000000"/>
                          </a:solidFill>
                          <a:effectLst/>
                          <a:latin typeface="Calibri" panose="020F0502020204030204" pitchFamily="34" charset="0"/>
                        </a:rPr>
                        <a:t>232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Latina Reggaeton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46 322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15 446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20m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133 086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32 722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14m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126706911"/>
                  </a:ext>
                </a:extLst>
              </a:tr>
              <a:tr h="159513">
                <a:tc>
                  <a:txBody>
                    <a:bodyPr/>
                    <a:lstStyle/>
                    <a:p>
                      <a:pPr algn="ctr" fontAlgn="b"/>
                      <a:r>
                        <a:rPr lang="fr-FR" sz="1100" b="0" i="0" u="none" strike="noStrike">
                          <a:solidFill>
                            <a:srgbClr val="000000"/>
                          </a:solidFill>
                          <a:effectLst/>
                          <a:latin typeface="Calibri" panose="020F0502020204030204" pitchFamily="34" charset="0"/>
                        </a:rPr>
                        <a:t>233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Tropiques Compas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45 787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26 420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34m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49 171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28 029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34m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159513">
                <a:tc>
                  <a:txBody>
                    <a:bodyPr/>
                    <a:lstStyle/>
                    <a:p>
                      <a:pPr algn="ctr" fontAlgn="b"/>
                      <a:r>
                        <a:rPr lang="fr-FR" sz="1100" b="0" i="0" u="none" strike="noStrike">
                          <a:solidFill>
                            <a:srgbClr val="000000"/>
                          </a:solidFill>
                          <a:effectLst/>
                          <a:latin typeface="Calibri" panose="020F0502020204030204" pitchFamily="34" charset="0"/>
                        </a:rPr>
                        <a:t>234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Cotentin(*)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45 619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38 872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51m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51 719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43 599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50m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99078106"/>
                  </a:ext>
                </a:extLst>
              </a:tr>
              <a:tr h="159513">
                <a:tc>
                  <a:txBody>
                    <a:bodyPr/>
                    <a:lstStyle/>
                    <a:p>
                      <a:pPr algn="ctr" fontAlgn="b"/>
                      <a:r>
                        <a:rPr lang="fr-FR" sz="1100" b="0" i="0" u="none" strike="noStrike">
                          <a:solidFill>
                            <a:srgbClr val="000000"/>
                          </a:solidFill>
                          <a:effectLst/>
                          <a:latin typeface="Calibri" panose="020F0502020204030204" pitchFamily="34" charset="0"/>
                        </a:rPr>
                        <a:t>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Chérie nouveautés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45 372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32 849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43m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68 343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46 874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41m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59513">
                <a:tc>
                  <a:txBody>
                    <a:bodyPr/>
                    <a:lstStyle/>
                    <a:p>
                      <a:pPr algn="ctr" fontAlgn="b"/>
                      <a:r>
                        <a:rPr lang="fr-FR" sz="1100" b="0" i="0" u="none" strike="noStrike">
                          <a:solidFill>
                            <a:srgbClr val="000000"/>
                          </a:solidFill>
                          <a:effectLst/>
                          <a:latin typeface="Calibri" panose="020F0502020204030204" pitchFamily="34" charset="0"/>
                        </a:rPr>
                        <a:t>236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Chante France années 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45 233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24 758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32m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74 095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42 232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34m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1144424"/>
                  </a:ext>
                </a:extLst>
              </a:tr>
              <a:tr h="159513">
                <a:tc>
                  <a:txBody>
                    <a:bodyPr/>
                    <a:lstStyle/>
                    <a:p>
                      <a:pPr algn="ctr" fontAlgn="b"/>
                      <a:r>
                        <a:rPr lang="fr-FR" sz="1100" b="0" i="0" u="none" strike="noStrike">
                          <a:solidFill>
                            <a:srgbClr val="000000"/>
                          </a:solidFill>
                          <a:effectLst/>
                          <a:latin typeface="Calibri" panose="020F0502020204030204" pitchFamily="34" charset="0"/>
                        </a:rPr>
                        <a:t>237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France Bleu Limousin(*)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45 197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33 961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45m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48 834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38 504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47m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211688">
                <a:tc>
                  <a:txBody>
                    <a:bodyPr/>
                    <a:lstStyle/>
                    <a:p>
                      <a:pPr algn="ctr" fontAlgn="b"/>
                      <a:r>
                        <a:rPr lang="fr-FR" sz="1100" b="0" i="0" u="none" strike="noStrike">
                          <a:solidFill>
                            <a:srgbClr val="000000"/>
                          </a:solidFill>
                          <a:effectLst/>
                          <a:latin typeface="Calibri" panose="020F0502020204030204" pitchFamily="34" charset="0"/>
                        </a:rPr>
                        <a:t>238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44 749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33 534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44m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70 305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48 827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41m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875598372"/>
                  </a:ext>
                </a:extLst>
              </a:tr>
              <a:tr h="159513">
                <a:tc>
                  <a:txBody>
                    <a:bodyPr/>
                    <a:lstStyle/>
                    <a:p>
                      <a:pPr algn="ctr" fontAlgn="b"/>
                      <a:r>
                        <a:rPr lang="fr-FR" sz="1100" b="0" i="0" u="none" strike="noStrike">
                          <a:solidFill>
                            <a:srgbClr val="000000"/>
                          </a:solidFill>
                          <a:effectLst/>
                          <a:latin typeface="Calibri" panose="020F0502020204030204" pitchFamily="34" charset="0"/>
                        </a:rPr>
                        <a:t>239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Nostalgie 80 Les n°1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44 452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23 035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31m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53 561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29 581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33m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r h="159513">
                <a:tc>
                  <a:txBody>
                    <a:bodyPr/>
                    <a:lstStyle/>
                    <a:p>
                      <a:pPr algn="ctr" fontAlgn="b"/>
                      <a:r>
                        <a:rPr lang="fr-FR" sz="1100" b="0" i="0" u="none" strike="noStrike">
                          <a:solidFill>
                            <a:srgbClr val="000000"/>
                          </a:solidFill>
                          <a:effectLst/>
                          <a:latin typeface="Calibri" panose="020F0502020204030204" pitchFamily="34" charset="0"/>
                        </a:rPr>
                        <a:t>240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Direct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43 766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39 258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53m 49s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52 786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47 047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53m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40314243"/>
                  </a:ext>
                </a:extLst>
              </a:tr>
            </a:tbl>
          </a:graphicData>
        </a:graphic>
      </p:graphicFrame>
      <p:sp>
        <p:nvSpPr>
          <p:cNvPr id="18" name="Rectangle 17">
            <a:extLst>
              <a:ext uri="{FF2B5EF4-FFF2-40B4-BE49-F238E27FC236}">
                <a16:creationId xmlns:a16="http://schemas.microsoft.com/office/drawing/2014/main" id="{6C7DA584-D1FF-4FB0-89A6-A6A769B9E540}"/>
              </a:ext>
            </a:extLst>
          </p:cNvPr>
          <p:cNvSpPr/>
          <p:nvPr/>
        </p:nvSpPr>
        <p:spPr>
          <a:xfrm>
            <a:off x="0" y="670937"/>
            <a:ext cx="6858000"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RADIOS</a:t>
            </a:r>
            <a:r>
              <a:rPr lang="fr-FR" sz="1100" b="1" dirty="0">
                <a:latin typeface="Arial" panose="020B0604020202020204" pitchFamily="34" charset="0"/>
                <a:cs typeface="Arial" panose="020B0604020202020204" pitchFamily="34" charset="0"/>
              </a:rPr>
              <a:t> - novembre 2022</a:t>
            </a:r>
            <a:endParaRPr lang="fr-FR" sz="105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791C15F6-BDA6-2067-8DDD-14EC08E36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108299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CBEA5A66-CE5C-4BE3-8A46-959F9AEE37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sp>
        <p:nvSpPr>
          <p:cNvPr id="16" name="Rectangle 15">
            <a:extLst>
              <a:ext uri="{FF2B5EF4-FFF2-40B4-BE49-F238E27FC236}">
                <a16:creationId xmlns:a16="http://schemas.microsoft.com/office/drawing/2014/main" id="{594F3597-08B2-4F85-803A-44E0CB20F6C4}"/>
              </a:ext>
            </a:extLst>
          </p:cNvPr>
          <p:cNvSpPr/>
          <p:nvPr/>
        </p:nvSpPr>
        <p:spPr>
          <a:xfrm>
            <a:off x="141965" y="8506018"/>
            <a:ext cx="6172200" cy="215444"/>
          </a:xfrm>
          <a:prstGeom prst="rect">
            <a:avLst/>
          </a:prstGeom>
        </p:spPr>
        <p:txBody>
          <a:bodyPr wrap="square">
            <a:spAutoFit/>
          </a:bodyPr>
          <a:lstStyle/>
          <a:p>
            <a:r>
              <a:rPr lang="fr-FR" sz="800" dirty="0">
                <a:solidFill>
                  <a:schemeClr val="bg1"/>
                </a:solidFill>
                <a:latin typeface="Arial" panose="020B0604020202020204" pitchFamily="34" charset="0"/>
                <a:cs typeface="Arial" panose="020B0604020202020204" pitchFamily="34" charset="0"/>
              </a:rPr>
              <a:t>(*) : il s'agit des Radios dont le flux audio est identique à celui de la station FM diffusée sur les ondes, au même moment (</a:t>
            </a:r>
            <a:r>
              <a:rPr lang="fr-FR" sz="800" dirty="0" err="1">
                <a:solidFill>
                  <a:schemeClr val="bg1"/>
                </a:solidFill>
                <a:latin typeface="Arial" panose="020B0604020202020204" pitchFamily="34" charset="0"/>
                <a:cs typeface="Arial" panose="020B0604020202020204" pitchFamily="34" charset="0"/>
              </a:rPr>
              <a:t>Simulcast</a:t>
            </a:r>
            <a:r>
              <a:rPr lang="fr-FR" sz="800" dirty="0">
                <a:solidFill>
                  <a:schemeClr val="bg1"/>
                </a:solidFill>
                <a:latin typeface="Arial" panose="020B0604020202020204" pitchFamily="34" charset="0"/>
                <a:cs typeface="Arial" panose="020B0604020202020204" pitchFamily="34" charset="0"/>
              </a:rPr>
              <a:t>)</a:t>
            </a:r>
            <a:endParaRPr lang="fr-FR" dirty="0">
              <a:solidFill>
                <a:schemeClr val="bg1"/>
              </a:solidFill>
            </a:endParaRPr>
          </a:p>
        </p:txBody>
      </p:sp>
      <p:graphicFrame>
        <p:nvGraphicFramePr>
          <p:cNvPr id="17" name="Tableau 16">
            <a:extLst>
              <a:ext uri="{FF2B5EF4-FFF2-40B4-BE49-F238E27FC236}">
                <a16:creationId xmlns:a16="http://schemas.microsoft.com/office/drawing/2014/main" id="{293C2C46-670A-4AA0-B242-7F1B8700B7AE}"/>
              </a:ext>
            </a:extLst>
          </p:cNvPr>
          <p:cNvGraphicFramePr>
            <a:graphicFrameLocks noGrp="1"/>
          </p:cNvGraphicFramePr>
          <p:nvPr>
            <p:extLst>
              <p:ext uri="{D42A27DB-BD31-4B8C-83A1-F6EECF244321}">
                <p14:modId xmlns:p14="http://schemas.microsoft.com/office/powerpoint/2010/main" val="1061419334"/>
              </p:ext>
            </p:extLst>
          </p:nvPr>
        </p:nvGraphicFramePr>
        <p:xfrm>
          <a:off x="58315" y="919626"/>
          <a:ext cx="6741369" cy="7878752"/>
        </p:xfrm>
        <a:graphic>
          <a:graphicData uri="http://schemas.openxmlformats.org/drawingml/2006/table">
            <a:tbl>
              <a:tblPr/>
              <a:tblGrid>
                <a:gridCol w="347504">
                  <a:extLst>
                    <a:ext uri="{9D8B030D-6E8A-4147-A177-3AD203B41FA5}">
                      <a16:colId xmlns:a16="http://schemas.microsoft.com/office/drawing/2014/main" val="20000"/>
                    </a:ext>
                  </a:extLst>
                </a:gridCol>
                <a:gridCol w="2102996">
                  <a:extLst>
                    <a:ext uri="{9D8B030D-6E8A-4147-A177-3AD203B41FA5}">
                      <a16:colId xmlns:a16="http://schemas.microsoft.com/office/drawing/2014/main" val="20001"/>
                    </a:ext>
                  </a:extLst>
                </a:gridCol>
                <a:gridCol w="707834">
                  <a:extLst>
                    <a:ext uri="{9D8B030D-6E8A-4147-A177-3AD203B41FA5}">
                      <a16:colId xmlns:a16="http://schemas.microsoft.com/office/drawing/2014/main" val="20002"/>
                    </a:ext>
                  </a:extLst>
                </a:gridCol>
                <a:gridCol w="707834">
                  <a:extLst>
                    <a:ext uri="{9D8B030D-6E8A-4147-A177-3AD203B41FA5}">
                      <a16:colId xmlns:a16="http://schemas.microsoft.com/office/drawing/2014/main" val="20003"/>
                    </a:ext>
                  </a:extLst>
                </a:gridCol>
                <a:gridCol w="778617">
                  <a:extLst>
                    <a:ext uri="{9D8B030D-6E8A-4147-A177-3AD203B41FA5}">
                      <a16:colId xmlns:a16="http://schemas.microsoft.com/office/drawing/2014/main" val="20004"/>
                    </a:ext>
                  </a:extLst>
                </a:gridCol>
                <a:gridCol w="707834">
                  <a:extLst>
                    <a:ext uri="{9D8B030D-6E8A-4147-A177-3AD203B41FA5}">
                      <a16:colId xmlns:a16="http://schemas.microsoft.com/office/drawing/2014/main" val="2822941339"/>
                    </a:ext>
                  </a:extLst>
                </a:gridCol>
                <a:gridCol w="660619">
                  <a:extLst>
                    <a:ext uri="{9D8B030D-6E8A-4147-A177-3AD203B41FA5}">
                      <a16:colId xmlns:a16="http://schemas.microsoft.com/office/drawing/2014/main" val="20005"/>
                    </a:ext>
                  </a:extLst>
                </a:gridCol>
                <a:gridCol w="728131">
                  <a:extLst>
                    <a:ext uri="{9D8B030D-6E8A-4147-A177-3AD203B41FA5}">
                      <a16:colId xmlns:a16="http://schemas.microsoft.com/office/drawing/2014/main" val="20006"/>
                    </a:ext>
                  </a:extLst>
                </a:gridCol>
              </a:tblGrid>
              <a:tr h="362749">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Radios</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71108">
                <a:tc>
                  <a:txBody>
                    <a:bodyPr/>
                    <a:lstStyle/>
                    <a:p>
                      <a:pPr algn="ctr" fontAlgn="b"/>
                      <a:r>
                        <a:rPr lang="fr-FR" sz="1100" b="0" i="0" u="none" strike="noStrike" dirty="0">
                          <a:solidFill>
                            <a:srgbClr val="000000"/>
                          </a:solidFill>
                          <a:effectLst/>
                          <a:latin typeface="Calibri" panose="020F0502020204030204" pitchFamily="34" charset="0"/>
                        </a:rPr>
                        <a:t>241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err="1">
                          <a:solidFill>
                            <a:srgbClr val="000000"/>
                          </a:solidFill>
                          <a:effectLst/>
                          <a:latin typeface="Calibri" panose="020F0502020204030204" pitchFamily="34" charset="0"/>
                        </a:rPr>
                        <a:t>Lor</a:t>
                      </a:r>
                      <a:r>
                        <a:rPr lang="fr-FR" sz="1100" b="0" i="0" u="none" strike="noStrike" dirty="0">
                          <a:solidFill>
                            <a:srgbClr val="000000"/>
                          </a:solidFill>
                          <a:effectLst/>
                          <a:latin typeface="Calibri" panose="020F0502020204030204" pitchFamily="34" charset="0"/>
                        </a:rPr>
                        <a:t>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43 653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44 824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01m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51 728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54 024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02m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108">
                <a:tc>
                  <a:txBody>
                    <a:bodyPr/>
                    <a:lstStyle/>
                    <a:p>
                      <a:pPr algn="ctr" fontAlgn="b"/>
                      <a:r>
                        <a:rPr lang="fr-FR" sz="1100" b="0" i="0" u="none" strike="noStrike" dirty="0">
                          <a:solidFill>
                            <a:srgbClr val="000000"/>
                          </a:solidFill>
                          <a:effectLst/>
                          <a:latin typeface="Calibri" panose="020F0502020204030204" pitchFamily="34" charset="0"/>
                        </a:rPr>
                        <a:t>242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New Wave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43 520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24 743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34m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57 867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35 625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36m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90999790"/>
                  </a:ext>
                </a:extLst>
              </a:tr>
              <a:tr h="171108">
                <a:tc>
                  <a:txBody>
                    <a:bodyPr/>
                    <a:lstStyle/>
                    <a:p>
                      <a:pPr algn="ctr" fontAlgn="b"/>
                      <a:r>
                        <a:rPr lang="fr-FR" sz="1100" b="0" i="0" u="none" strike="noStrike">
                          <a:solidFill>
                            <a:srgbClr val="000000"/>
                          </a:solidFill>
                          <a:effectLst/>
                          <a:latin typeface="Calibri" panose="020F0502020204030204" pitchFamily="34" charset="0"/>
                        </a:rPr>
                        <a:t>243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Forum(*)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43 479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58 165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20m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48 657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65 586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20m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71108">
                <a:tc>
                  <a:txBody>
                    <a:bodyPr/>
                    <a:lstStyle/>
                    <a:p>
                      <a:pPr algn="ctr" fontAlgn="b"/>
                      <a:r>
                        <a:rPr lang="fr-FR" sz="1100" b="0" i="0" u="none" strike="noStrike">
                          <a:solidFill>
                            <a:srgbClr val="000000"/>
                          </a:solidFill>
                          <a:effectLst/>
                          <a:latin typeface="Calibri" panose="020F0502020204030204" pitchFamily="34" charset="0"/>
                        </a:rPr>
                        <a:t>244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Flor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43 300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32 958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45m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47 810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39 060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595752177"/>
                  </a:ext>
                </a:extLst>
              </a:tr>
              <a:tr h="171108">
                <a:tc>
                  <a:txBody>
                    <a:bodyPr/>
                    <a:lstStyle/>
                    <a:p>
                      <a:pPr algn="ctr" fontAlgn="b"/>
                      <a:r>
                        <a:rPr lang="fr-FR" sz="1100" b="0" i="0" u="none" strike="noStrike">
                          <a:solidFill>
                            <a:srgbClr val="000000"/>
                          </a:solidFill>
                          <a:effectLst/>
                          <a:latin typeface="Calibri" panose="020F0502020204030204" pitchFamily="34" charset="0"/>
                        </a:rPr>
                        <a:t>245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Légendes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43 224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36 138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50m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61 629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50 601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71108">
                <a:tc>
                  <a:txBody>
                    <a:bodyPr/>
                    <a:lstStyle/>
                    <a:p>
                      <a:pPr algn="ctr" fontAlgn="b"/>
                      <a:r>
                        <a:rPr lang="fr-FR" sz="1100" b="0" i="0" u="none" strike="noStrike">
                          <a:solidFill>
                            <a:srgbClr val="000000"/>
                          </a:solidFill>
                          <a:effectLst/>
                          <a:latin typeface="Calibri" panose="020F0502020204030204" pitchFamily="34" charset="0"/>
                        </a:rPr>
                        <a:t>246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Cannes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42 667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41 490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58m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70 742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60 702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51m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119187125"/>
                  </a:ext>
                </a:extLst>
              </a:tr>
              <a:tr h="171108">
                <a:tc>
                  <a:txBody>
                    <a:bodyPr/>
                    <a:lstStyle/>
                    <a:p>
                      <a:pPr algn="ctr" fontAlgn="b"/>
                      <a:r>
                        <a:rPr lang="fr-FR" sz="1100" b="0" i="0" u="none" strike="noStrike">
                          <a:solidFill>
                            <a:srgbClr val="000000"/>
                          </a:solidFill>
                          <a:effectLst/>
                          <a:latin typeface="Calibri" panose="020F0502020204030204" pitchFamily="34" charset="0"/>
                        </a:rPr>
                        <a:t>247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Impact FM disco funk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42 104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23 712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33m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50 790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28 103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33m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71108">
                <a:tc>
                  <a:txBody>
                    <a:bodyPr/>
                    <a:lstStyle/>
                    <a:p>
                      <a:pPr algn="ctr" fontAlgn="b"/>
                      <a:r>
                        <a:rPr lang="fr-FR" sz="1100" b="0" i="0" u="none" strike="noStrike">
                          <a:solidFill>
                            <a:srgbClr val="000000"/>
                          </a:solidFill>
                          <a:effectLst/>
                          <a:latin typeface="Calibri" panose="020F0502020204030204" pitchFamily="34" charset="0"/>
                        </a:rPr>
                        <a:t>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Générations Booba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41 720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12 919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18m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50 106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16 533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19m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767467303"/>
                  </a:ext>
                </a:extLst>
              </a:tr>
              <a:tr h="171108">
                <a:tc>
                  <a:txBody>
                    <a:bodyPr/>
                    <a:lstStyle/>
                    <a:p>
                      <a:pPr algn="ctr" fontAlgn="b"/>
                      <a:r>
                        <a:rPr lang="fr-FR" sz="1100" b="0" i="0" u="none" strike="noStrike">
                          <a:solidFill>
                            <a:srgbClr val="000000"/>
                          </a:solidFill>
                          <a:effectLst/>
                          <a:latin typeface="Calibri" panose="020F0502020204030204" pitchFamily="34" charset="0"/>
                        </a:rPr>
                        <a:t>249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Oui FM Rock Inde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41 403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33 851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54 247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43 492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48m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71108">
                <a:tc>
                  <a:txBody>
                    <a:bodyPr/>
                    <a:lstStyle/>
                    <a:p>
                      <a:pPr algn="ctr" fontAlgn="b"/>
                      <a:r>
                        <a:rPr lang="fr-FR" sz="1100" b="0" i="0" u="none" strike="noStrike">
                          <a:solidFill>
                            <a:srgbClr val="000000"/>
                          </a:solidFill>
                          <a:effectLst/>
                          <a:latin typeface="Calibri" panose="020F0502020204030204" pitchFamily="34" charset="0"/>
                        </a:rPr>
                        <a:t>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Générations Rnb</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40 935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20 180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29m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63 778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37 142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34m 57s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76035166"/>
                  </a:ext>
                </a:extLst>
              </a:tr>
              <a:tr h="171108">
                <a:tc>
                  <a:txBody>
                    <a:bodyPr/>
                    <a:lstStyle/>
                    <a:p>
                      <a:pPr algn="ctr" fontAlgn="b"/>
                      <a:r>
                        <a:rPr lang="fr-FR" sz="1100" b="0" i="0" u="none" strike="noStrike">
                          <a:solidFill>
                            <a:srgbClr val="000000"/>
                          </a:solidFill>
                          <a:effectLst/>
                          <a:latin typeface="Calibri" panose="020F0502020204030204" pitchFamily="34" charset="0"/>
                        </a:rPr>
                        <a:t>251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hits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40 854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21 395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31m 25s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57 079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29 026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171108">
                <a:tc>
                  <a:txBody>
                    <a:bodyPr/>
                    <a:lstStyle/>
                    <a:p>
                      <a:pPr algn="ctr" fontAlgn="b"/>
                      <a:r>
                        <a:rPr lang="fr-FR" sz="1100" b="0" i="0" u="none" strike="noStrike">
                          <a:solidFill>
                            <a:srgbClr val="000000"/>
                          </a:solidFill>
                          <a:effectLst/>
                          <a:latin typeface="Calibri" panose="020F0502020204030204" pitchFamily="34" charset="0"/>
                        </a:rPr>
                        <a:t>252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Rire et Chansons et chansons francophonie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40 664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29 273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43m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48 921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35 342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43m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4242465258"/>
                  </a:ext>
                </a:extLst>
              </a:tr>
              <a:tr h="171108">
                <a:tc>
                  <a:txBody>
                    <a:bodyPr/>
                    <a:lstStyle/>
                    <a:p>
                      <a:pPr algn="ctr" fontAlgn="b"/>
                      <a:r>
                        <a:rPr lang="fr-FR" sz="1100" b="0" i="0" u="none" strike="noStrike">
                          <a:solidFill>
                            <a:srgbClr val="000000"/>
                          </a:solidFill>
                          <a:effectLst/>
                          <a:latin typeface="Calibri" panose="020F0502020204030204" pitchFamily="34" charset="0"/>
                        </a:rPr>
                        <a:t>253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Alpes 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40 149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30 721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51 667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39 798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46m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71108">
                <a:tc>
                  <a:txBody>
                    <a:bodyPr/>
                    <a:lstStyle/>
                    <a:p>
                      <a:pPr algn="ctr" fontAlgn="b"/>
                      <a:r>
                        <a:rPr lang="fr-FR" sz="1100" b="0" i="0" u="none" strike="noStrike">
                          <a:solidFill>
                            <a:srgbClr val="000000"/>
                          </a:solidFill>
                          <a:effectLst/>
                          <a:latin typeface="Calibri" panose="020F0502020204030204" pitchFamily="34" charset="0"/>
                        </a:rPr>
                        <a:t>254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romantic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40 097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29 471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44m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81 523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61 894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45m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575166744"/>
                  </a:ext>
                </a:extLst>
              </a:tr>
              <a:tr h="171108">
                <a:tc>
                  <a:txBody>
                    <a:bodyPr/>
                    <a:lstStyle/>
                    <a:p>
                      <a:pPr algn="ctr" fontAlgn="b"/>
                      <a:r>
                        <a:rPr lang="fr-FR" sz="1100" b="0" i="0" u="none" strike="noStrike">
                          <a:solidFill>
                            <a:srgbClr val="000000"/>
                          </a:solidFill>
                          <a:effectLst/>
                          <a:latin typeface="Calibri" panose="020F0502020204030204" pitchFamily="34" charset="0"/>
                        </a:rPr>
                        <a:t>255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Jul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40 051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12 856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19m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46 173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14 849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19m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71108">
                <a:tc>
                  <a:txBody>
                    <a:bodyPr/>
                    <a:lstStyle/>
                    <a:p>
                      <a:pPr algn="ctr" fontAlgn="b"/>
                      <a:r>
                        <a:rPr lang="fr-FR" sz="1100" b="0" i="0" u="none" strike="noStrike">
                          <a:solidFill>
                            <a:srgbClr val="000000"/>
                          </a:solidFill>
                          <a:effectLst/>
                          <a:latin typeface="Calibri" panose="020F0502020204030204" pitchFamily="34" charset="0"/>
                        </a:rPr>
                        <a: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Italia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39 934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21 577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32m 25s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68 886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47 045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40m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35405931"/>
                  </a:ext>
                </a:extLst>
              </a:tr>
              <a:tr h="171108">
                <a:tc>
                  <a:txBody>
                    <a:bodyPr/>
                    <a:lstStyle/>
                    <a:p>
                      <a:pPr algn="ctr" fontAlgn="b"/>
                      <a:r>
                        <a:rPr lang="fr-FR" sz="1100" b="0" i="0" u="none" strike="noStrike">
                          <a:solidFill>
                            <a:srgbClr val="000000"/>
                          </a:solidFill>
                          <a:effectLst/>
                          <a:latin typeface="Calibri" panose="020F0502020204030204" pitchFamily="34" charset="0"/>
                        </a:rPr>
                        <a:t>257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Les Plus Grands Slows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39 508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26 009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39m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60 892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42 200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71108">
                <a:tc>
                  <a:txBody>
                    <a:bodyPr/>
                    <a:lstStyle/>
                    <a:p>
                      <a:pPr algn="ctr" fontAlgn="b"/>
                      <a:r>
                        <a:rPr lang="fr-FR" sz="1100" b="0" i="0" u="none" strike="noStrike">
                          <a:solidFill>
                            <a:srgbClr val="000000"/>
                          </a:solidFill>
                          <a:effectLst/>
                          <a:latin typeface="Calibri" panose="020F0502020204030204" pitchFamily="34" charset="0"/>
                        </a:rPr>
                        <a:t>258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Mouv' Rap 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39 446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15 925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24m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47 129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18 982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24m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5206042"/>
                  </a:ext>
                </a:extLst>
              </a:tr>
              <a:tr h="194561">
                <a:tc>
                  <a:txBody>
                    <a:bodyPr/>
                    <a:lstStyle/>
                    <a:p>
                      <a:pPr algn="ctr" fontAlgn="b"/>
                      <a:r>
                        <a:rPr lang="fr-FR" sz="1100" b="0" i="0" u="none" strike="noStrike">
                          <a:solidFill>
                            <a:srgbClr val="000000"/>
                          </a:solidFill>
                          <a:effectLst/>
                          <a:latin typeface="Calibri" panose="020F0502020204030204" pitchFamily="34" charset="0"/>
                        </a:rPr>
                        <a:t>259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Réunion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38 844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26 679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43 477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33 263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71108">
                <a:tc>
                  <a:txBody>
                    <a:bodyPr/>
                    <a:lstStyle/>
                    <a:p>
                      <a:pPr algn="ctr" fontAlgn="b"/>
                      <a:r>
                        <a:rPr lang="fr-FR" sz="1100" b="0" i="0" u="none" strike="noStrike">
                          <a:solidFill>
                            <a:srgbClr val="000000"/>
                          </a:solidFill>
                          <a:effectLst/>
                          <a:latin typeface="Calibri" panose="020F0502020204030204" pitchFamily="34" charset="0"/>
                        </a:rPr>
                        <a:t>260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100 Plus Grandes Chansons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38 595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25 757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40m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57 778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41 779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43m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354080258"/>
                  </a:ext>
                </a:extLst>
              </a:tr>
              <a:tr h="171108">
                <a:tc>
                  <a:txBody>
                    <a:bodyPr/>
                    <a:lstStyle/>
                    <a:p>
                      <a:pPr algn="ctr" fontAlgn="b"/>
                      <a:r>
                        <a:rPr lang="fr-FR" sz="1100" b="0" i="0" u="none" strike="noStrike">
                          <a:solidFill>
                            <a:srgbClr val="000000"/>
                          </a:solidFill>
                          <a:effectLst/>
                          <a:latin typeface="Calibri" panose="020F0502020204030204" pitchFamily="34" charset="0"/>
                        </a:rPr>
                        <a:t>261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fg chic french</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38 456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20 983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32m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47 595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25 411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32m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71108">
                <a:tc>
                  <a:txBody>
                    <a:bodyPr/>
                    <a:lstStyle/>
                    <a:p>
                      <a:pPr algn="ctr" fontAlgn="b"/>
                      <a:r>
                        <a:rPr lang="fr-FR" sz="1100" b="0" i="0" u="none" strike="noStrike">
                          <a:solidFill>
                            <a:srgbClr val="000000"/>
                          </a:solidFill>
                          <a:effectLst/>
                          <a:latin typeface="Calibri" panose="020F0502020204030204" pitchFamily="34" charset="0"/>
                        </a:rPr>
                        <a:t>262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extravadance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38 401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20 201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31m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55 189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28 551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31m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2"/>
                  </a:ext>
                </a:extLst>
              </a:tr>
              <a:tr h="198100">
                <a:tc>
                  <a:txBody>
                    <a:bodyPr/>
                    <a:lstStyle/>
                    <a:p>
                      <a:pPr algn="ctr" fontAlgn="b"/>
                      <a:r>
                        <a:rPr lang="fr-FR" sz="1100" b="0" i="0" u="none" strike="noStrike">
                          <a:solidFill>
                            <a:srgbClr val="000000"/>
                          </a:solidFill>
                          <a:effectLst/>
                          <a:latin typeface="Calibri" panose="020F0502020204030204" pitchFamily="34" charset="0"/>
                        </a:rPr>
                        <a:t>263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Skyrock la nocturne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38 388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7 535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11m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48 850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11 110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13m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1108">
                <a:tc>
                  <a:txBody>
                    <a:bodyPr/>
                    <a:lstStyle/>
                    <a:p>
                      <a:pPr algn="ctr" fontAlgn="b"/>
                      <a:r>
                        <a:rPr lang="fr-FR" sz="1100" b="0" i="0" u="none" strike="noStrike">
                          <a:solidFill>
                            <a:srgbClr val="000000"/>
                          </a:solidFill>
                          <a:effectLst/>
                          <a:latin typeface="Calibri" panose="020F0502020204030204" pitchFamily="34" charset="0"/>
                        </a:rPr>
                        <a:t>264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Maine(*)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38 272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22 964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36m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40 354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25 748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38m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4"/>
                  </a:ext>
                </a:extLst>
              </a:tr>
              <a:tr h="171108">
                <a:tc>
                  <a:txBody>
                    <a:bodyPr/>
                    <a:lstStyle/>
                    <a:p>
                      <a:pPr algn="ctr" fontAlgn="b"/>
                      <a:r>
                        <a:rPr lang="fr-FR" sz="1100" b="0" i="0" u="none" strike="noStrike">
                          <a:solidFill>
                            <a:srgbClr val="000000"/>
                          </a:solidFill>
                          <a:effectLst/>
                          <a:latin typeface="Calibri" panose="020F0502020204030204" pitchFamily="34" charset="0"/>
                        </a:rPr>
                        <a:t>265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Nouvelle Calédonie la 1ère(*)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37 891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12 145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19m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44 585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13 661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18m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1108">
                <a:tc>
                  <a:txBody>
                    <a:bodyPr/>
                    <a:lstStyle/>
                    <a:p>
                      <a:pPr algn="ctr" fontAlgn="b"/>
                      <a:r>
                        <a:rPr lang="fr-FR" sz="1100" b="0" i="0" u="none" strike="noStrike">
                          <a:solidFill>
                            <a:srgbClr val="000000"/>
                          </a:solidFill>
                          <a:effectLst/>
                          <a:latin typeface="Calibri" panose="020F0502020204030204" pitchFamily="34" charset="0"/>
                        </a:rPr>
                        <a:t>266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Camargue(*)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37 861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27 591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43m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42 414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31 737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44m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6"/>
                  </a:ext>
                </a:extLst>
              </a:tr>
              <a:tr h="171108">
                <a:tc>
                  <a:txBody>
                    <a:bodyPr/>
                    <a:lstStyle/>
                    <a:p>
                      <a:pPr algn="ctr" fontAlgn="b"/>
                      <a:r>
                        <a:rPr lang="fr-FR" sz="1100" b="0" i="0" u="none" strike="noStrike">
                          <a:solidFill>
                            <a:srgbClr val="000000"/>
                          </a:solidFill>
                          <a:effectLst/>
                          <a:latin typeface="Calibri" panose="020F0502020204030204" pitchFamily="34" charset="0"/>
                        </a:rPr>
                        <a:t>267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Urban Hit(*)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37 158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27 227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43m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65 200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41 322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38m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1108">
                <a:tc>
                  <a:txBody>
                    <a:bodyPr/>
                    <a:lstStyle/>
                    <a:p>
                      <a:pPr algn="ctr" fontAlgn="b"/>
                      <a:r>
                        <a:rPr lang="fr-FR" sz="1100" b="0" i="0" u="none" strike="noStrike">
                          <a:solidFill>
                            <a:srgbClr val="000000"/>
                          </a:solidFill>
                          <a:effectLst/>
                          <a:latin typeface="Calibri" panose="020F0502020204030204" pitchFamily="34" charset="0"/>
                        </a:rPr>
                        <a:t>268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FG Collector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36 923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12 123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19m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43 653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14 725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20m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649613543"/>
                  </a:ext>
                </a:extLst>
              </a:tr>
              <a:tr h="171108">
                <a:tc>
                  <a:txBody>
                    <a:bodyPr/>
                    <a:lstStyle/>
                    <a:p>
                      <a:pPr algn="ctr" fontAlgn="b"/>
                      <a:r>
                        <a:rPr lang="fr-FR" sz="1100" b="0" i="0" u="none" strike="noStrike">
                          <a:solidFill>
                            <a:srgbClr val="000000"/>
                          </a:solidFill>
                          <a:effectLst/>
                          <a:latin typeface="Calibri" panose="020F0502020204030204" pitchFamily="34" charset="0"/>
                        </a:rPr>
                        <a:t>269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Chérie at work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36 837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60 121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37m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58 816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85 646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27m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71108">
                <a:tc>
                  <a:txBody>
                    <a:bodyPr/>
                    <a:lstStyle/>
                    <a:p>
                      <a:pPr algn="ctr" fontAlgn="b"/>
                      <a:r>
                        <a:rPr lang="fr-FR" sz="1100" b="0" i="0" u="none" strike="noStrike">
                          <a:solidFill>
                            <a:srgbClr val="000000"/>
                          </a:solidFill>
                          <a:effectLst/>
                          <a:latin typeface="Calibri" panose="020F0502020204030204" pitchFamily="34" charset="0"/>
                        </a:rPr>
                        <a:t>270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dance 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36 574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16 205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26m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59 823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27 229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27m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480328932"/>
                  </a:ext>
                </a:extLst>
              </a:tr>
              <a:tr h="171108">
                <a:tc>
                  <a:txBody>
                    <a:bodyPr/>
                    <a:lstStyle/>
                    <a:p>
                      <a:pPr algn="ctr" fontAlgn="b"/>
                      <a:r>
                        <a:rPr lang="fr-FR" sz="1100" b="0" i="0" u="none" strike="noStrike">
                          <a:solidFill>
                            <a:srgbClr val="000000"/>
                          </a:solidFill>
                          <a:effectLst/>
                          <a:latin typeface="Calibri" panose="020F0502020204030204" pitchFamily="34" charset="0"/>
                        </a:rPr>
                        <a:t>271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100% Souvenirs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36 452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36 816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00m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46 796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47 416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00m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71108">
                <a:tc>
                  <a:txBody>
                    <a:bodyPr/>
                    <a:lstStyle/>
                    <a:p>
                      <a:pPr algn="ctr" fontAlgn="b"/>
                      <a:r>
                        <a:rPr lang="fr-FR" sz="1100" b="0" i="0" u="none" strike="noStrike">
                          <a:solidFill>
                            <a:srgbClr val="000000"/>
                          </a:solidFill>
                          <a:effectLst/>
                          <a:latin typeface="Calibri" panose="020F0502020204030204" pitchFamily="34" charset="0"/>
                        </a:rPr>
                        <a:t>272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Oui FM Rock 2000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36 386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26 806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44m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43 535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31 398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43m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126706911"/>
                  </a:ext>
                </a:extLst>
              </a:tr>
              <a:tr h="171108">
                <a:tc>
                  <a:txBody>
                    <a:bodyPr/>
                    <a:lstStyle/>
                    <a:p>
                      <a:pPr algn="ctr" fontAlgn="b"/>
                      <a:r>
                        <a:rPr lang="fr-FR" sz="1100" b="0" i="0" u="none" strike="noStrike">
                          <a:solidFill>
                            <a:srgbClr val="000000"/>
                          </a:solidFill>
                          <a:effectLst/>
                          <a:latin typeface="Calibri" panose="020F0502020204030204" pitchFamily="34" charset="0"/>
                        </a:rPr>
                        <a:t>273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Chérie réunion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36 290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32 436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53m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40 443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36 040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53m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171108">
                <a:tc>
                  <a:txBody>
                    <a:bodyPr/>
                    <a:lstStyle/>
                    <a:p>
                      <a:pPr algn="ctr" fontAlgn="b"/>
                      <a:r>
                        <a:rPr lang="fr-FR" sz="1100" b="0" i="0" u="none" strike="noStrike">
                          <a:solidFill>
                            <a:srgbClr val="000000"/>
                          </a:solidFill>
                          <a:effectLst/>
                          <a:latin typeface="Calibri" panose="020F0502020204030204" pitchFamily="34" charset="0"/>
                        </a:rPr>
                        <a:t>274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pop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36 284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36 908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01m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54 140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50 978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56m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99078106"/>
                  </a:ext>
                </a:extLst>
              </a:tr>
              <a:tr h="171108">
                <a:tc>
                  <a:txBody>
                    <a:bodyPr/>
                    <a:lstStyle/>
                    <a:p>
                      <a:pPr algn="ctr" fontAlgn="b"/>
                      <a:r>
                        <a:rPr lang="fr-FR" sz="1100" b="0" i="0" u="none" strike="noStrike">
                          <a:solidFill>
                            <a:srgbClr val="000000"/>
                          </a:solidFill>
                          <a:effectLst/>
                          <a:latin typeface="Calibri" panose="020F0502020204030204" pitchFamily="34" charset="0"/>
                        </a:rPr>
                        <a:t>275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RVA(*)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36 273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35 007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57m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39 105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38 643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59m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71108">
                <a:tc>
                  <a:txBody>
                    <a:bodyPr/>
                    <a:lstStyle/>
                    <a:p>
                      <a:pPr algn="ctr" fontAlgn="b"/>
                      <a:r>
                        <a:rPr lang="fr-FR" sz="1100" b="0" i="0" u="none" strike="noStrike">
                          <a:solidFill>
                            <a:srgbClr val="000000"/>
                          </a:solidFill>
                          <a:effectLst/>
                          <a:latin typeface="Calibri" panose="020F0502020204030204" pitchFamily="34" charset="0"/>
                        </a:rPr>
                        <a:t>276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Oui FM Rock Nineties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36 150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24 157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40m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43 701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28 849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39m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1144424"/>
                  </a:ext>
                </a:extLst>
              </a:tr>
              <a:tr h="171108">
                <a:tc>
                  <a:txBody>
                    <a:bodyPr/>
                    <a:lstStyle/>
                    <a:p>
                      <a:pPr algn="ctr" fontAlgn="b"/>
                      <a:r>
                        <a:rPr lang="fr-FR" sz="1100" b="0" i="0" u="none" strike="noStrike">
                          <a:solidFill>
                            <a:srgbClr val="000000"/>
                          </a:solidFill>
                          <a:effectLst/>
                          <a:latin typeface="Calibri" panose="020F0502020204030204" pitchFamily="34" charset="0"/>
                        </a:rPr>
                        <a:t>277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nostalgie so love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35 819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19 420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32m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48 790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27 778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34m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171108">
                <a:tc>
                  <a:txBody>
                    <a:bodyPr/>
                    <a:lstStyle/>
                    <a:p>
                      <a:pPr algn="ctr" fontAlgn="b"/>
                      <a:r>
                        <a:rPr lang="fr-FR" sz="1100" b="0" i="0" u="none" strike="noStrike">
                          <a:solidFill>
                            <a:srgbClr val="000000"/>
                          </a:solidFill>
                          <a:effectLst/>
                          <a:latin typeface="Calibri" panose="020F0502020204030204" pitchFamily="34" charset="0"/>
                        </a:rPr>
                        <a:t>278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Johnny Hallyday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35 631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14 246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23m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40 173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16 983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25m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875598372"/>
                  </a:ext>
                </a:extLst>
              </a:tr>
              <a:tr h="171108">
                <a:tc>
                  <a:txBody>
                    <a:bodyPr/>
                    <a:lstStyle/>
                    <a:p>
                      <a:pPr algn="ctr" fontAlgn="b"/>
                      <a:r>
                        <a:rPr lang="fr-FR" sz="1100" b="0" i="0" u="none" strike="noStrike">
                          <a:solidFill>
                            <a:srgbClr val="000000"/>
                          </a:solidFill>
                          <a:effectLst/>
                          <a:latin typeface="Calibri" panose="020F0502020204030204" pitchFamily="34" charset="0"/>
                        </a:rPr>
                        <a:t>279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Nostalgie best of 80's 90's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35 541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18 884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31m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42 120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23 995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34m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r h="171108">
                <a:tc>
                  <a:txBody>
                    <a:bodyPr/>
                    <a:lstStyle/>
                    <a:p>
                      <a:pPr algn="ctr" fontAlgn="b"/>
                      <a:r>
                        <a:rPr lang="fr-FR" sz="1100" b="0" i="0" u="none" strike="noStrike">
                          <a:solidFill>
                            <a:srgbClr val="000000"/>
                          </a:solidFill>
                          <a:effectLst/>
                          <a:latin typeface="Calibri" panose="020F0502020204030204" pitchFamily="34" charset="0"/>
                        </a:rPr>
                        <a:t>280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MTI(*)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35 308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32 574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55m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39 150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37 364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57m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40314243"/>
                  </a:ext>
                </a:extLst>
              </a:tr>
            </a:tbl>
          </a:graphicData>
        </a:graphic>
      </p:graphicFrame>
      <p:sp>
        <p:nvSpPr>
          <p:cNvPr id="10" name="Rectangle 9">
            <a:extLst>
              <a:ext uri="{FF2B5EF4-FFF2-40B4-BE49-F238E27FC236}">
                <a16:creationId xmlns:a16="http://schemas.microsoft.com/office/drawing/2014/main" id="{F41C5BEB-E43D-4A79-9283-68C48CD56FFB}"/>
              </a:ext>
            </a:extLst>
          </p:cNvPr>
          <p:cNvSpPr/>
          <p:nvPr/>
        </p:nvSpPr>
        <p:spPr>
          <a:xfrm>
            <a:off x="0" y="637982"/>
            <a:ext cx="6858000"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RADIOS</a:t>
            </a:r>
            <a:r>
              <a:rPr lang="fr-FR" sz="1100" b="1" dirty="0">
                <a:latin typeface="Arial" panose="020B0604020202020204" pitchFamily="34" charset="0"/>
                <a:cs typeface="Arial" panose="020B0604020202020204" pitchFamily="34" charset="0"/>
              </a:rPr>
              <a:t> - novembre 2022</a:t>
            </a:r>
            <a:endParaRPr lang="fr-FR" sz="105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999771ED-D8C1-16C8-FB76-895D61BEF3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93885"/>
            <a:ext cx="6858000" cy="353254"/>
          </a:xfrm>
          <a:prstGeom prst="rect">
            <a:avLst/>
          </a:prstGeom>
        </p:spPr>
      </p:pic>
    </p:spTree>
    <p:extLst>
      <p:ext uri="{BB962C8B-B14F-4D97-AF65-F5344CB8AC3E}">
        <p14:creationId xmlns:p14="http://schemas.microsoft.com/office/powerpoint/2010/main" val="348777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B23D2EC-5FF5-498A-B64B-D08197BA9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52"/>
            <a:ext cx="6858000" cy="836538"/>
          </a:xfrm>
          <a:prstGeom prst="rect">
            <a:avLst/>
          </a:prstGeom>
        </p:spPr>
      </p:pic>
      <p:sp>
        <p:nvSpPr>
          <p:cNvPr id="17" name="Rectangle 16">
            <a:extLst>
              <a:ext uri="{FF2B5EF4-FFF2-40B4-BE49-F238E27FC236}">
                <a16:creationId xmlns:a16="http://schemas.microsoft.com/office/drawing/2014/main" id="{11F70DC7-B228-412E-B030-7040A8C63EFA}"/>
              </a:ext>
            </a:extLst>
          </p:cNvPr>
          <p:cNvSpPr/>
          <p:nvPr/>
        </p:nvSpPr>
        <p:spPr>
          <a:xfrm>
            <a:off x="1538" y="8698674"/>
            <a:ext cx="6172200" cy="215444"/>
          </a:xfrm>
          <a:prstGeom prst="rect">
            <a:avLst/>
          </a:prstGeom>
        </p:spPr>
        <p:txBody>
          <a:bodyPr wrap="square">
            <a:spAutoFit/>
          </a:bodyPr>
          <a:lstStyle/>
          <a:p>
            <a:r>
              <a:rPr lang="fr-FR" sz="800" dirty="0">
                <a:solidFill>
                  <a:schemeClr val="bg1"/>
                </a:solidFill>
                <a:latin typeface="Arial" panose="020B0604020202020204" pitchFamily="34" charset="0"/>
                <a:cs typeface="Arial" panose="020B0604020202020204" pitchFamily="34" charset="0"/>
              </a:rPr>
              <a:t>(*) : il s'agit des Radios dont le flux audio est identique à celui de la station FM diffusée sur les ondes, au même moment (</a:t>
            </a:r>
            <a:r>
              <a:rPr lang="fr-FR" sz="800" dirty="0" err="1">
                <a:solidFill>
                  <a:schemeClr val="bg1"/>
                </a:solidFill>
                <a:latin typeface="Arial" panose="020B0604020202020204" pitchFamily="34" charset="0"/>
                <a:cs typeface="Arial" panose="020B0604020202020204" pitchFamily="34" charset="0"/>
              </a:rPr>
              <a:t>Simulcast</a:t>
            </a:r>
            <a:r>
              <a:rPr lang="fr-FR" sz="800" dirty="0">
                <a:solidFill>
                  <a:schemeClr val="bg1"/>
                </a:solidFill>
                <a:latin typeface="Arial" panose="020B0604020202020204" pitchFamily="34" charset="0"/>
                <a:cs typeface="Arial" panose="020B0604020202020204" pitchFamily="34" charset="0"/>
              </a:rPr>
              <a:t>)</a:t>
            </a:r>
            <a:endParaRPr lang="fr-FR" dirty="0">
              <a:solidFill>
                <a:schemeClr val="bg1"/>
              </a:solidFill>
            </a:endParaRPr>
          </a:p>
        </p:txBody>
      </p:sp>
      <p:graphicFrame>
        <p:nvGraphicFramePr>
          <p:cNvPr id="10" name="Tableau 9">
            <a:extLst>
              <a:ext uri="{FF2B5EF4-FFF2-40B4-BE49-F238E27FC236}">
                <a16:creationId xmlns:a16="http://schemas.microsoft.com/office/drawing/2014/main" id="{5955D49D-503C-4F87-9D1C-F3EFEB752D07}"/>
              </a:ext>
            </a:extLst>
          </p:cNvPr>
          <p:cNvGraphicFramePr>
            <a:graphicFrameLocks noGrp="1"/>
          </p:cNvGraphicFramePr>
          <p:nvPr>
            <p:extLst>
              <p:ext uri="{D42A27DB-BD31-4B8C-83A1-F6EECF244321}">
                <p14:modId xmlns:p14="http://schemas.microsoft.com/office/powerpoint/2010/main" val="700582494"/>
              </p:ext>
            </p:extLst>
          </p:nvPr>
        </p:nvGraphicFramePr>
        <p:xfrm>
          <a:off x="58316" y="1011688"/>
          <a:ext cx="6741368" cy="7670241"/>
        </p:xfrm>
        <a:graphic>
          <a:graphicData uri="http://schemas.openxmlformats.org/drawingml/2006/table">
            <a:tbl>
              <a:tblPr/>
              <a:tblGrid>
                <a:gridCol w="347504">
                  <a:extLst>
                    <a:ext uri="{9D8B030D-6E8A-4147-A177-3AD203B41FA5}">
                      <a16:colId xmlns:a16="http://schemas.microsoft.com/office/drawing/2014/main" val="20000"/>
                    </a:ext>
                  </a:extLst>
                </a:gridCol>
                <a:gridCol w="2244563">
                  <a:extLst>
                    <a:ext uri="{9D8B030D-6E8A-4147-A177-3AD203B41FA5}">
                      <a16:colId xmlns:a16="http://schemas.microsoft.com/office/drawing/2014/main" val="20001"/>
                    </a:ext>
                  </a:extLst>
                </a:gridCol>
                <a:gridCol w="707834">
                  <a:extLst>
                    <a:ext uri="{9D8B030D-6E8A-4147-A177-3AD203B41FA5}">
                      <a16:colId xmlns:a16="http://schemas.microsoft.com/office/drawing/2014/main" val="20002"/>
                    </a:ext>
                  </a:extLst>
                </a:gridCol>
                <a:gridCol w="637050">
                  <a:extLst>
                    <a:ext uri="{9D8B030D-6E8A-4147-A177-3AD203B41FA5}">
                      <a16:colId xmlns:a16="http://schemas.microsoft.com/office/drawing/2014/main" val="20003"/>
                    </a:ext>
                  </a:extLst>
                </a:gridCol>
                <a:gridCol w="849401">
                  <a:extLst>
                    <a:ext uri="{9D8B030D-6E8A-4147-A177-3AD203B41FA5}">
                      <a16:colId xmlns:a16="http://schemas.microsoft.com/office/drawing/2014/main" val="20004"/>
                    </a:ext>
                  </a:extLst>
                </a:gridCol>
                <a:gridCol w="637050">
                  <a:extLst>
                    <a:ext uri="{9D8B030D-6E8A-4147-A177-3AD203B41FA5}">
                      <a16:colId xmlns:a16="http://schemas.microsoft.com/office/drawing/2014/main" val="2822941339"/>
                    </a:ext>
                  </a:extLst>
                </a:gridCol>
                <a:gridCol w="589835">
                  <a:extLst>
                    <a:ext uri="{9D8B030D-6E8A-4147-A177-3AD203B41FA5}">
                      <a16:colId xmlns:a16="http://schemas.microsoft.com/office/drawing/2014/main" val="20005"/>
                    </a:ext>
                  </a:extLst>
                </a:gridCol>
                <a:gridCol w="728131">
                  <a:extLst>
                    <a:ext uri="{9D8B030D-6E8A-4147-A177-3AD203B41FA5}">
                      <a16:colId xmlns:a16="http://schemas.microsoft.com/office/drawing/2014/main" val="20006"/>
                    </a:ext>
                  </a:extLst>
                </a:gridCol>
              </a:tblGrid>
              <a:tr h="0">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0"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Radios</a:t>
                      </a:r>
                    </a:p>
                  </a:txBody>
                  <a:tcPr marL="52116" marR="0"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0"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0"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0"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0"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0"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0"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61032">
                <a:tc>
                  <a:txBody>
                    <a:bodyPr/>
                    <a:lstStyle/>
                    <a:p>
                      <a:pPr algn="ctr" fontAlgn="b"/>
                      <a:r>
                        <a:rPr lang="fr-FR" sz="1100" b="0" i="0" u="none" strike="noStrike" dirty="0">
                          <a:solidFill>
                            <a:srgbClr val="000000"/>
                          </a:solidFill>
                          <a:effectLst/>
                          <a:latin typeface="Calibri" panose="020F0502020204030204" pitchFamily="34" charset="0"/>
                        </a:rPr>
                        <a:t>281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panose="020F0502020204030204" pitchFamily="34" charset="0"/>
                        </a:rPr>
                        <a:t>Nostalgie dance collector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35 243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15 324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41 732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18 480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1032">
                <a:tc>
                  <a:txBody>
                    <a:bodyPr/>
                    <a:lstStyle/>
                    <a:p>
                      <a:pPr algn="ctr" fontAlgn="b"/>
                      <a:r>
                        <a:rPr lang="fr-FR" sz="1100" b="0" i="0" u="none" strike="noStrike">
                          <a:solidFill>
                            <a:srgbClr val="000000"/>
                          </a:solidFill>
                          <a:effectLst/>
                          <a:latin typeface="Calibri" panose="020F0502020204030204" pitchFamily="34" charset="0"/>
                        </a:rPr>
                        <a:t>282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relax</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35 015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18 446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31m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63 214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34 891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33m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90999790"/>
                  </a:ext>
                </a:extLst>
              </a:tr>
              <a:tr h="161032">
                <a:tc>
                  <a:txBody>
                    <a:bodyPr/>
                    <a:lstStyle/>
                    <a:p>
                      <a:pPr algn="ctr" fontAlgn="b"/>
                      <a:r>
                        <a:rPr lang="fr-FR" sz="1100" b="0" i="0" u="none" strike="noStrike">
                          <a:solidFill>
                            <a:srgbClr val="000000"/>
                          </a:solidFill>
                          <a:effectLst/>
                          <a:latin typeface="Calibri" panose="020F0502020204030204" pitchFamily="34" charset="0"/>
                        </a:rPr>
                        <a:t>283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Rire et Chansons humour du sud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34 997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27 410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47m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41 748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33 422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48m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61032">
                <a:tc>
                  <a:txBody>
                    <a:bodyPr/>
                    <a:lstStyle/>
                    <a:p>
                      <a:pPr algn="ctr" fontAlgn="b"/>
                      <a:r>
                        <a:rPr lang="fr-FR" sz="1100" b="0" i="0" u="none" strike="noStrike">
                          <a:solidFill>
                            <a:srgbClr val="000000"/>
                          </a:solidFill>
                          <a:effectLst/>
                          <a:latin typeface="Calibri" panose="020F0502020204030204" pitchFamily="34" charset="0"/>
                        </a:rPr>
                        <a:t>284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c'cauet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34 922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23 254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39m 57s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43 687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27 935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38m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595752177"/>
                  </a:ext>
                </a:extLst>
              </a:tr>
              <a:tr h="161032">
                <a:tc>
                  <a:txBody>
                    <a:bodyPr/>
                    <a:lstStyle/>
                    <a:p>
                      <a:pPr algn="ctr" fontAlgn="b"/>
                      <a:r>
                        <a:rPr lang="fr-FR" sz="1100" b="0" i="0" u="none" strike="noStrike">
                          <a:solidFill>
                            <a:srgbClr val="000000"/>
                          </a:solidFill>
                          <a:effectLst/>
                          <a:latin typeface="Calibri" panose="020F0502020204030204" pitchFamily="34" charset="0"/>
                        </a:rPr>
                        <a:t>285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Bleu Champagne(*)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34 904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24 538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42m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39 304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29 142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61032">
                <a:tc>
                  <a:txBody>
                    <a:bodyPr/>
                    <a:lstStyle/>
                    <a:p>
                      <a:pPr algn="ctr" fontAlgn="b"/>
                      <a:r>
                        <a:rPr lang="fr-FR" sz="1100" b="0" i="0" u="none" strike="noStrike">
                          <a:solidFill>
                            <a:srgbClr val="000000"/>
                          </a:solidFill>
                          <a:effectLst/>
                          <a:latin typeface="Calibri" panose="020F0502020204030204" pitchFamily="34" charset="0"/>
                        </a:rPr>
                        <a:t>286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 Radio nouveautés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34 865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21 780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37m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44 016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30 973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42m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119187125"/>
                  </a:ext>
                </a:extLst>
              </a:tr>
              <a:tr h="161032">
                <a:tc>
                  <a:txBody>
                    <a:bodyPr/>
                    <a:lstStyle/>
                    <a:p>
                      <a:pPr algn="ctr" fontAlgn="b"/>
                      <a:r>
                        <a:rPr lang="fr-FR" sz="1100" b="0" i="0" u="none" strike="noStrike">
                          <a:solidFill>
                            <a:srgbClr val="000000"/>
                          </a:solidFill>
                          <a:effectLst/>
                          <a:latin typeface="Calibri" panose="020F0502020204030204" pitchFamily="34" charset="0"/>
                        </a:rPr>
                        <a:t>287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funky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34 736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24 743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42m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49 911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34 951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42m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61032">
                <a:tc>
                  <a:txBody>
                    <a:bodyPr/>
                    <a:lstStyle/>
                    <a:p>
                      <a:pPr algn="ctr" fontAlgn="b"/>
                      <a:r>
                        <a:rPr lang="fr-FR" sz="1100" b="0" i="0" u="none" strike="noStrike">
                          <a:solidFill>
                            <a:srgbClr val="000000"/>
                          </a:solidFill>
                          <a:effectLst/>
                          <a:latin typeface="Calibri" panose="020F0502020204030204" pitchFamily="34" charset="0"/>
                        </a:rPr>
                        <a:t>288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Oui FM Blues n Rock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34 418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28 121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49m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45 967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36 686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47m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767467303"/>
                  </a:ext>
                </a:extLst>
              </a:tr>
              <a:tr h="161032">
                <a:tc>
                  <a:txBody>
                    <a:bodyPr/>
                    <a:lstStyle/>
                    <a:p>
                      <a:pPr algn="ctr" fontAlgn="b"/>
                      <a:r>
                        <a:rPr lang="fr-FR" sz="1100" b="0" i="0" u="none" strike="noStrike">
                          <a:solidFill>
                            <a:srgbClr val="000000"/>
                          </a:solidFill>
                          <a:effectLst/>
                          <a:latin typeface="Calibri" panose="020F0502020204030204" pitchFamily="34" charset="0"/>
                        </a:rPr>
                        <a:t>289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Italo Disco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34 154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14 060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41 945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16 846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61032">
                <a:tc>
                  <a:txBody>
                    <a:bodyPr/>
                    <a:lstStyle/>
                    <a:p>
                      <a:pPr algn="ctr" fontAlgn="b"/>
                      <a:r>
                        <a:rPr lang="fr-FR" sz="1100" b="0" i="0" u="none" strike="noStrike">
                          <a:solidFill>
                            <a:srgbClr val="000000"/>
                          </a:solidFill>
                          <a:effectLst/>
                          <a:latin typeface="Calibri" panose="020F0502020204030204" pitchFamily="34" charset="0"/>
                        </a:rPr>
                        <a:t>290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FG avant-garde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34 071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15 603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27m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54 762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24 360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26m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76035166"/>
                  </a:ext>
                </a:extLst>
              </a:tr>
              <a:tr h="161032">
                <a:tc>
                  <a:txBody>
                    <a:bodyPr/>
                    <a:lstStyle/>
                    <a:p>
                      <a:pPr algn="ctr" fontAlgn="b"/>
                      <a:r>
                        <a:rPr lang="fr-FR" sz="1100" b="0" i="0" u="none" strike="noStrike">
                          <a:solidFill>
                            <a:srgbClr val="000000"/>
                          </a:solidFill>
                          <a:effectLst/>
                          <a:latin typeface="Calibri" panose="020F0502020204030204" pitchFamily="34" charset="0"/>
                        </a:rPr>
                        <a:t>291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Best of 90's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33 974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18 641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32m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44 613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28 368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38m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93046">
                <a:tc>
                  <a:txBody>
                    <a:bodyPr/>
                    <a:lstStyle/>
                    <a:p>
                      <a:pPr algn="ctr" fontAlgn="b"/>
                      <a:r>
                        <a:rPr lang="fr-FR" sz="1100" b="0" i="0" u="none" strike="noStrike">
                          <a:solidFill>
                            <a:srgbClr val="000000"/>
                          </a:solidFill>
                          <a:effectLst/>
                          <a:latin typeface="Calibri" panose="020F0502020204030204" pitchFamily="34" charset="0"/>
                        </a:rPr>
                        <a:t>292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TFM(*)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33 929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37 495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06m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37 538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42 191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07m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4242465258"/>
                  </a:ext>
                </a:extLst>
              </a:tr>
              <a:tr h="156569">
                <a:tc>
                  <a:txBody>
                    <a:bodyPr/>
                    <a:lstStyle/>
                    <a:p>
                      <a:pPr algn="ctr" fontAlgn="b"/>
                      <a:r>
                        <a:rPr lang="fr-FR" sz="1100" b="0" i="0" u="none" strike="noStrike">
                          <a:solidFill>
                            <a:srgbClr val="000000"/>
                          </a:solidFill>
                          <a:effectLst/>
                          <a:latin typeface="Calibri" panose="020F0502020204030204" pitchFamily="34" charset="0"/>
                        </a:rPr>
                        <a:t>293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Dance Party 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33 821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13 148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23m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44 092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18 840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25m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56569">
                <a:tc>
                  <a:txBody>
                    <a:bodyPr/>
                    <a:lstStyle/>
                    <a:p>
                      <a:pPr algn="ctr" fontAlgn="b"/>
                      <a:r>
                        <a:rPr lang="fr-FR" sz="1100" b="0" i="0" u="none" strike="noStrike">
                          <a:solidFill>
                            <a:srgbClr val="000000"/>
                          </a:solidFill>
                          <a:effectLst/>
                          <a:latin typeface="Calibri" panose="020F0502020204030204" pitchFamily="34" charset="0"/>
                        </a:rPr>
                        <a:t>294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classic rnb</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33 738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22 954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40m 49s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57 442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40 274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42m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575166744"/>
                  </a:ext>
                </a:extLst>
              </a:tr>
              <a:tr h="156569">
                <a:tc>
                  <a:txBody>
                    <a:bodyPr/>
                    <a:lstStyle/>
                    <a:p>
                      <a:pPr algn="ctr" fontAlgn="b"/>
                      <a:r>
                        <a:rPr lang="fr-FR" sz="1100" b="0" i="0" u="none" strike="noStrike">
                          <a:solidFill>
                            <a:srgbClr val="000000"/>
                          </a:solidFill>
                          <a:effectLst/>
                          <a:latin typeface="Calibri" panose="020F0502020204030204" pitchFamily="34" charset="0"/>
                        </a:rPr>
                        <a:t>295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Blues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33 347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21 974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39m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67 125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46 315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56569">
                <a:tc>
                  <a:txBody>
                    <a:bodyPr/>
                    <a:lstStyle/>
                    <a:p>
                      <a:pPr algn="ctr" fontAlgn="b"/>
                      <a:r>
                        <a:rPr lang="fr-FR" sz="1100" b="0" i="0" u="none" strike="noStrike">
                          <a:solidFill>
                            <a:srgbClr val="000000"/>
                          </a:solidFill>
                          <a:effectLst/>
                          <a:latin typeface="Calibri" panose="020F0502020204030204" pitchFamily="34" charset="0"/>
                        </a:rPr>
                        <a:t>296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Blackbox(*)</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33 282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22 702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40m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45 618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30 528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40m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35405931"/>
                  </a:ext>
                </a:extLst>
              </a:tr>
              <a:tr h="156569">
                <a:tc>
                  <a:txBody>
                    <a:bodyPr/>
                    <a:lstStyle/>
                    <a:p>
                      <a:pPr algn="ctr" fontAlgn="b"/>
                      <a:r>
                        <a:rPr lang="fr-FR" sz="1100" b="0" i="0" u="none" strike="noStrike">
                          <a:solidFill>
                            <a:srgbClr val="000000"/>
                          </a:solidFill>
                          <a:effectLst/>
                          <a:latin typeface="Calibri" panose="020F0502020204030204" pitchFamily="34" charset="0"/>
                        </a:rPr>
                        <a:t>297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Chérie à la maison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33 204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26 081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47m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45 691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38 014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56569">
                <a:tc>
                  <a:txBody>
                    <a:bodyPr/>
                    <a:lstStyle/>
                    <a:p>
                      <a:pPr algn="ctr" fontAlgn="b"/>
                      <a:r>
                        <a:rPr lang="fr-FR" sz="1100" b="0" i="0" u="none" strike="noStrike">
                          <a:solidFill>
                            <a:srgbClr val="000000"/>
                          </a:solidFill>
                          <a:effectLst/>
                          <a:latin typeface="Calibri" panose="020F0502020204030204" pitchFamily="34" charset="0"/>
                        </a:rPr>
                        <a:t>298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Nostaligie Philippe et Sandy l'intégrale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33 142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14 207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25m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41 754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17 423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25m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5206042"/>
                  </a:ext>
                </a:extLst>
              </a:tr>
              <a:tr h="156569">
                <a:tc>
                  <a:txBody>
                    <a:bodyPr/>
                    <a:lstStyle/>
                    <a:p>
                      <a:pPr algn="ctr" fontAlgn="b"/>
                      <a:r>
                        <a:rPr lang="fr-FR" sz="1100" b="0" i="0" u="none" strike="noStrike">
                          <a:solidFill>
                            <a:srgbClr val="000000"/>
                          </a:solidFill>
                          <a:effectLst/>
                          <a:latin typeface="Calibri" panose="020F0502020204030204" pitchFamily="34" charset="0"/>
                        </a:rPr>
                        <a:t>299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Oui FM Rock Eighthies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32 938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24 688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42 617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29 824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56569">
                <a:tc>
                  <a:txBody>
                    <a:bodyPr/>
                    <a:lstStyle/>
                    <a:p>
                      <a:pPr algn="ctr" fontAlgn="b"/>
                      <a:r>
                        <a:rPr lang="fr-FR" sz="1100" b="0" i="0" u="none" strike="noStrike">
                          <a:solidFill>
                            <a:srgbClr val="000000"/>
                          </a:solidFill>
                          <a:effectLst/>
                          <a:latin typeface="Calibri" panose="020F0502020204030204" pitchFamily="34" charset="0"/>
                        </a:rPr>
                        <a:t>300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Pop Rock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32 900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21 564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39m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45 177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32 379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43m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354080258"/>
                  </a:ext>
                </a:extLst>
              </a:tr>
              <a:tr h="156569">
                <a:tc>
                  <a:txBody>
                    <a:bodyPr/>
                    <a:lstStyle/>
                    <a:p>
                      <a:pPr algn="ctr" fontAlgn="b"/>
                      <a:r>
                        <a:rPr lang="fr-FR" sz="1100" b="0" i="0" u="none" strike="noStrike">
                          <a:solidFill>
                            <a:srgbClr val="000000"/>
                          </a:solidFill>
                          <a:effectLst/>
                          <a:latin typeface="Calibri" panose="020F0502020204030204" pitchFamily="34" charset="0"/>
                        </a:rPr>
                        <a:t>301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 Radio dessins animés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32 758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13 926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25m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39 916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23 371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35m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56569">
                <a:tc>
                  <a:txBody>
                    <a:bodyPr/>
                    <a:lstStyle/>
                    <a:p>
                      <a:pPr algn="ctr" fontAlgn="b"/>
                      <a:r>
                        <a:rPr lang="fr-FR" sz="1100" b="0" i="0" u="none" strike="noStrike">
                          <a:solidFill>
                            <a:srgbClr val="000000"/>
                          </a:solidFill>
                          <a:effectLst/>
                          <a:latin typeface="Calibri" panose="020F0502020204030204" pitchFamily="34" charset="0"/>
                        </a:rPr>
                        <a:t>302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en-US" sz="1100" b="0" i="0" u="none" strike="noStrike">
                          <a:solidFill>
                            <a:srgbClr val="000000"/>
                          </a:solidFill>
                          <a:effectLst/>
                          <a:latin typeface="Calibri" panose="020F0502020204030204" pitchFamily="34" charset="0"/>
                        </a:rPr>
                        <a:t>Rire et Chansons one woman show</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32 723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21 923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40m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40 874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28 424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41m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2"/>
                  </a:ext>
                </a:extLst>
              </a:tr>
              <a:tr h="146234">
                <a:tc>
                  <a:txBody>
                    <a:bodyPr/>
                    <a:lstStyle/>
                    <a:p>
                      <a:pPr algn="ctr" fontAlgn="b"/>
                      <a:r>
                        <a:rPr lang="fr-FR" sz="1100" b="0" i="0" u="none" strike="noStrike">
                          <a:solidFill>
                            <a:srgbClr val="000000"/>
                          </a:solidFill>
                          <a:effectLst/>
                          <a:latin typeface="Calibri" panose="020F0502020204030204" pitchFamily="34" charset="0"/>
                        </a:rPr>
                        <a:t>303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Jazz Radio - Chistmas Jazz</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32 705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24 990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72 567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54 417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6569">
                <a:tc>
                  <a:txBody>
                    <a:bodyPr/>
                    <a:lstStyle/>
                    <a:p>
                      <a:pPr algn="ctr" fontAlgn="b"/>
                      <a:r>
                        <a:rPr lang="fr-FR" sz="1100" b="0" i="0" u="none" strike="noStrike">
                          <a:solidFill>
                            <a:srgbClr val="000000"/>
                          </a:solidFill>
                          <a:effectLst/>
                          <a:latin typeface="Calibri" panose="020F0502020204030204" pitchFamily="34" charset="0"/>
                        </a:rPr>
                        <a:t>304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Scoop années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31 868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22 808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42m 57s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36 606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28 657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46m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4"/>
                  </a:ext>
                </a:extLst>
              </a:tr>
              <a:tr h="156569">
                <a:tc>
                  <a:txBody>
                    <a:bodyPr/>
                    <a:lstStyle/>
                    <a:p>
                      <a:pPr algn="ctr" fontAlgn="b"/>
                      <a:r>
                        <a:rPr lang="fr-FR" sz="1100" b="0" i="0" u="none" strike="noStrike">
                          <a:solidFill>
                            <a:srgbClr val="000000"/>
                          </a:solidFill>
                          <a:effectLst/>
                          <a:latin typeface="Calibri" panose="020F0502020204030204" pitchFamily="34" charset="0"/>
                        </a:rPr>
                        <a:t>305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FG Chic Lounge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31 614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22 541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42m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41 573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31 478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6569">
                <a:tc>
                  <a:txBody>
                    <a:bodyPr/>
                    <a:lstStyle/>
                    <a:p>
                      <a:pPr algn="ctr" fontAlgn="b"/>
                      <a:r>
                        <a:rPr lang="fr-FR" sz="1100" b="0" i="0" u="none" strike="noStrike">
                          <a:solidFill>
                            <a:srgbClr val="000000"/>
                          </a:solidFill>
                          <a:effectLst/>
                          <a:latin typeface="Calibri" panose="020F0502020204030204" pitchFamily="34" charset="0"/>
                        </a:rPr>
                        <a:t>306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Numéro 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31 611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28 786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54m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34 381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36 009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02m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6"/>
                  </a:ext>
                </a:extLst>
              </a:tr>
              <a:tr h="156569">
                <a:tc>
                  <a:txBody>
                    <a:bodyPr/>
                    <a:lstStyle/>
                    <a:p>
                      <a:pPr algn="ctr" fontAlgn="b"/>
                      <a:r>
                        <a:rPr lang="fr-FR" sz="1100" b="0" i="0" u="none" strike="noStrike" dirty="0">
                          <a:solidFill>
                            <a:srgbClr val="000000"/>
                          </a:solidFill>
                          <a:effectLst/>
                          <a:latin typeface="Calibri" panose="020F0502020204030204" pitchFamily="34" charset="0"/>
                        </a:rPr>
                        <a:t>307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Chérie ballads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31 024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24 920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48m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51 041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38 933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6569">
                <a:tc>
                  <a:txBody>
                    <a:bodyPr/>
                    <a:lstStyle/>
                    <a:p>
                      <a:pPr algn="ctr" fontAlgn="b"/>
                      <a:r>
                        <a:rPr lang="fr-FR" sz="1100" b="0" i="0" u="none" strike="noStrike">
                          <a:solidFill>
                            <a:srgbClr val="000000"/>
                          </a:solidFill>
                          <a:effectLst/>
                          <a:latin typeface="Calibri" panose="020F0502020204030204" pitchFamily="34" charset="0"/>
                        </a:rPr>
                        <a:t>308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Mouv' Dancehall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30 632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10 021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19m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42 474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14 401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20m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649613543"/>
                  </a:ext>
                </a:extLst>
              </a:tr>
              <a:tr h="156569">
                <a:tc>
                  <a:txBody>
                    <a:bodyPr/>
                    <a:lstStyle/>
                    <a:p>
                      <a:pPr algn="ctr" fontAlgn="b"/>
                      <a:r>
                        <a:rPr lang="fr-FR" sz="1100" b="0" i="0" u="none" strike="noStrike">
                          <a:solidFill>
                            <a:srgbClr val="000000"/>
                          </a:solidFill>
                          <a:effectLst/>
                          <a:latin typeface="Calibri" panose="020F0502020204030204" pitchFamily="34" charset="0"/>
                        </a:rPr>
                        <a:t>309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Rire et Chansons Rock &amp; Rire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30 434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17 533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34m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34 974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20 139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34m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56569">
                <a:tc>
                  <a:txBody>
                    <a:bodyPr/>
                    <a:lstStyle/>
                    <a:p>
                      <a:pPr algn="ctr" fontAlgn="b"/>
                      <a:r>
                        <a:rPr lang="fr-FR" sz="1100" b="0" i="0" u="none" strike="noStrike">
                          <a:solidFill>
                            <a:srgbClr val="000000"/>
                          </a:solidFill>
                          <a:effectLst/>
                          <a:latin typeface="Calibri" panose="020F0502020204030204" pitchFamily="34" charset="0"/>
                        </a:rPr>
                        <a:t>310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 Radio années 60-70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30 291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17 738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35m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74 017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27 429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22m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480328932"/>
                  </a:ext>
                </a:extLst>
              </a:tr>
              <a:tr h="156569">
                <a:tc>
                  <a:txBody>
                    <a:bodyPr/>
                    <a:lstStyle/>
                    <a:p>
                      <a:pPr algn="ctr" fontAlgn="b"/>
                      <a:r>
                        <a:rPr lang="fr-FR" sz="1100" b="0" i="0" u="none" strike="noStrike">
                          <a:solidFill>
                            <a:srgbClr val="000000"/>
                          </a:solidFill>
                          <a:effectLst/>
                          <a:latin typeface="Calibri" panose="020F0502020204030204" pitchFamily="34" charset="0"/>
                        </a:rPr>
                        <a:t>311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Chérie happy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30 231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40 466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20m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43 798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56 752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17m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56569">
                <a:tc>
                  <a:txBody>
                    <a:bodyPr/>
                    <a:lstStyle/>
                    <a:p>
                      <a:pPr algn="ctr" fontAlgn="b"/>
                      <a:r>
                        <a:rPr lang="fr-FR" sz="1100" b="0" i="0" u="none" strike="noStrike">
                          <a:solidFill>
                            <a:srgbClr val="000000"/>
                          </a:solidFill>
                          <a:effectLst/>
                          <a:latin typeface="Calibri" panose="020F0502020204030204" pitchFamily="34" charset="0"/>
                        </a:rPr>
                        <a:t>312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DKL Chansons Allemandes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30 165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27 584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54m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35 485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31 025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52m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126706911"/>
                  </a:ext>
                </a:extLst>
              </a:tr>
              <a:tr h="156569">
                <a:tc>
                  <a:txBody>
                    <a:bodyPr/>
                    <a:lstStyle/>
                    <a:p>
                      <a:pPr algn="ctr" fontAlgn="b"/>
                      <a:r>
                        <a:rPr lang="fr-FR" sz="1100" b="0" i="0" u="none" strike="noStrike">
                          <a:solidFill>
                            <a:srgbClr val="000000"/>
                          </a:solidFill>
                          <a:effectLst/>
                          <a:latin typeface="Calibri" panose="020F0502020204030204" pitchFamily="34" charset="0"/>
                        </a:rPr>
                        <a:t>313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NRJ Disney hits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30 064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13 874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27m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90 650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42 863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28m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156569">
                <a:tc>
                  <a:txBody>
                    <a:bodyPr/>
                    <a:lstStyle/>
                    <a:p>
                      <a:pPr algn="ctr" fontAlgn="b"/>
                      <a:r>
                        <a:rPr lang="fr-FR" sz="1100" b="0" i="0" u="none" strike="noStrike">
                          <a:solidFill>
                            <a:srgbClr val="000000"/>
                          </a:solidFill>
                          <a:effectLst/>
                          <a:latin typeface="Calibri" panose="020F0502020204030204" pitchFamily="34" charset="0"/>
                        </a:rPr>
                        <a:t>314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Usa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29 682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17 036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34m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43 660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24 811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34m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99078106"/>
                  </a:ext>
                </a:extLst>
              </a:tr>
              <a:tr h="156569">
                <a:tc>
                  <a:txBody>
                    <a:bodyPr/>
                    <a:lstStyle/>
                    <a:p>
                      <a:pPr algn="ctr" fontAlgn="b"/>
                      <a:r>
                        <a:rPr lang="fr-FR" sz="1100" b="0" i="0" u="none" strike="noStrike">
                          <a:solidFill>
                            <a:srgbClr val="000000"/>
                          </a:solidFill>
                          <a:effectLst/>
                          <a:latin typeface="Calibri" panose="020F0502020204030204" pitchFamily="34" charset="0"/>
                        </a:rPr>
                        <a:t>315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Radio Emotion(*)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29 651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25 775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52m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41 809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37 980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54m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56569">
                <a:tc>
                  <a:txBody>
                    <a:bodyPr/>
                    <a:lstStyle/>
                    <a:p>
                      <a:pPr algn="ctr" fontAlgn="b"/>
                      <a:r>
                        <a:rPr lang="fr-FR" sz="1100" b="0" i="0" u="none" strike="noStrike">
                          <a:solidFill>
                            <a:srgbClr val="000000"/>
                          </a:solidFill>
                          <a:effectLst/>
                          <a:latin typeface="Calibri" panose="020F0502020204030204" pitchFamily="34" charset="0"/>
                        </a:rPr>
                        <a:t>316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Jean-Jacques Goldman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29 592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11 674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23m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37 875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14 538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23m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1144424"/>
                  </a:ext>
                </a:extLst>
              </a:tr>
              <a:tr h="156569">
                <a:tc>
                  <a:txBody>
                    <a:bodyPr/>
                    <a:lstStyle/>
                    <a:p>
                      <a:pPr algn="ctr" fontAlgn="b"/>
                      <a:r>
                        <a:rPr lang="fr-FR" sz="1100" b="0" i="0" u="none" strike="noStrike">
                          <a:solidFill>
                            <a:srgbClr val="000000"/>
                          </a:solidFill>
                          <a:effectLst/>
                          <a:latin typeface="Calibri" panose="020F0502020204030204" pitchFamily="34" charset="0"/>
                        </a:rPr>
                        <a: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29 569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27 032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54m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33 445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29 927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53m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156569">
                <a:tc>
                  <a:txBody>
                    <a:bodyPr/>
                    <a:lstStyle/>
                    <a:p>
                      <a:pPr algn="ctr" fontAlgn="b"/>
                      <a:r>
                        <a:rPr lang="fr-FR" sz="1100" b="0" i="0" u="none" strike="noStrike">
                          <a:solidFill>
                            <a:srgbClr val="000000"/>
                          </a:solidFill>
                          <a:effectLst/>
                          <a:latin typeface="Calibri" panose="020F0502020204030204" pitchFamily="34" charset="0"/>
                        </a:rPr>
                        <a:t>318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Tous Les Tubes Tous Les Styles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29 471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23 945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48m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40 219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32 846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875598372"/>
                  </a:ext>
                </a:extLst>
              </a:tr>
              <a:tr h="156569">
                <a:tc>
                  <a:txBody>
                    <a:bodyPr/>
                    <a:lstStyle/>
                    <a:p>
                      <a:pPr algn="ctr" fontAlgn="b"/>
                      <a:r>
                        <a:rPr lang="fr-FR" sz="1100" b="0" i="0" u="none" strike="noStrike">
                          <a:solidFill>
                            <a:srgbClr val="000000"/>
                          </a:solidFill>
                          <a:effectLst/>
                          <a:latin typeface="Calibri" panose="020F0502020204030204" pitchFamily="34" charset="0"/>
                        </a:rPr>
                        <a:t>319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Nostalgie Saturday Night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29 394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14 875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30m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39 441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21 429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32m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r h="156569">
                <a:tc>
                  <a:txBody>
                    <a:bodyPr/>
                    <a:lstStyle/>
                    <a:p>
                      <a:pPr algn="ctr" fontAlgn="b"/>
                      <a:r>
                        <a:rPr lang="fr-FR" sz="1100" b="0" i="0" u="none" strike="noStrike">
                          <a:solidFill>
                            <a:srgbClr val="000000"/>
                          </a:solidFill>
                          <a:effectLst/>
                          <a:latin typeface="Calibri" panose="020F0502020204030204" pitchFamily="34" charset="0"/>
                        </a:rPr>
                        <a:t>320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classic rap fr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29 055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11 581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23m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36 156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15 741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26m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40314243"/>
                  </a:ext>
                </a:extLst>
              </a:tr>
            </a:tbl>
          </a:graphicData>
        </a:graphic>
      </p:graphicFrame>
      <p:sp>
        <p:nvSpPr>
          <p:cNvPr id="11" name="Rectangle 10">
            <a:extLst>
              <a:ext uri="{FF2B5EF4-FFF2-40B4-BE49-F238E27FC236}">
                <a16:creationId xmlns:a16="http://schemas.microsoft.com/office/drawing/2014/main" id="{900368DC-17F4-4192-B0D9-CEDCA48033A5}"/>
              </a:ext>
            </a:extLst>
          </p:cNvPr>
          <p:cNvSpPr/>
          <p:nvPr/>
        </p:nvSpPr>
        <p:spPr>
          <a:xfrm>
            <a:off x="0" y="755576"/>
            <a:ext cx="6858000"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RADIOS</a:t>
            </a:r>
            <a:r>
              <a:rPr lang="fr-FR" sz="1100" b="1" dirty="0">
                <a:latin typeface="Arial" panose="020B0604020202020204" pitchFamily="34" charset="0"/>
                <a:cs typeface="Arial" panose="020B0604020202020204" pitchFamily="34" charset="0"/>
              </a:rPr>
              <a:t> - novembre 2022</a:t>
            </a:r>
            <a:endParaRPr lang="fr-FR" sz="105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ACD7D03D-DD66-81EE-F224-FA7EF563C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379922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C331780-49A6-495A-B0AB-EA826F9130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sp>
        <p:nvSpPr>
          <p:cNvPr id="17" name="Rectangle 16">
            <a:extLst>
              <a:ext uri="{FF2B5EF4-FFF2-40B4-BE49-F238E27FC236}">
                <a16:creationId xmlns:a16="http://schemas.microsoft.com/office/drawing/2014/main" id="{4E374A07-451E-4F72-B88A-BABCB364190D}"/>
              </a:ext>
            </a:extLst>
          </p:cNvPr>
          <p:cNvSpPr/>
          <p:nvPr/>
        </p:nvSpPr>
        <p:spPr>
          <a:xfrm>
            <a:off x="1538" y="8698674"/>
            <a:ext cx="6172200" cy="215444"/>
          </a:xfrm>
          <a:prstGeom prst="rect">
            <a:avLst/>
          </a:prstGeom>
        </p:spPr>
        <p:txBody>
          <a:bodyPr wrap="square">
            <a:spAutoFit/>
          </a:bodyPr>
          <a:lstStyle/>
          <a:p>
            <a:r>
              <a:rPr lang="fr-FR" sz="800" dirty="0">
                <a:solidFill>
                  <a:schemeClr val="bg1"/>
                </a:solidFill>
                <a:latin typeface="Arial" panose="020B0604020202020204" pitchFamily="34" charset="0"/>
                <a:cs typeface="Arial" panose="020B0604020202020204" pitchFamily="34" charset="0"/>
              </a:rPr>
              <a:t>(*) : il s'agit des Radios dont le flux audio est identique à celui de la station FM diffusée sur les ondes, au même moment (</a:t>
            </a:r>
            <a:r>
              <a:rPr lang="fr-FR" sz="800" dirty="0" err="1">
                <a:solidFill>
                  <a:schemeClr val="bg1"/>
                </a:solidFill>
                <a:latin typeface="Arial" panose="020B0604020202020204" pitchFamily="34" charset="0"/>
                <a:cs typeface="Arial" panose="020B0604020202020204" pitchFamily="34" charset="0"/>
              </a:rPr>
              <a:t>Simulcast</a:t>
            </a:r>
            <a:r>
              <a:rPr lang="fr-FR" sz="800" dirty="0">
                <a:solidFill>
                  <a:schemeClr val="bg1"/>
                </a:solidFill>
                <a:latin typeface="Arial" panose="020B0604020202020204" pitchFamily="34" charset="0"/>
                <a:cs typeface="Arial" panose="020B0604020202020204" pitchFamily="34" charset="0"/>
              </a:rPr>
              <a:t>)</a:t>
            </a:r>
            <a:endParaRPr lang="fr-FR" dirty="0">
              <a:solidFill>
                <a:schemeClr val="bg1"/>
              </a:solidFill>
            </a:endParaRPr>
          </a:p>
        </p:txBody>
      </p:sp>
      <p:graphicFrame>
        <p:nvGraphicFramePr>
          <p:cNvPr id="10" name="Tableau 9">
            <a:extLst>
              <a:ext uri="{FF2B5EF4-FFF2-40B4-BE49-F238E27FC236}">
                <a16:creationId xmlns:a16="http://schemas.microsoft.com/office/drawing/2014/main" id="{E340AFA8-C6EE-4D25-8966-48CEAB074F1A}"/>
              </a:ext>
            </a:extLst>
          </p:cNvPr>
          <p:cNvGraphicFramePr>
            <a:graphicFrameLocks noGrp="1"/>
          </p:cNvGraphicFramePr>
          <p:nvPr>
            <p:extLst>
              <p:ext uri="{D42A27DB-BD31-4B8C-83A1-F6EECF244321}">
                <p14:modId xmlns:p14="http://schemas.microsoft.com/office/powerpoint/2010/main" val="109656509"/>
              </p:ext>
            </p:extLst>
          </p:nvPr>
        </p:nvGraphicFramePr>
        <p:xfrm>
          <a:off x="58316" y="887308"/>
          <a:ext cx="6741368" cy="7688245"/>
        </p:xfrm>
        <a:graphic>
          <a:graphicData uri="http://schemas.openxmlformats.org/drawingml/2006/table">
            <a:tbl>
              <a:tblPr/>
              <a:tblGrid>
                <a:gridCol w="347504">
                  <a:extLst>
                    <a:ext uri="{9D8B030D-6E8A-4147-A177-3AD203B41FA5}">
                      <a16:colId xmlns:a16="http://schemas.microsoft.com/office/drawing/2014/main" val="20000"/>
                    </a:ext>
                  </a:extLst>
                </a:gridCol>
                <a:gridCol w="2102996">
                  <a:extLst>
                    <a:ext uri="{9D8B030D-6E8A-4147-A177-3AD203B41FA5}">
                      <a16:colId xmlns:a16="http://schemas.microsoft.com/office/drawing/2014/main" val="20001"/>
                    </a:ext>
                  </a:extLst>
                </a:gridCol>
                <a:gridCol w="778617">
                  <a:extLst>
                    <a:ext uri="{9D8B030D-6E8A-4147-A177-3AD203B41FA5}">
                      <a16:colId xmlns:a16="http://schemas.microsoft.com/office/drawing/2014/main" val="20002"/>
                    </a:ext>
                  </a:extLst>
                </a:gridCol>
                <a:gridCol w="707834">
                  <a:extLst>
                    <a:ext uri="{9D8B030D-6E8A-4147-A177-3AD203B41FA5}">
                      <a16:colId xmlns:a16="http://schemas.microsoft.com/office/drawing/2014/main" val="20003"/>
                    </a:ext>
                  </a:extLst>
                </a:gridCol>
                <a:gridCol w="849401">
                  <a:extLst>
                    <a:ext uri="{9D8B030D-6E8A-4147-A177-3AD203B41FA5}">
                      <a16:colId xmlns:a16="http://schemas.microsoft.com/office/drawing/2014/main" val="20004"/>
                    </a:ext>
                  </a:extLst>
                </a:gridCol>
                <a:gridCol w="637050">
                  <a:extLst>
                    <a:ext uri="{9D8B030D-6E8A-4147-A177-3AD203B41FA5}">
                      <a16:colId xmlns:a16="http://schemas.microsoft.com/office/drawing/2014/main" val="2822941339"/>
                    </a:ext>
                  </a:extLst>
                </a:gridCol>
                <a:gridCol w="589835">
                  <a:extLst>
                    <a:ext uri="{9D8B030D-6E8A-4147-A177-3AD203B41FA5}">
                      <a16:colId xmlns:a16="http://schemas.microsoft.com/office/drawing/2014/main" val="20005"/>
                    </a:ext>
                  </a:extLst>
                </a:gridCol>
                <a:gridCol w="728131">
                  <a:extLst>
                    <a:ext uri="{9D8B030D-6E8A-4147-A177-3AD203B41FA5}">
                      <a16:colId xmlns:a16="http://schemas.microsoft.com/office/drawing/2014/main" val="20006"/>
                    </a:ext>
                  </a:extLst>
                </a:gridCol>
              </a:tblGrid>
              <a:tr h="490622">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Radios</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93264">
                <a:tc>
                  <a:txBody>
                    <a:bodyPr/>
                    <a:lstStyle/>
                    <a:p>
                      <a:pPr algn="ctr" fontAlgn="b"/>
                      <a:r>
                        <a:rPr lang="fr-FR" sz="1100" b="0" i="0" u="none" strike="noStrike" dirty="0">
                          <a:solidFill>
                            <a:srgbClr val="000000"/>
                          </a:solidFill>
                          <a:effectLst/>
                          <a:latin typeface="Calibri" panose="020F0502020204030204" pitchFamily="34" charset="0"/>
                        </a:rPr>
                        <a:t>321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panose="020F0502020204030204" pitchFamily="34" charset="0"/>
                        </a:rPr>
                        <a:t>Chérie latino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29 042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21 310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45 591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30 170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39m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7662">
                <a:tc>
                  <a:txBody>
                    <a:bodyPr/>
                    <a:lstStyle/>
                    <a:p>
                      <a:pPr algn="ctr" fontAlgn="b"/>
                      <a:r>
                        <a:rPr lang="fr-FR" sz="1100" b="0" i="0" u="none" strike="noStrike">
                          <a:solidFill>
                            <a:srgbClr val="000000"/>
                          </a:solidFill>
                          <a:effectLst/>
                          <a:latin typeface="Calibri" panose="020F0502020204030204" pitchFamily="34" charset="0"/>
                        </a:rPr>
                        <a:t>322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classic rock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29 032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19 384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40m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38 783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27 403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42m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90999790"/>
                  </a:ext>
                </a:extLst>
              </a:tr>
              <a:tr h="157662">
                <a:tc>
                  <a:txBody>
                    <a:bodyPr/>
                    <a:lstStyle/>
                    <a:p>
                      <a:pPr algn="ctr" fontAlgn="b"/>
                      <a:r>
                        <a:rPr lang="fr-FR" sz="1100" b="0" i="0" u="none" strike="noStrike">
                          <a:solidFill>
                            <a:srgbClr val="000000"/>
                          </a:solidFill>
                          <a:effectLst/>
                          <a:latin typeface="Calibri" panose="020F0502020204030204" pitchFamily="34" charset="0"/>
                        </a:rPr>
                        <a:t>323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FG Training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28 906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11 773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37 262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15 441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57662">
                <a:tc>
                  <a:txBody>
                    <a:bodyPr/>
                    <a:lstStyle/>
                    <a:p>
                      <a:pPr algn="ctr" fontAlgn="b"/>
                      <a:r>
                        <a:rPr lang="fr-FR" sz="1100" b="0" i="0" u="none" strike="noStrike">
                          <a:solidFill>
                            <a:srgbClr val="000000"/>
                          </a:solidFill>
                          <a:effectLst/>
                          <a:latin typeface="Calibri" panose="020F0502020204030204" pitchFamily="34" charset="0"/>
                        </a:rPr>
                        <a:t>324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rap fr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28 775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10 875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22m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45 644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17 153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22m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595752177"/>
                  </a:ext>
                </a:extLst>
              </a:tr>
              <a:tr h="157662">
                <a:tc>
                  <a:txBody>
                    <a:bodyPr/>
                    <a:lstStyle/>
                    <a:p>
                      <a:pPr algn="ctr" fontAlgn="b"/>
                      <a:r>
                        <a:rPr lang="fr-FR" sz="1100" b="0" i="0" u="none" strike="noStrike">
                          <a:solidFill>
                            <a:srgbClr val="000000"/>
                          </a:solidFill>
                          <a:effectLst/>
                          <a:latin typeface="Calibri" panose="020F0502020204030204" pitchFamily="34" charset="0"/>
                        </a:rPr>
                        <a:t>325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pop rnb dance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28 396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15 305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32m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45 606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27 049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35m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57662">
                <a:tc>
                  <a:txBody>
                    <a:bodyPr/>
                    <a:lstStyle/>
                    <a:p>
                      <a:pPr algn="ctr" fontAlgn="b"/>
                      <a:r>
                        <a:rPr lang="fr-FR" sz="1100" b="0" i="0" u="none" strike="noStrike">
                          <a:solidFill>
                            <a:srgbClr val="000000"/>
                          </a:solidFill>
                          <a:effectLst/>
                          <a:latin typeface="Calibri" panose="020F0502020204030204" pitchFamily="34" charset="0"/>
                        </a:rPr>
                        <a:t>326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reggae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28 158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16 395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34m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50 460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29 301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34m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119187125"/>
                  </a:ext>
                </a:extLst>
              </a:tr>
              <a:tr h="157662">
                <a:tc>
                  <a:txBody>
                    <a:bodyPr/>
                    <a:lstStyle/>
                    <a:p>
                      <a:pPr algn="ctr" fontAlgn="b"/>
                      <a:r>
                        <a:rPr lang="fr-FR" sz="1100" b="0" i="0" u="none" strike="noStrike">
                          <a:solidFill>
                            <a:srgbClr val="000000"/>
                          </a:solidFill>
                          <a:effectLst/>
                          <a:latin typeface="Calibri" panose="020F0502020204030204" pitchFamily="34" charset="0"/>
                        </a:rPr>
                        <a:t>327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Chérie fitness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28 093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16 199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34m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48 066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27 039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33m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57662">
                <a:tc>
                  <a:txBody>
                    <a:bodyPr/>
                    <a:lstStyle/>
                    <a:p>
                      <a:pPr algn="ctr" fontAlgn="b"/>
                      <a:r>
                        <a:rPr lang="fr-FR" sz="1100" b="0" i="0" u="none" strike="noStrike">
                          <a:solidFill>
                            <a:srgbClr val="000000"/>
                          </a:solidFill>
                          <a:effectLst/>
                          <a:latin typeface="Calibri" panose="020F0502020204030204" pitchFamily="34" charset="0"/>
                        </a:rPr>
                        <a:t>328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Polynésie la 1ère(*)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27 827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10 093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21m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39 233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13 854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21m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767467303"/>
                  </a:ext>
                </a:extLst>
              </a:tr>
              <a:tr h="157662">
                <a:tc>
                  <a:txBody>
                    <a:bodyPr/>
                    <a:lstStyle/>
                    <a:p>
                      <a:pPr algn="ctr" fontAlgn="b"/>
                      <a:r>
                        <a:rPr lang="fr-FR" sz="1100" b="0" i="0" u="none" strike="noStrike">
                          <a:solidFill>
                            <a:srgbClr val="000000"/>
                          </a:solidFill>
                          <a:effectLst/>
                          <a:latin typeface="Calibri" panose="020F0502020204030204" pitchFamily="34" charset="0"/>
                        </a:rPr>
                        <a:t>329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Funky Collector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27 628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9 640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20m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32 749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12 232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22m 25s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57662">
                <a:tc>
                  <a:txBody>
                    <a:bodyPr/>
                    <a:lstStyle/>
                    <a:p>
                      <a:pPr algn="ctr" fontAlgn="b"/>
                      <a:r>
                        <a:rPr lang="fr-FR" sz="1100" b="0" i="0" u="none" strike="noStrike">
                          <a:solidFill>
                            <a:srgbClr val="000000"/>
                          </a:solidFill>
                          <a:effectLst/>
                          <a:latin typeface="Calibri" panose="020F0502020204030204" pitchFamily="34" charset="0"/>
                        </a:rPr>
                        <a:t>330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zouk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27 534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16 335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35m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35 968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22 482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37m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76035166"/>
                  </a:ext>
                </a:extLst>
              </a:tr>
              <a:tr h="157662">
                <a:tc>
                  <a:txBody>
                    <a:bodyPr/>
                    <a:lstStyle/>
                    <a:p>
                      <a:pPr algn="ctr" fontAlgn="b"/>
                      <a:r>
                        <a:rPr lang="fr-FR" sz="1100" b="0" i="0" u="none" strike="noStrike">
                          <a:solidFill>
                            <a:srgbClr val="000000"/>
                          </a:solidFill>
                          <a:effectLst/>
                          <a:latin typeface="Calibri" panose="020F0502020204030204" pitchFamily="34" charset="0"/>
                        </a:rPr>
                        <a:t>331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Route 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27 528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16 449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35m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37 584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24 027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38m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157662">
                <a:tc>
                  <a:txBody>
                    <a:bodyPr/>
                    <a:lstStyle/>
                    <a:p>
                      <a:pPr algn="ctr" fontAlgn="b"/>
                      <a:r>
                        <a:rPr lang="fr-FR" sz="1100" b="0" i="0" u="none" strike="noStrike">
                          <a:solidFill>
                            <a:srgbClr val="000000"/>
                          </a:solidFill>
                          <a:effectLst/>
                          <a:latin typeface="Calibri" panose="020F0502020204030204" pitchFamily="34" charset="0"/>
                        </a:rPr>
                        <a:t>332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 Radio tubes du grenier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27 442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13 858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30m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33 115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19 976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36m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4242465258"/>
                  </a:ext>
                </a:extLst>
              </a:tr>
              <a:tr h="157662">
                <a:tc>
                  <a:txBody>
                    <a:bodyPr/>
                    <a:lstStyle/>
                    <a:p>
                      <a:pPr algn="ctr" fontAlgn="b"/>
                      <a:r>
                        <a:rPr lang="fr-FR" sz="1100" b="0" i="0" u="none" strike="noStrike">
                          <a:solidFill>
                            <a:srgbClr val="000000"/>
                          </a:solidFill>
                          <a:effectLst/>
                          <a:latin typeface="Calibri" panose="020F0502020204030204" pitchFamily="34" charset="0"/>
                        </a:rPr>
                        <a:t>333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Chérie acoustic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27 397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24 747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54m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41 532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34 058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57662">
                <a:tc>
                  <a:txBody>
                    <a:bodyPr/>
                    <a:lstStyle/>
                    <a:p>
                      <a:pPr algn="ctr" fontAlgn="b"/>
                      <a:r>
                        <a:rPr lang="fr-FR" sz="1100" b="0" i="0" u="none" strike="noStrike">
                          <a:solidFill>
                            <a:srgbClr val="000000"/>
                          </a:solidFill>
                          <a:effectLst/>
                          <a:latin typeface="Calibri" panose="020F0502020204030204" pitchFamily="34" charset="0"/>
                        </a:rPr>
                        <a:t>334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Allzic Radio Années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27 397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29 064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03m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35 105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37 841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04m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575166744"/>
                  </a:ext>
                </a:extLst>
              </a:tr>
              <a:tr h="157662">
                <a:tc>
                  <a:txBody>
                    <a:bodyPr/>
                    <a:lstStyle/>
                    <a:p>
                      <a:pPr algn="ctr" fontAlgn="b"/>
                      <a:r>
                        <a:rPr lang="fr-FR" sz="1100" b="0" i="0" u="none" strike="noStrike">
                          <a:solidFill>
                            <a:srgbClr val="000000"/>
                          </a:solidFill>
                          <a:effectLst/>
                          <a:latin typeface="Calibri" panose="020F0502020204030204" pitchFamily="34" charset="0"/>
                        </a:rPr>
                        <a:t>335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47FM(*)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27 335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20 281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32 358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24 122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57662">
                <a:tc>
                  <a:txBody>
                    <a:bodyPr/>
                    <a:lstStyle/>
                    <a:p>
                      <a:pPr algn="ctr" fontAlgn="b"/>
                      <a:r>
                        <a:rPr lang="fr-FR" sz="1100" b="0" i="0" u="none" strike="noStrike">
                          <a:solidFill>
                            <a:srgbClr val="000000"/>
                          </a:solidFill>
                          <a:effectLst/>
                          <a:latin typeface="Calibri" panose="020F0502020204030204" pitchFamily="34" charset="0"/>
                        </a:rPr>
                        <a:t>336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Fans Des Années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27 332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14 679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32m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33 460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21 188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38m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35405931"/>
                  </a:ext>
                </a:extLst>
              </a:tr>
              <a:tr h="157662">
                <a:tc>
                  <a:txBody>
                    <a:bodyPr/>
                    <a:lstStyle/>
                    <a:p>
                      <a:pPr algn="ctr" fontAlgn="b"/>
                      <a:r>
                        <a:rPr lang="fr-FR" sz="1100" b="0" i="0" u="none" strike="noStrike">
                          <a:solidFill>
                            <a:srgbClr val="000000"/>
                          </a:solidFill>
                          <a:effectLst/>
                          <a:latin typeface="Calibri" panose="020F0502020204030204" pitchFamily="34" charset="0"/>
                        </a:rPr>
                        <a:t>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Musique Opéra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27 265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12 931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28m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39 224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18 857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28m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57662">
                <a:tc>
                  <a:txBody>
                    <a:bodyPr/>
                    <a:lstStyle/>
                    <a:p>
                      <a:pPr algn="ctr" fontAlgn="b"/>
                      <a:r>
                        <a:rPr lang="fr-FR" sz="1100" b="0" i="0" u="none" strike="noStrike">
                          <a:solidFill>
                            <a:srgbClr val="000000"/>
                          </a:solidFill>
                          <a:effectLst/>
                          <a:latin typeface="Calibri" panose="020F0502020204030204" pitchFamily="34" charset="0"/>
                        </a:rPr>
                        <a:t>338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no repeat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27 178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34 261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15m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41 697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46 383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06m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5206042"/>
                  </a:ext>
                </a:extLst>
              </a:tr>
              <a:tr h="157662">
                <a:tc>
                  <a:txBody>
                    <a:bodyPr/>
                    <a:lstStyle/>
                    <a:p>
                      <a:pPr algn="ctr" fontAlgn="b"/>
                      <a:r>
                        <a:rPr lang="fr-FR" sz="1100" b="0" i="0" u="none" strike="noStrike">
                          <a:solidFill>
                            <a:srgbClr val="000000"/>
                          </a:solidFill>
                          <a:effectLst/>
                          <a:latin typeface="Calibri" panose="020F0502020204030204" pitchFamily="34" charset="0"/>
                        </a:rPr>
                        <a:t>339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 Radio 100% Johnny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27 144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13 418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37 243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20 498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33m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57662">
                <a:tc>
                  <a:txBody>
                    <a:bodyPr/>
                    <a:lstStyle/>
                    <a:p>
                      <a:pPr algn="ctr" fontAlgn="b"/>
                      <a:r>
                        <a:rPr lang="fr-FR" sz="1100" b="0" i="0" u="none" strike="noStrike">
                          <a:solidFill>
                            <a:srgbClr val="000000"/>
                          </a:solidFill>
                          <a:effectLst/>
                          <a:latin typeface="Calibri" panose="020F0502020204030204" pitchFamily="34" charset="0"/>
                        </a:rPr>
                        <a:t>340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Musique Ocora Monde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27 090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11 299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25m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37 408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16 379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26m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354080258"/>
                  </a:ext>
                </a:extLst>
              </a:tr>
              <a:tr h="157662">
                <a:tc>
                  <a:txBody>
                    <a:bodyPr/>
                    <a:lstStyle/>
                    <a:p>
                      <a:pPr algn="ctr" fontAlgn="b"/>
                      <a:r>
                        <a:rPr lang="fr-FR" sz="1100" b="0" i="0" u="none" strike="noStrike">
                          <a:solidFill>
                            <a:srgbClr val="000000"/>
                          </a:solidFill>
                          <a:effectLst/>
                          <a:latin typeface="Calibri" panose="020F0502020204030204" pitchFamily="34" charset="0"/>
                        </a:rPr>
                        <a:t>341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Chérie rnb chic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27 058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20 399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38 670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26 635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57662">
                <a:tc>
                  <a:txBody>
                    <a:bodyPr/>
                    <a:lstStyle/>
                    <a:p>
                      <a:pPr algn="ctr" fontAlgn="b"/>
                      <a:r>
                        <a:rPr lang="fr-FR" sz="1100" b="0" i="0" u="none" strike="noStrike">
                          <a:solidFill>
                            <a:srgbClr val="000000"/>
                          </a:solidFill>
                          <a:effectLst/>
                          <a:latin typeface="Calibri" panose="020F0502020204030204" pitchFamily="34" charset="0"/>
                        </a:rPr>
                        <a:t>342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leman suisse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26 912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11 883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26m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141 040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70 269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29m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2"/>
                  </a:ext>
                </a:extLst>
              </a:tr>
              <a:tr h="157662">
                <a:tc>
                  <a:txBody>
                    <a:bodyPr/>
                    <a:lstStyle/>
                    <a:p>
                      <a:pPr algn="ctr" fontAlgn="b"/>
                      <a:r>
                        <a:rPr lang="fr-FR" sz="1100" b="0" i="0" u="none" strike="noStrike">
                          <a:solidFill>
                            <a:srgbClr val="000000"/>
                          </a:solidFill>
                          <a:effectLst/>
                          <a:latin typeface="Calibri" panose="020F0502020204030204" pitchFamily="34" charset="0"/>
                        </a:rPr>
                        <a:t>343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Rire et Chansons hommage à Coluche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26 833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13 414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31 550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15 758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7662">
                <a:tc>
                  <a:txBody>
                    <a:bodyPr/>
                    <a:lstStyle/>
                    <a:p>
                      <a:pPr algn="ctr" fontAlgn="b"/>
                      <a:r>
                        <a:rPr lang="fr-FR" sz="1100" b="0" i="0" u="none" strike="noStrike">
                          <a:solidFill>
                            <a:srgbClr val="000000"/>
                          </a:solidFill>
                          <a:effectLst/>
                          <a:latin typeface="Calibri" panose="020F0502020204030204" pitchFamily="34" charset="0"/>
                        </a:rPr>
                        <a:t>344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Oui FM Reggae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26 787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16 204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36m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39 653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22 053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33m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4"/>
                  </a:ext>
                </a:extLst>
              </a:tr>
              <a:tr h="157662">
                <a:tc>
                  <a:txBody>
                    <a:bodyPr/>
                    <a:lstStyle/>
                    <a:p>
                      <a:pPr algn="ctr" fontAlgn="b"/>
                      <a:r>
                        <a:rPr lang="fr-FR" sz="1100" b="0" i="0" u="none" strike="noStrike">
                          <a:solidFill>
                            <a:srgbClr val="000000"/>
                          </a:solidFill>
                          <a:effectLst/>
                          <a:latin typeface="Calibri" panose="020F0502020204030204" pitchFamily="34" charset="0"/>
                        </a:rPr>
                        <a:t>345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Chérie feel good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26 746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21 925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38 850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28 651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15s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7662">
                <a:tc>
                  <a:txBody>
                    <a:bodyPr/>
                    <a:lstStyle/>
                    <a:p>
                      <a:pPr algn="ctr" fontAlgn="b"/>
                      <a:r>
                        <a:rPr lang="fr-FR" sz="1100" b="0" i="0" u="none" strike="noStrike">
                          <a:solidFill>
                            <a:srgbClr val="000000"/>
                          </a:solidFill>
                          <a:effectLst/>
                          <a:latin typeface="Calibri" panose="020F0502020204030204" pitchFamily="34" charset="0"/>
                        </a:rPr>
                        <a:t>346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Fusion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26 617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26 994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00m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35 198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32 837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55m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6"/>
                  </a:ext>
                </a:extLst>
              </a:tr>
              <a:tr h="157662">
                <a:tc>
                  <a:txBody>
                    <a:bodyPr/>
                    <a:lstStyle/>
                    <a:p>
                      <a:pPr algn="ctr" fontAlgn="b"/>
                      <a:r>
                        <a:rPr lang="fr-FR" sz="1100" b="0" i="0" u="none" strike="noStrike">
                          <a:solidFill>
                            <a:srgbClr val="000000"/>
                          </a:solidFill>
                          <a:effectLst/>
                          <a:latin typeface="Calibri" panose="020F0502020204030204" pitchFamily="34" charset="0"/>
                        </a:rPr>
                        <a:t>347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tous les tubes n 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26 596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13 017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32 835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17 181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31m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7662">
                <a:tc>
                  <a:txBody>
                    <a:bodyPr/>
                    <a:lstStyle/>
                    <a:p>
                      <a:pPr algn="ctr" fontAlgn="b"/>
                      <a:r>
                        <a:rPr lang="fr-FR" sz="1100" b="0" i="0" u="none" strike="noStrike">
                          <a:solidFill>
                            <a:srgbClr val="000000"/>
                          </a:solidFill>
                          <a:effectLst/>
                          <a:latin typeface="Calibri" panose="020F0502020204030204" pitchFamily="34" charset="0"/>
                        </a:rPr>
                        <a:t>348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dance hits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26 473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14 928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33m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42 675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22 795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32m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649613543"/>
                  </a:ext>
                </a:extLst>
              </a:tr>
              <a:tr h="157662">
                <a:tc>
                  <a:txBody>
                    <a:bodyPr/>
                    <a:lstStyle/>
                    <a:p>
                      <a:pPr algn="ctr" fontAlgn="b"/>
                      <a:r>
                        <a:rPr lang="fr-FR" sz="1100" b="0" i="0" u="none" strike="noStrike">
                          <a:solidFill>
                            <a:srgbClr val="000000"/>
                          </a:solidFill>
                          <a:effectLst/>
                          <a:latin typeface="Calibri" panose="020F0502020204030204" pitchFamily="34" charset="0"/>
                        </a:rPr>
                        <a:t>349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Chérie jazzy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26 345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27 355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02m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39 968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37 971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57m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57662">
                <a:tc>
                  <a:txBody>
                    <a:bodyPr/>
                    <a:lstStyle/>
                    <a:p>
                      <a:pPr algn="ctr" fontAlgn="b"/>
                      <a:r>
                        <a:rPr lang="fr-FR" sz="1100" b="0" i="0" u="none" strike="noStrike">
                          <a:solidFill>
                            <a:srgbClr val="000000"/>
                          </a:solidFill>
                          <a:effectLst/>
                          <a:latin typeface="Calibri" panose="020F0502020204030204" pitchFamily="34" charset="0"/>
                        </a:rPr>
                        <a:t>350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Skyrock Abidjan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26 336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5 503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12m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48 054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13 874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17m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480328932"/>
                  </a:ext>
                </a:extLst>
              </a:tr>
              <a:tr h="157662">
                <a:tc>
                  <a:txBody>
                    <a:bodyPr/>
                    <a:lstStyle/>
                    <a:p>
                      <a:pPr algn="ctr" fontAlgn="b"/>
                      <a:r>
                        <a:rPr lang="fr-FR" sz="1100" b="0" i="0" u="none" strike="noStrike">
                          <a:solidFill>
                            <a:srgbClr val="000000"/>
                          </a:solidFill>
                          <a:effectLst/>
                          <a:latin typeface="Calibri" panose="020F0502020204030204" pitchFamily="34" charset="0"/>
                        </a:rPr>
                        <a:t>351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NRJ love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26 019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16 332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37m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38 999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28 261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43m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57662">
                <a:tc>
                  <a:txBody>
                    <a:bodyPr/>
                    <a:lstStyle/>
                    <a:p>
                      <a:pPr algn="ctr" fontAlgn="b"/>
                      <a:r>
                        <a:rPr lang="fr-FR" sz="1100" b="0" i="0" u="none" strike="noStrike">
                          <a:solidFill>
                            <a:srgbClr val="000000"/>
                          </a:solidFill>
                          <a:effectLst/>
                          <a:latin typeface="Calibri" panose="020F0502020204030204" pitchFamily="34" charset="0"/>
                        </a:rPr>
                        <a:t>352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Soul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25 992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18 501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42m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37 378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32 085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51m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126706911"/>
                  </a:ext>
                </a:extLst>
              </a:tr>
              <a:tr h="157662">
                <a:tc>
                  <a:txBody>
                    <a:bodyPr/>
                    <a:lstStyle/>
                    <a:p>
                      <a:pPr algn="ctr" fontAlgn="b"/>
                      <a:r>
                        <a:rPr lang="fr-FR" sz="1100" b="0" i="0" u="none" strike="noStrike">
                          <a:solidFill>
                            <a:srgbClr val="000000"/>
                          </a:solidFill>
                          <a:effectLst/>
                          <a:latin typeface="Calibri" panose="020F0502020204030204" pitchFamily="34" charset="0"/>
                        </a:rPr>
                        <a:t>353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Chérie la plus belle rentrée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25 941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17 144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39m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36 704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21 572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35m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157662">
                <a:tc>
                  <a:txBody>
                    <a:bodyPr/>
                    <a:lstStyle/>
                    <a:p>
                      <a:pPr algn="ctr" fontAlgn="b"/>
                      <a:r>
                        <a:rPr lang="fr-FR" sz="1100" b="0" i="0" u="none" strike="noStrike">
                          <a:solidFill>
                            <a:srgbClr val="000000"/>
                          </a:solidFill>
                          <a:effectLst/>
                          <a:latin typeface="Calibri" panose="020F0502020204030204" pitchFamily="34" charset="0"/>
                        </a:rPr>
                        <a:t>354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Générations Rap Us Gold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25 806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12 028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27m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48 518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23 273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28m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99078106"/>
                  </a:ext>
                </a:extLst>
              </a:tr>
              <a:tr h="157662">
                <a:tc>
                  <a:txBody>
                    <a:bodyPr/>
                    <a:lstStyle/>
                    <a:p>
                      <a:pPr algn="ctr" fontAlgn="b"/>
                      <a:r>
                        <a:rPr lang="fr-FR" sz="1100" b="0" i="0" u="none" strike="noStrike">
                          <a:solidFill>
                            <a:srgbClr val="000000"/>
                          </a:solidFill>
                          <a:effectLst/>
                          <a:latin typeface="Calibri" panose="020F0502020204030204" pitchFamily="34" charset="0"/>
                        </a:rPr>
                        <a:t>355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Oui FM bring the noise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25 767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11 761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27m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30 006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13 940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27m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57662">
                <a:tc>
                  <a:txBody>
                    <a:bodyPr/>
                    <a:lstStyle/>
                    <a:p>
                      <a:pPr algn="ctr" fontAlgn="b"/>
                      <a:r>
                        <a:rPr lang="fr-FR" sz="1100" b="0" i="0" u="none" strike="noStrike">
                          <a:solidFill>
                            <a:srgbClr val="000000"/>
                          </a:solidFill>
                          <a:effectLst/>
                          <a:latin typeface="Calibri" panose="020F0502020204030204" pitchFamily="34" charset="0"/>
                        </a:rPr>
                        <a:t>356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soft rock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25 758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18 927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44m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38 583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26 718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41m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1144424"/>
                  </a:ext>
                </a:extLst>
              </a:tr>
              <a:tr h="157662">
                <a:tc>
                  <a:txBody>
                    <a:bodyPr/>
                    <a:lstStyle/>
                    <a:p>
                      <a:pPr algn="ctr" fontAlgn="b"/>
                      <a:r>
                        <a:rPr lang="fr-FR" sz="1100" b="0" i="0" u="none" strike="noStrike">
                          <a:solidFill>
                            <a:srgbClr val="000000"/>
                          </a:solidFill>
                          <a:effectLst/>
                          <a:latin typeface="Calibri" panose="020F0502020204030204" pitchFamily="34" charset="0"/>
                        </a:rPr>
                        <a:t>357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Nostalgie beach party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25 660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11 556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27m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30 776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13 802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26m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157662">
                <a:tc>
                  <a:txBody>
                    <a:bodyPr/>
                    <a:lstStyle/>
                    <a:p>
                      <a:pPr algn="ctr" fontAlgn="b"/>
                      <a:r>
                        <a:rPr lang="fr-FR" sz="1100" b="0" i="0" u="none" strike="noStrike">
                          <a:solidFill>
                            <a:srgbClr val="000000"/>
                          </a:solidFill>
                          <a:effectLst/>
                          <a:latin typeface="Calibri" panose="020F0502020204030204" pitchFamily="34" charset="0"/>
                        </a:rPr>
                        <a:t>358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Cerise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25 649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24 615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57m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29 313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28 696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58m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875598372"/>
                  </a:ext>
                </a:extLst>
              </a:tr>
              <a:tr h="157662">
                <a:tc>
                  <a:txBody>
                    <a:bodyPr/>
                    <a:lstStyle/>
                    <a:p>
                      <a:pPr algn="ctr" fontAlgn="b"/>
                      <a:r>
                        <a:rPr lang="fr-FR" sz="1100" b="0" i="0" u="none" strike="noStrike">
                          <a:solidFill>
                            <a:srgbClr val="000000"/>
                          </a:solidFill>
                          <a:effectLst/>
                          <a:latin typeface="Calibri" panose="020F0502020204030204" pitchFamily="34" charset="0"/>
                        </a:rPr>
                        <a:t>359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NRJ at work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25 647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42 223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38m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42 480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65 778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32m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r h="157662">
                <a:tc>
                  <a:txBody>
                    <a:bodyPr/>
                    <a:lstStyle/>
                    <a:p>
                      <a:pPr algn="ctr" fontAlgn="b"/>
                      <a:r>
                        <a:rPr lang="fr-FR" sz="1100" b="0" i="0" u="none" strike="noStrike">
                          <a:solidFill>
                            <a:srgbClr val="000000"/>
                          </a:solidFill>
                          <a:effectLst/>
                          <a:latin typeface="Calibri" panose="020F0502020204030204" pitchFamily="34" charset="0"/>
                        </a:rPr>
                        <a:t>360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Maxi De Max</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25 463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11 425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26m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29 105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15 126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31m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40314243"/>
                  </a:ext>
                </a:extLst>
              </a:tr>
            </a:tbl>
          </a:graphicData>
        </a:graphic>
      </p:graphicFrame>
      <p:sp>
        <p:nvSpPr>
          <p:cNvPr id="11" name="Rectangle 10">
            <a:extLst>
              <a:ext uri="{FF2B5EF4-FFF2-40B4-BE49-F238E27FC236}">
                <a16:creationId xmlns:a16="http://schemas.microsoft.com/office/drawing/2014/main" id="{A951A2CF-B077-40E7-8D36-DE1397595580}"/>
              </a:ext>
            </a:extLst>
          </p:cNvPr>
          <p:cNvSpPr/>
          <p:nvPr/>
        </p:nvSpPr>
        <p:spPr>
          <a:xfrm>
            <a:off x="0" y="625698"/>
            <a:ext cx="6858000"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RADIOS</a:t>
            </a:r>
            <a:r>
              <a:rPr lang="fr-FR" sz="1100" b="1" dirty="0">
                <a:latin typeface="Arial" panose="020B0604020202020204" pitchFamily="34" charset="0"/>
                <a:cs typeface="Arial" panose="020B0604020202020204" pitchFamily="34" charset="0"/>
              </a:rPr>
              <a:t> - novembre 2022</a:t>
            </a:r>
            <a:endParaRPr lang="fr-FR" sz="105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C8562F37-6F8B-962F-5095-616EA4611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9786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E27CC5-B35F-4C4F-830C-378A6D2186FE}"/>
              </a:ext>
            </a:extLst>
          </p:cNvPr>
          <p:cNvSpPr/>
          <p:nvPr/>
        </p:nvSpPr>
        <p:spPr>
          <a:xfrm>
            <a:off x="0" y="8725007"/>
            <a:ext cx="6858000" cy="207749"/>
          </a:xfrm>
          <a:prstGeom prst="rect">
            <a:avLst/>
          </a:prstGeom>
        </p:spPr>
        <p:txBody>
          <a:bodyPr wrap="square">
            <a:spAutoFit/>
          </a:bodyPr>
          <a:lstStyle/>
          <a:p>
            <a:r>
              <a:rPr lang="fr-FR" sz="750" dirty="0">
                <a:solidFill>
                  <a:schemeClr val="bg1"/>
                </a:solidFill>
                <a:latin typeface="Arial" panose="020B0604020202020204" pitchFamily="34" charset="0"/>
                <a:cs typeface="Arial" panose="020B0604020202020204" pitchFamily="34" charset="0"/>
              </a:rPr>
              <a:t>(*) : il s'agit des Radios dont le flux audio est identique à celui de la station FM diffusée sur les ondes, au même moment (</a:t>
            </a:r>
            <a:r>
              <a:rPr lang="fr-FR" sz="750" dirty="0" err="1">
                <a:solidFill>
                  <a:schemeClr val="bg1"/>
                </a:solidFill>
                <a:latin typeface="Arial" panose="020B0604020202020204" pitchFamily="34" charset="0"/>
                <a:cs typeface="Arial" panose="020B0604020202020204" pitchFamily="34" charset="0"/>
              </a:rPr>
              <a:t>Simulcast</a:t>
            </a:r>
            <a:r>
              <a:rPr lang="fr-FR" sz="750" dirty="0">
                <a:solidFill>
                  <a:schemeClr val="bg1"/>
                </a:solidFill>
                <a:latin typeface="Arial" panose="020B0604020202020204" pitchFamily="34" charset="0"/>
                <a:cs typeface="Arial" panose="020B0604020202020204" pitchFamily="34" charset="0"/>
              </a:rPr>
              <a:t>)</a:t>
            </a:r>
          </a:p>
        </p:txBody>
      </p:sp>
      <p:pic>
        <p:nvPicPr>
          <p:cNvPr id="5" name="Image 4">
            <a:extLst>
              <a:ext uri="{FF2B5EF4-FFF2-40B4-BE49-F238E27FC236}">
                <a16:creationId xmlns:a16="http://schemas.microsoft.com/office/drawing/2014/main" id="{A5C05EDB-6495-4E7A-8EE5-91F8509A4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graphicFrame>
        <p:nvGraphicFramePr>
          <p:cNvPr id="10" name="Tableau 9">
            <a:extLst>
              <a:ext uri="{FF2B5EF4-FFF2-40B4-BE49-F238E27FC236}">
                <a16:creationId xmlns:a16="http://schemas.microsoft.com/office/drawing/2014/main" id="{0046BABD-40F9-4523-974A-ED318342AB54}"/>
              </a:ext>
            </a:extLst>
          </p:cNvPr>
          <p:cNvGraphicFramePr>
            <a:graphicFrameLocks noGrp="1"/>
          </p:cNvGraphicFramePr>
          <p:nvPr>
            <p:extLst>
              <p:ext uri="{D42A27DB-BD31-4B8C-83A1-F6EECF244321}">
                <p14:modId xmlns:p14="http://schemas.microsoft.com/office/powerpoint/2010/main" val="3909906282"/>
              </p:ext>
            </p:extLst>
          </p:nvPr>
        </p:nvGraphicFramePr>
        <p:xfrm>
          <a:off x="58778" y="930236"/>
          <a:ext cx="6740444" cy="7413541"/>
        </p:xfrm>
        <a:graphic>
          <a:graphicData uri="http://schemas.openxmlformats.org/drawingml/2006/table">
            <a:tbl>
              <a:tblPr/>
              <a:tblGrid>
                <a:gridCol w="275070">
                  <a:extLst>
                    <a:ext uri="{9D8B030D-6E8A-4147-A177-3AD203B41FA5}">
                      <a16:colId xmlns:a16="http://schemas.microsoft.com/office/drawing/2014/main" val="20000"/>
                    </a:ext>
                  </a:extLst>
                </a:gridCol>
                <a:gridCol w="2033547">
                  <a:extLst>
                    <a:ext uri="{9D8B030D-6E8A-4147-A177-3AD203B41FA5}">
                      <a16:colId xmlns:a16="http://schemas.microsoft.com/office/drawing/2014/main" val="20001"/>
                    </a:ext>
                  </a:extLst>
                </a:gridCol>
                <a:gridCol w="707737">
                  <a:extLst>
                    <a:ext uri="{9D8B030D-6E8A-4147-A177-3AD203B41FA5}">
                      <a16:colId xmlns:a16="http://schemas.microsoft.com/office/drawing/2014/main" val="20002"/>
                    </a:ext>
                  </a:extLst>
                </a:gridCol>
                <a:gridCol w="707737">
                  <a:extLst>
                    <a:ext uri="{9D8B030D-6E8A-4147-A177-3AD203B41FA5}">
                      <a16:colId xmlns:a16="http://schemas.microsoft.com/office/drawing/2014/main" val="20003"/>
                    </a:ext>
                  </a:extLst>
                </a:gridCol>
                <a:gridCol w="778510">
                  <a:extLst>
                    <a:ext uri="{9D8B030D-6E8A-4147-A177-3AD203B41FA5}">
                      <a16:colId xmlns:a16="http://schemas.microsoft.com/office/drawing/2014/main" val="20004"/>
                    </a:ext>
                  </a:extLst>
                </a:gridCol>
                <a:gridCol w="778510">
                  <a:extLst>
                    <a:ext uri="{9D8B030D-6E8A-4147-A177-3AD203B41FA5}">
                      <a16:colId xmlns:a16="http://schemas.microsoft.com/office/drawing/2014/main" val="2822941339"/>
                    </a:ext>
                  </a:extLst>
                </a:gridCol>
                <a:gridCol w="731302">
                  <a:extLst>
                    <a:ext uri="{9D8B030D-6E8A-4147-A177-3AD203B41FA5}">
                      <a16:colId xmlns:a16="http://schemas.microsoft.com/office/drawing/2014/main" val="20005"/>
                    </a:ext>
                  </a:extLst>
                </a:gridCol>
                <a:gridCol w="728031">
                  <a:extLst>
                    <a:ext uri="{9D8B030D-6E8A-4147-A177-3AD203B41FA5}">
                      <a16:colId xmlns:a16="http://schemas.microsoft.com/office/drawing/2014/main" val="20006"/>
                    </a:ext>
                  </a:extLst>
                </a:gridCol>
              </a:tblGrid>
              <a:tr h="403141">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Radios</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61032">
                <a:tc>
                  <a:txBody>
                    <a:bodyPr/>
                    <a:lstStyle/>
                    <a:p>
                      <a:pPr algn="ctr" fontAlgn="b"/>
                      <a:r>
                        <a:rPr lang="fr-FR" sz="1100" b="0" i="0" u="none" strike="noStrike" dirty="0">
                          <a:solidFill>
                            <a:srgbClr val="000000"/>
                          </a:solidFill>
                          <a:effectLst/>
                          <a:latin typeface="Calibri" panose="020F0502020204030204" pitchFamily="34" charset="0"/>
                        </a:rPr>
                        <a:t>361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panose="020F0502020204030204" pitchFamily="34" charset="0"/>
                        </a:rPr>
                        <a:t>Nostalgie French Party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25 401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11 258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36 030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15 526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25m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1032">
                <a:tc>
                  <a:txBody>
                    <a:bodyPr/>
                    <a:lstStyle/>
                    <a:p>
                      <a:pPr algn="ctr" fontAlgn="b"/>
                      <a:r>
                        <a:rPr lang="fr-FR" sz="1100" b="0" i="0" u="none" strike="noStrike">
                          <a:solidFill>
                            <a:srgbClr val="000000"/>
                          </a:solidFill>
                          <a:effectLst/>
                          <a:latin typeface="Calibri" panose="020F0502020204030204" pitchFamily="34" charset="0"/>
                        </a:rPr>
                        <a:t>362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émotions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25 277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17 486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41m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38 303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26 452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41m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90999790"/>
                  </a:ext>
                </a:extLst>
              </a:tr>
              <a:tr h="161032">
                <a:tc>
                  <a:txBody>
                    <a:bodyPr/>
                    <a:lstStyle/>
                    <a:p>
                      <a:pPr algn="ctr" fontAlgn="b"/>
                      <a:r>
                        <a:rPr lang="fr-FR" sz="1100" b="0" i="0" u="none" strike="noStrike">
                          <a:solidFill>
                            <a:srgbClr val="000000"/>
                          </a:solidFill>
                          <a:effectLst/>
                          <a:latin typeface="Calibri" panose="020F0502020204030204" pitchFamily="34" charset="0"/>
                        </a:rPr>
                        <a:t>363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Poetes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25 244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14 076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33m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40 507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25 749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38m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61032">
                <a:tc>
                  <a:txBody>
                    <a:bodyPr/>
                    <a:lstStyle/>
                    <a:p>
                      <a:pPr algn="ctr" fontAlgn="b"/>
                      <a:r>
                        <a:rPr lang="fr-FR" sz="1100" b="0" i="0" u="none" strike="noStrike">
                          <a:solidFill>
                            <a:srgbClr val="000000"/>
                          </a:solidFill>
                          <a:effectLst/>
                          <a:latin typeface="Calibri" panose="020F0502020204030204" pitchFamily="34" charset="0"/>
                        </a:rPr>
                        <a:t>364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Rire et Chansons Elie Semoun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25 074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14 538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34m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29 846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16 768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33m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595752177"/>
                  </a:ext>
                </a:extLst>
              </a:tr>
              <a:tr h="161032">
                <a:tc>
                  <a:txBody>
                    <a:bodyPr/>
                    <a:lstStyle/>
                    <a:p>
                      <a:pPr algn="ctr" fontAlgn="b"/>
                      <a:r>
                        <a:rPr lang="fr-FR" sz="1100" b="0" i="0" u="none" strike="noStrike">
                          <a:solidFill>
                            <a:srgbClr val="000000"/>
                          </a:solidFill>
                          <a:effectLst/>
                          <a:latin typeface="Calibri" panose="020F0502020204030204" pitchFamily="34" charset="0"/>
                        </a:rPr>
                        <a:t>365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K6FM(*)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25 037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23 534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56m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29 768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28 262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56m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61032">
                <a:tc>
                  <a:txBody>
                    <a:bodyPr/>
                    <a:lstStyle/>
                    <a:p>
                      <a:pPr algn="ctr" fontAlgn="b"/>
                      <a:r>
                        <a:rPr lang="fr-FR" sz="1100" b="0" i="0" u="none" strike="noStrike">
                          <a:solidFill>
                            <a:srgbClr val="000000"/>
                          </a:solidFill>
                          <a:effectLst/>
                          <a:latin typeface="Calibri" panose="020F0502020204030204" pitchFamily="34" charset="0"/>
                        </a:rPr>
                        <a:t>366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100 plus belles musiques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25 033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18 505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44m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38 062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27 396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43m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119187125"/>
                  </a:ext>
                </a:extLst>
              </a:tr>
              <a:tr h="161032">
                <a:tc>
                  <a:txBody>
                    <a:bodyPr/>
                    <a:lstStyle/>
                    <a:p>
                      <a:pPr algn="ctr" fontAlgn="b"/>
                      <a:r>
                        <a:rPr lang="fr-FR" sz="1100" b="0" i="0" u="none" strike="noStrike">
                          <a:solidFill>
                            <a:srgbClr val="000000"/>
                          </a:solidFill>
                          <a:effectLst/>
                          <a:latin typeface="Calibri" panose="020F0502020204030204" pitchFamily="34" charset="0"/>
                        </a:rPr>
                        <a:t>367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Chérie plus belle musique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24 704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19 954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48m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42 516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33 565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47m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61032">
                <a:tc>
                  <a:txBody>
                    <a:bodyPr/>
                    <a:lstStyle/>
                    <a:p>
                      <a:pPr algn="ctr" fontAlgn="b"/>
                      <a:r>
                        <a:rPr lang="fr-FR" sz="1100" b="0" i="0" u="none" strike="noStrike">
                          <a:solidFill>
                            <a:srgbClr val="000000"/>
                          </a:solidFill>
                          <a:effectLst/>
                          <a:latin typeface="Calibri" panose="020F0502020204030204" pitchFamily="34" charset="0"/>
                        </a:rPr>
                        <a:t>368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Latina Kizomba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24 544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11 683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28m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43 423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22 412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30m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767467303"/>
                  </a:ext>
                </a:extLst>
              </a:tr>
              <a:tr h="161032">
                <a:tc>
                  <a:txBody>
                    <a:bodyPr/>
                    <a:lstStyle/>
                    <a:p>
                      <a:pPr algn="ctr" fontAlgn="b"/>
                      <a:r>
                        <a:rPr lang="fr-FR" sz="1100" b="0" i="0" u="none" strike="noStrike">
                          <a:solidFill>
                            <a:srgbClr val="000000"/>
                          </a:solidFill>
                          <a:effectLst/>
                          <a:latin typeface="Calibri" panose="020F0502020204030204" pitchFamily="34" charset="0"/>
                        </a:rPr>
                        <a:t>369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no repeat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24 440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33 359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21m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35 387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49 221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23m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61032">
                <a:tc>
                  <a:txBody>
                    <a:bodyPr/>
                    <a:lstStyle/>
                    <a:p>
                      <a:pPr algn="ctr" fontAlgn="b"/>
                      <a:r>
                        <a:rPr lang="fr-FR" sz="1100" b="0" i="0" u="none" strike="noStrike">
                          <a:solidFill>
                            <a:srgbClr val="000000"/>
                          </a:solidFill>
                          <a:effectLst/>
                          <a:latin typeface="Calibri" panose="020F0502020204030204" pitchFamily="34" charset="0"/>
                        </a:rPr>
                        <a:t>370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 Radio au travail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24 415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23 864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58m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29 767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34 441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09m 25s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76035166"/>
                  </a:ext>
                </a:extLst>
              </a:tr>
              <a:tr h="161032">
                <a:tc>
                  <a:txBody>
                    <a:bodyPr/>
                    <a:lstStyle/>
                    <a:p>
                      <a:pPr algn="ctr" fontAlgn="b"/>
                      <a:r>
                        <a:rPr lang="fr-FR" sz="1100" b="0" i="0" u="none" strike="noStrike">
                          <a:solidFill>
                            <a:srgbClr val="000000"/>
                          </a:solidFill>
                          <a:effectLst/>
                          <a:latin typeface="Calibri" panose="020F0502020204030204" pitchFamily="34" charset="0"/>
                        </a:rPr>
                        <a:t>371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hits remix</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24 394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12 321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45 623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25 255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33m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93046">
                <a:tc>
                  <a:txBody>
                    <a:bodyPr/>
                    <a:lstStyle/>
                    <a:p>
                      <a:pPr algn="ctr" fontAlgn="b"/>
                      <a:r>
                        <a:rPr lang="fr-FR" sz="1100" b="0" i="0" u="none" strike="noStrike">
                          <a:solidFill>
                            <a:srgbClr val="000000"/>
                          </a:solidFill>
                          <a:effectLst/>
                          <a:latin typeface="Calibri" panose="020F0502020204030204" pitchFamily="34" charset="0"/>
                        </a:rPr>
                        <a:t>372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Ciné Tubes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24 370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7 937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19m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29 631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9 728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19m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4242465258"/>
                  </a:ext>
                </a:extLst>
              </a:tr>
              <a:tr h="156569">
                <a:tc>
                  <a:txBody>
                    <a:bodyPr/>
                    <a:lstStyle/>
                    <a:p>
                      <a:pPr algn="ctr" fontAlgn="b"/>
                      <a:r>
                        <a:rPr lang="fr-FR" sz="1100" b="0" i="0" u="none" strike="noStrike">
                          <a:solidFill>
                            <a:srgbClr val="000000"/>
                          </a:solidFill>
                          <a:effectLst/>
                          <a:latin typeface="Calibri" panose="020F0502020204030204" pitchFamily="34" charset="0"/>
                        </a:rPr>
                        <a:t>373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Jazz Radio Jazz and Classique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24 361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20 915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51m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48 887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38 917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47m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56569">
                <a:tc>
                  <a:txBody>
                    <a:bodyPr/>
                    <a:lstStyle/>
                    <a:p>
                      <a:pPr algn="ctr" fontAlgn="b"/>
                      <a:r>
                        <a:rPr lang="fr-FR" sz="1100" b="0" i="0" u="none" strike="noStrike">
                          <a:solidFill>
                            <a:srgbClr val="000000"/>
                          </a:solidFill>
                          <a:effectLst/>
                          <a:latin typeface="Calibri" panose="020F0502020204030204" pitchFamily="34" charset="0"/>
                        </a:rPr>
                        <a:t>374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les plus belles voix</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24 341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15 970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39m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35 681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22 586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37m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575166744"/>
                  </a:ext>
                </a:extLst>
              </a:tr>
              <a:tr h="156569">
                <a:tc>
                  <a:txBody>
                    <a:bodyPr/>
                    <a:lstStyle/>
                    <a:p>
                      <a:pPr algn="ctr" fontAlgn="b"/>
                      <a:r>
                        <a:rPr lang="fr-FR" sz="1100" b="0" i="0" u="none" strike="noStrike">
                          <a:solidFill>
                            <a:srgbClr val="000000"/>
                          </a:solidFill>
                          <a:effectLst/>
                          <a:latin typeface="Calibri" panose="020F0502020204030204" pitchFamily="34" charset="0"/>
                        </a:rPr>
                        <a:t>375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Hits Dance de l'automne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24 198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8 739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21m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34 637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11 846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20m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56569">
                <a:tc>
                  <a:txBody>
                    <a:bodyPr/>
                    <a:lstStyle/>
                    <a:p>
                      <a:pPr algn="ctr" fontAlgn="b"/>
                      <a:r>
                        <a:rPr lang="fr-FR" sz="1100" b="0" i="0" u="none" strike="noStrike">
                          <a:solidFill>
                            <a:srgbClr val="000000"/>
                          </a:solidFill>
                          <a:effectLst/>
                          <a:latin typeface="Calibri" panose="020F0502020204030204" pitchFamily="34" charset="0"/>
                        </a:rPr>
                        <a:t>376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Bonne Humeur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24 161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11 826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29m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29 077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14 619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30m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35405931"/>
                  </a:ext>
                </a:extLst>
              </a:tr>
              <a:tr h="156569">
                <a:tc>
                  <a:txBody>
                    <a:bodyPr/>
                    <a:lstStyle/>
                    <a:p>
                      <a:pPr algn="ctr" fontAlgn="b"/>
                      <a:r>
                        <a:rPr lang="fr-FR" sz="1100" b="0" i="0" u="none" strike="noStrike">
                          <a:solidFill>
                            <a:srgbClr val="000000"/>
                          </a:solidFill>
                          <a:effectLst/>
                          <a:latin typeface="Calibri" panose="020F0502020204030204" pitchFamily="34" charset="0"/>
                        </a:rPr>
                        <a:t>377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pop rock 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24 111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15 879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39m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31 083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21 897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42m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56569">
                <a:tc>
                  <a:txBody>
                    <a:bodyPr/>
                    <a:lstStyle/>
                    <a:p>
                      <a:pPr algn="ctr" fontAlgn="b"/>
                      <a:r>
                        <a:rPr lang="fr-FR" sz="1100" b="0" i="0" u="none" strike="noStrike">
                          <a:solidFill>
                            <a:srgbClr val="000000"/>
                          </a:solidFill>
                          <a:effectLst/>
                          <a:latin typeface="Calibri" panose="020F0502020204030204" pitchFamily="34" charset="0"/>
                        </a:rPr>
                        <a:t>378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Espace Dance 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24 016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9 903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24m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30 168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12 789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25m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5206042"/>
                  </a:ext>
                </a:extLst>
              </a:tr>
              <a:tr h="156569">
                <a:tc>
                  <a:txBody>
                    <a:bodyPr/>
                    <a:lstStyle/>
                    <a:p>
                      <a:pPr algn="ctr" fontAlgn="b"/>
                      <a:r>
                        <a:rPr lang="fr-FR" sz="1100" b="0" i="0" u="none" strike="noStrike">
                          <a:solidFill>
                            <a:srgbClr val="000000"/>
                          </a:solidFill>
                          <a:effectLst/>
                          <a:latin typeface="Calibri" panose="020F0502020204030204" pitchFamily="34" charset="0"/>
                        </a:rPr>
                        <a:t>379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Radio DKL Plus Belles Chansons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23 852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14 556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36m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33 895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21 544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38m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56569">
                <a:tc>
                  <a:txBody>
                    <a:bodyPr/>
                    <a:lstStyle/>
                    <a:p>
                      <a:pPr algn="ctr" fontAlgn="b"/>
                      <a:r>
                        <a:rPr lang="fr-FR" sz="1100" b="0" i="0" u="none" strike="noStrike">
                          <a:solidFill>
                            <a:srgbClr val="000000"/>
                          </a:solidFill>
                          <a:effectLst/>
                          <a:latin typeface="Calibri" panose="020F0502020204030204" pitchFamily="34" charset="0"/>
                        </a:rPr>
                        <a:t>380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hitlist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23 832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12 677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31m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36 693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16 806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27m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354080258"/>
                  </a:ext>
                </a:extLst>
              </a:tr>
              <a:tr h="156569">
                <a:tc>
                  <a:txBody>
                    <a:bodyPr/>
                    <a:lstStyle/>
                    <a:p>
                      <a:pPr algn="ctr" fontAlgn="b"/>
                      <a:r>
                        <a:rPr lang="fr-FR" sz="1100" b="0" i="0" u="none" strike="noStrike">
                          <a:solidFill>
                            <a:srgbClr val="000000"/>
                          </a:solidFill>
                          <a:effectLst/>
                          <a:latin typeface="Calibri" panose="020F0502020204030204" pitchFamily="34" charset="0"/>
                        </a:rPr>
                        <a:t>381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rap 2000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23 740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9 066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22m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29 294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11 915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56569">
                <a:tc>
                  <a:txBody>
                    <a:bodyPr/>
                    <a:lstStyle/>
                    <a:p>
                      <a:pPr algn="ctr" fontAlgn="b"/>
                      <a:r>
                        <a:rPr lang="fr-FR" sz="1100" b="0" i="0" u="none" strike="noStrike">
                          <a:solidFill>
                            <a:srgbClr val="000000"/>
                          </a:solidFill>
                          <a:effectLst/>
                          <a:latin typeface="Calibri" panose="020F0502020204030204" pitchFamily="34" charset="0"/>
                        </a:rPr>
                        <a:t>382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Creuse(*)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23 732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18 438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46m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41 909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22 370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32m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2"/>
                  </a:ext>
                </a:extLst>
              </a:tr>
              <a:tr h="146234">
                <a:tc>
                  <a:txBody>
                    <a:bodyPr/>
                    <a:lstStyle/>
                    <a:p>
                      <a:pPr algn="ctr" fontAlgn="b"/>
                      <a:r>
                        <a:rPr lang="fr-FR" sz="1100" b="0" i="0" u="none" strike="noStrike">
                          <a:solidFill>
                            <a:srgbClr val="000000"/>
                          </a:solidFill>
                          <a:effectLst/>
                          <a:latin typeface="Calibri" panose="020F0502020204030204" pitchFamily="34" charset="0"/>
                        </a:rPr>
                        <a:t>383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summer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23 601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10 163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25m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27 744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11 759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25m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6569">
                <a:tc>
                  <a:txBody>
                    <a:bodyPr/>
                    <a:lstStyle/>
                    <a:p>
                      <a:pPr algn="ctr" fontAlgn="b"/>
                      <a:r>
                        <a:rPr lang="fr-FR" sz="1100" b="0" i="0" u="none" strike="noStrike">
                          <a:solidFill>
                            <a:srgbClr val="000000"/>
                          </a:solidFill>
                          <a:effectLst/>
                          <a:latin typeface="Calibri" panose="020F0502020204030204" pitchFamily="34" charset="0"/>
                        </a:rPr>
                        <a:t>384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Jazz Radio Zen Attitude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23 338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24 034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01m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37 896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36 547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57m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4"/>
                  </a:ext>
                </a:extLst>
              </a:tr>
              <a:tr h="156569">
                <a:tc>
                  <a:txBody>
                    <a:bodyPr/>
                    <a:lstStyle/>
                    <a:p>
                      <a:pPr algn="ctr" fontAlgn="b"/>
                      <a:r>
                        <a:rPr lang="fr-FR" sz="1100" b="0" i="0" u="none" strike="noStrike">
                          <a:solidFill>
                            <a:srgbClr val="000000"/>
                          </a:solidFill>
                          <a:effectLst/>
                          <a:latin typeface="Calibri" panose="020F0502020204030204" pitchFamily="34" charset="0"/>
                        </a:rPr>
                        <a:t>385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Jazz Radio Black Music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23 294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26 374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07m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51 961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56 055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04m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6569">
                <a:tc>
                  <a:txBody>
                    <a:bodyPr/>
                    <a:lstStyle/>
                    <a:p>
                      <a:pPr algn="ctr" fontAlgn="b"/>
                      <a:r>
                        <a:rPr lang="fr-FR" sz="1100" b="0" i="0" u="none" strike="noStrike">
                          <a:solidFill>
                            <a:srgbClr val="000000"/>
                          </a:solidFill>
                          <a:effectLst/>
                          <a:latin typeface="Calibri" panose="020F0502020204030204" pitchFamily="34" charset="0"/>
                        </a:rPr>
                        <a:t>386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Littoral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23 236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24 008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02m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26 591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30 186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08m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6"/>
                  </a:ext>
                </a:extLst>
              </a:tr>
              <a:tr h="156569">
                <a:tc>
                  <a:txBody>
                    <a:bodyPr/>
                    <a:lstStyle/>
                    <a:p>
                      <a:pPr algn="ctr" fontAlgn="b"/>
                      <a:r>
                        <a:rPr lang="fr-FR" sz="1100" b="0" i="0" u="none" strike="noStrike">
                          <a:solidFill>
                            <a:srgbClr val="000000"/>
                          </a:solidFill>
                          <a:effectLst/>
                          <a:latin typeface="Calibri" panose="020F0502020204030204" pitchFamily="34" charset="0"/>
                        </a:rPr>
                        <a:t>387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edm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23 176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9 328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47 248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21 863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27m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6569">
                <a:tc>
                  <a:txBody>
                    <a:bodyPr/>
                    <a:lstStyle/>
                    <a:p>
                      <a:pPr algn="ctr" fontAlgn="b"/>
                      <a:r>
                        <a:rPr lang="fr-FR" sz="1100" b="0" i="0" u="none" strike="noStrike">
                          <a:solidFill>
                            <a:srgbClr val="000000"/>
                          </a:solidFill>
                          <a:effectLst/>
                          <a:latin typeface="Calibri" panose="020F0502020204030204" pitchFamily="34" charset="0"/>
                        </a:rPr>
                        <a:t>388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23 021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23 657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01m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25 930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27 507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03m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649613543"/>
                  </a:ext>
                </a:extLst>
              </a:tr>
              <a:tr h="156569">
                <a:tc>
                  <a:txBody>
                    <a:bodyPr/>
                    <a:lstStyle/>
                    <a:p>
                      <a:pPr algn="ctr" fontAlgn="b"/>
                      <a:r>
                        <a:rPr lang="fr-FR" sz="1100" b="0" i="0" u="none" strike="noStrike">
                          <a:solidFill>
                            <a:srgbClr val="000000"/>
                          </a:solidFill>
                          <a:effectLst/>
                          <a:latin typeface="Calibri" panose="020F0502020204030204" pitchFamily="34" charset="0"/>
                        </a:rPr>
                        <a:t>389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Générations Reggae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22 836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11 155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29m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37 544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22 993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36m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56569">
                <a:tc>
                  <a:txBody>
                    <a:bodyPr/>
                    <a:lstStyle/>
                    <a:p>
                      <a:pPr algn="ctr" fontAlgn="b"/>
                      <a:r>
                        <a:rPr lang="fr-FR" sz="1100" b="0" i="0" u="none" strike="noStrike">
                          <a:solidFill>
                            <a:srgbClr val="000000"/>
                          </a:solidFill>
                          <a:effectLst/>
                          <a:latin typeface="Calibri" panose="020F0502020204030204" pitchFamily="34" charset="0"/>
                        </a:rPr>
                        <a:t>390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Allzic Radio Funk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22 778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22 838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00m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42 621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37 615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52m 57s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480328932"/>
                  </a:ext>
                </a:extLst>
              </a:tr>
              <a:tr h="156569">
                <a:tc>
                  <a:txBody>
                    <a:bodyPr/>
                    <a:lstStyle/>
                    <a:p>
                      <a:pPr algn="ctr" fontAlgn="b"/>
                      <a:r>
                        <a:rPr lang="fr-FR" sz="1100" b="0" i="0" u="none" strike="noStrike">
                          <a:solidFill>
                            <a:srgbClr val="000000"/>
                          </a:solidFill>
                          <a:effectLst/>
                          <a:latin typeface="Calibri" panose="020F0502020204030204" pitchFamily="34" charset="0"/>
                        </a:rPr>
                        <a:t>391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Nostalgie british attitude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22 774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10 662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28m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28 310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14 216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30m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56569">
                <a:tc>
                  <a:txBody>
                    <a:bodyPr/>
                    <a:lstStyle/>
                    <a:p>
                      <a:pPr algn="ctr" fontAlgn="b"/>
                      <a:r>
                        <a:rPr lang="fr-FR" sz="1100" b="0" i="0" u="none" strike="noStrike">
                          <a:solidFill>
                            <a:srgbClr val="000000"/>
                          </a:solidFill>
                          <a:effectLst/>
                          <a:latin typeface="Calibri" panose="020F0502020204030204" pitchFamily="34" charset="0"/>
                        </a:rPr>
                        <a:t>392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reggaeton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22 767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10 359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27m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56 667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25 674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27m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126706911"/>
                  </a:ext>
                </a:extLst>
              </a:tr>
              <a:tr h="156569">
                <a:tc>
                  <a:txBody>
                    <a:bodyPr/>
                    <a:lstStyle/>
                    <a:p>
                      <a:pPr algn="ctr" fontAlgn="b"/>
                      <a:r>
                        <a:rPr lang="fr-FR" sz="1100" b="0" i="0" u="none" strike="noStrike">
                          <a:solidFill>
                            <a:srgbClr val="000000"/>
                          </a:solidFill>
                          <a:effectLst/>
                          <a:latin typeface="Calibri" panose="020F0502020204030204" pitchFamily="34" charset="0"/>
                        </a:rPr>
                        <a:t>393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Chérie 2000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22 663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11 765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31m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33 383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16 083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28m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156569">
                <a:tc>
                  <a:txBody>
                    <a:bodyPr/>
                    <a:lstStyle/>
                    <a:p>
                      <a:pPr algn="ctr" fontAlgn="b"/>
                      <a:r>
                        <a:rPr lang="fr-FR" sz="1100" b="0" i="0" u="none" strike="noStrike">
                          <a:solidFill>
                            <a:srgbClr val="000000"/>
                          </a:solidFill>
                          <a:effectLst/>
                          <a:latin typeface="Calibri" panose="020F0502020204030204" pitchFamily="34" charset="0"/>
                        </a:rPr>
                        <a:t>394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Oui FM Acoustic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22 624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18 987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50m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27 625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22 167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48m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99078106"/>
                  </a:ext>
                </a:extLst>
              </a:tr>
              <a:tr h="156569">
                <a:tc>
                  <a:txBody>
                    <a:bodyPr/>
                    <a:lstStyle/>
                    <a:p>
                      <a:pPr algn="ctr" fontAlgn="b"/>
                      <a:r>
                        <a:rPr lang="fr-FR" sz="1100" b="0" i="0" u="none" strike="noStrike">
                          <a:solidFill>
                            <a:srgbClr val="000000"/>
                          </a:solidFill>
                          <a:effectLst/>
                          <a:latin typeface="Calibri" panose="020F0502020204030204" pitchFamily="34" charset="0"/>
                        </a:rPr>
                        <a:t>395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Skyrock Tunis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22 576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4 419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11m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40 172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9 602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14m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56569">
                <a:tc>
                  <a:txBody>
                    <a:bodyPr/>
                    <a:lstStyle/>
                    <a:p>
                      <a:pPr algn="ctr" fontAlgn="b"/>
                      <a:r>
                        <a:rPr lang="fr-FR" sz="1100" b="0" i="0" u="none" strike="noStrike">
                          <a:solidFill>
                            <a:srgbClr val="000000"/>
                          </a:solidFill>
                          <a:effectLst/>
                          <a:latin typeface="Calibri" panose="020F0502020204030204" pitchFamily="34" charset="0"/>
                        </a:rPr>
                        <a:t>396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sweet home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22 557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17 686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47m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38 270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26 794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42m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1144424"/>
                  </a:ext>
                </a:extLst>
              </a:tr>
              <a:tr h="156569">
                <a:tc>
                  <a:txBody>
                    <a:bodyPr/>
                    <a:lstStyle/>
                    <a:p>
                      <a:pPr algn="ctr" fontAlgn="b"/>
                      <a:r>
                        <a:rPr lang="fr-FR" sz="1100" b="0" i="0" u="none" strike="noStrike">
                          <a:solidFill>
                            <a:srgbClr val="000000"/>
                          </a:solidFill>
                          <a:effectLst/>
                          <a:latin typeface="Calibri" panose="020F0502020204030204" pitchFamily="34" charset="0"/>
                        </a:rPr>
                        <a:t>397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NRJ les hits de l'été 2022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22 088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7 845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21m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28 767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10 204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21m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156569">
                <a:tc>
                  <a:txBody>
                    <a:bodyPr/>
                    <a:lstStyle/>
                    <a:p>
                      <a:pPr algn="ctr" fontAlgn="b"/>
                      <a:r>
                        <a:rPr lang="fr-FR" sz="1100" b="0" i="0" u="none" strike="noStrike">
                          <a:solidFill>
                            <a:srgbClr val="000000"/>
                          </a:solidFill>
                          <a:effectLst/>
                          <a:latin typeface="Calibri" panose="020F0502020204030204" pitchFamily="34" charset="0"/>
                        </a:rPr>
                        <a:t>398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Jazz</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21 986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18 769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51m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36 776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33 596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54m 49s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875598372"/>
                  </a:ext>
                </a:extLst>
              </a:tr>
              <a:tr h="156569">
                <a:tc>
                  <a:txBody>
                    <a:bodyPr/>
                    <a:lstStyle/>
                    <a:p>
                      <a:pPr algn="ctr" fontAlgn="b"/>
                      <a:r>
                        <a:rPr lang="fr-FR" sz="1100" b="0" i="0" u="none" strike="noStrike">
                          <a:solidFill>
                            <a:srgbClr val="000000"/>
                          </a:solidFill>
                          <a:effectLst/>
                          <a:latin typeface="Calibri" panose="020F0502020204030204" pitchFamily="34" charset="0"/>
                        </a:rPr>
                        <a:t>399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M Radio années 2000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21 895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10 709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29m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27 505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18 150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39m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r h="156569">
                <a:tc>
                  <a:txBody>
                    <a:bodyPr/>
                    <a:lstStyle/>
                    <a:p>
                      <a:pPr algn="ctr" fontAlgn="b"/>
                      <a:r>
                        <a:rPr lang="fr-FR" sz="1100" b="0" i="0" u="none" strike="noStrike">
                          <a:solidFill>
                            <a:srgbClr val="000000"/>
                          </a:solidFill>
                          <a:effectLst/>
                          <a:latin typeface="Calibri" panose="020F0502020204030204" pitchFamily="34" charset="0"/>
                        </a:rPr>
                        <a:t>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hiver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21 886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14 178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38m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31 438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18 983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36m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40314243"/>
                  </a:ext>
                </a:extLst>
              </a:tr>
            </a:tbl>
          </a:graphicData>
        </a:graphic>
      </p:graphicFrame>
      <p:sp>
        <p:nvSpPr>
          <p:cNvPr id="9" name="Rectangle 8">
            <a:extLst>
              <a:ext uri="{FF2B5EF4-FFF2-40B4-BE49-F238E27FC236}">
                <a16:creationId xmlns:a16="http://schemas.microsoft.com/office/drawing/2014/main" id="{13CD6FB0-89CC-4DBD-8DD9-DCF7A0F3C8BE}"/>
              </a:ext>
            </a:extLst>
          </p:cNvPr>
          <p:cNvSpPr/>
          <p:nvPr/>
        </p:nvSpPr>
        <p:spPr>
          <a:xfrm>
            <a:off x="0" y="609116"/>
            <a:ext cx="6858000"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RADIOS</a:t>
            </a:r>
            <a:r>
              <a:rPr lang="fr-FR" sz="1100" b="1" dirty="0">
                <a:latin typeface="Arial" panose="020B0604020202020204" pitchFamily="34" charset="0"/>
                <a:cs typeface="Arial" panose="020B0604020202020204" pitchFamily="34" charset="0"/>
              </a:rPr>
              <a:t> – novembre 2022</a:t>
            </a:r>
            <a:endParaRPr lang="fr-FR" sz="105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C95BA2A4-583E-CA97-0DD5-E19091F95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30792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E27CC5-B35F-4C4F-830C-378A6D2186FE}"/>
              </a:ext>
            </a:extLst>
          </p:cNvPr>
          <p:cNvSpPr/>
          <p:nvPr/>
        </p:nvSpPr>
        <p:spPr>
          <a:xfrm>
            <a:off x="0" y="8617645"/>
            <a:ext cx="6858000" cy="207749"/>
          </a:xfrm>
          <a:prstGeom prst="rect">
            <a:avLst/>
          </a:prstGeom>
        </p:spPr>
        <p:txBody>
          <a:bodyPr wrap="square">
            <a:spAutoFit/>
          </a:bodyPr>
          <a:lstStyle/>
          <a:p>
            <a:r>
              <a:rPr lang="fr-FR" sz="750" dirty="0">
                <a:solidFill>
                  <a:schemeClr val="bg1"/>
                </a:solidFill>
                <a:latin typeface="Arial" panose="020B0604020202020204" pitchFamily="34" charset="0"/>
                <a:cs typeface="Arial" panose="020B0604020202020204" pitchFamily="34" charset="0"/>
              </a:rPr>
              <a:t>(*) : il s'agit des Radios dont le flux audio est identique à celui de la station FM diffusée sur les ondes, au même moment (</a:t>
            </a:r>
            <a:r>
              <a:rPr lang="fr-FR" sz="750" dirty="0" err="1">
                <a:solidFill>
                  <a:schemeClr val="bg1"/>
                </a:solidFill>
                <a:latin typeface="Arial" panose="020B0604020202020204" pitchFamily="34" charset="0"/>
                <a:cs typeface="Arial" panose="020B0604020202020204" pitchFamily="34" charset="0"/>
              </a:rPr>
              <a:t>Simulcast</a:t>
            </a:r>
            <a:r>
              <a:rPr lang="fr-FR" sz="750" dirty="0">
                <a:solidFill>
                  <a:schemeClr val="bg1"/>
                </a:solidFill>
                <a:latin typeface="Arial" panose="020B0604020202020204" pitchFamily="34" charset="0"/>
                <a:cs typeface="Arial" panose="020B0604020202020204" pitchFamily="34" charset="0"/>
              </a:rPr>
              <a:t>)</a:t>
            </a:r>
          </a:p>
        </p:txBody>
      </p:sp>
      <p:pic>
        <p:nvPicPr>
          <p:cNvPr id="5" name="Image 4">
            <a:extLst>
              <a:ext uri="{FF2B5EF4-FFF2-40B4-BE49-F238E27FC236}">
                <a16:creationId xmlns:a16="http://schemas.microsoft.com/office/drawing/2014/main" id="{A5C05EDB-6495-4E7A-8EE5-91F8509A4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sp>
        <p:nvSpPr>
          <p:cNvPr id="16" name="Rectangle 15">
            <a:extLst>
              <a:ext uri="{FF2B5EF4-FFF2-40B4-BE49-F238E27FC236}">
                <a16:creationId xmlns:a16="http://schemas.microsoft.com/office/drawing/2014/main" id="{B988C2B8-446E-45B6-A007-8FECE270C1CD}"/>
              </a:ext>
            </a:extLst>
          </p:cNvPr>
          <p:cNvSpPr/>
          <p:nvPr/>
        </p:nvSpPr>
        <p:spPr>
          <a:xfrm>
            <a:off x="0" y="637981"/>
            <a:ext cx="6858001"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RADIOS</a:t>
            </a:r>
            <a:r>
              <a:rPr lang="fr-FR" sz="1100" b="1" dirty="0">
                <a:latin typeface="Arial" panose="020B0604020202020204" pitchFamily="34" charset="0"/>
                <a:cs typeface="Arial" panose="020B0604020202020204" pitchFamily="34" charset="0"/>
              </a:rPr>
              <a:t> - novembre 2022</a:t>
            </a:r>
            <a:endParaRPr lang="fr-FR" sz="1050" dirty="0">
              <a:latin typeface="Arial" panose="020B0604020202020204" pitchFamily="34" charset="0"/>
              <a:cs typeface="Arial" panose="020B0604020202020204" pitchFamily="34" charset="0"/>
            </a:endParaRPr>
          </a:p>
        </p:txBody>
      </p:sp>
      <p:graphicFrame>
        <p:nvGraphicFramePr>
          <p:cNvPr id="10" name="Tableau 9">
            <a:extLst>
              <a:ext uri="{FF2B5EF4-FFF2-40B4-BE49-F238E27FC236}">
                <a16:creationId xmlns:a16="http://schemas.microsoft.com/office/drawing/2014/main" id="{0046BABD-40F9-4523-974A-ED318342AB54}"/>
              </a:ext>
            </a:extLst>
          </p:cNvPr>
          <p:cNvGraphicFramePr>
            <a:graphicFrameLocks noGrp="1"/>
          </p:cNvGraphicFramePr>
          <p:nvPr>
            <p:extLst>
              <p:ext uri="{D42A27DB-BD31-4B8C-83A1-F6EECF244321}">
                <p14:modId xmlns:p14="http://schemas.microsoft.com/office/powerpoint/2010/main" val="3983975679"/>
              </p:ext>
            </p:extLst>
          </p:nvPr>
        </p:nvGraphicFramePr>
        <p:xfrm>
          <a:off x="26925" y="971071"/>
          <a:ext cx="6804149" cy="7538820"/>
        </p:xfrm>
        <a:graphic>
          <a:graphicData uri="http://schemas.openxmlformats.org/drawingml/2006/table">
            <a:tbl>
              <a:tblPr/>
              <a:tblGrid>
                <a:gridCol w="353516">
                  <a:extLst>
                    <a:ext uri="{9D8B030D-6E8A-4147-A177-3AD203B41FA5}">
                      <a16:colId xmlns:a16="http://schemas.microsoft.com/office/drawing/2014/main" val="20000"/>
                    </a:ext>
                  </a:extLst>
                </a:gridCol>
                <a:gridCol w="1941513">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822941339"/>
                    </a:ext>
                  </a:extLst>
                </a:gridCol>
                <a:gridCol w="744056">
                  <a:extLst>
                    <a:ext uri="{9D8B030D-6E8A-4147-A177-3AD203B41FA5}">
                      <a16:colId xmlns:a16="http://schemas.microsoft.com/office/drawing/2014/main" val="20005"/>
                    </a:ext>
                  </a:extLst>
                </a:gridCol>
                <a:gridCol w="740728">
                  <a:extLst>
                    <a:ext uri="{9D8B030D-6E8A-4147-A177-3AD203B41FA5}">
                      <a16:colId xmlns:a16="http://schemas.microsoft.com/office/drawing/2014/main" val="20006"/>
                    </a:ext>
                  </a:extLst>
                </a:gridCol>
              </a:tblGrid>
              <a:tr h="321820">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Radios</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50702">
                <a:tc>
                  <a:txBody>
                    <a:bodyPr/>
                    <a:lstStyle/>
                    <a:p>
                      <a:pPr algn="ctr" fontAlgn="b"/>
                      <a:r>
                        <a:rPr lang="fr-FR" sz="1100" b="0" i="0" u="none" strike="noStrike" dirty="0">
                          <a:solidFill>
                            <a:srgbClr val="000000"/>
                          </a:solidFill>
                          <a:effectLst/>
                          <a:latin typeface="Calibri" panose="020F0502020204030204" pitchFamily="34" charset="0"/>
                        </a:rPr>
                        <a:t>401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panose="020F0502020204030204" pitchFamily="34" charset="0"/>
                        </a:rPr>
                        <a:t>100% 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21 829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19 730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54m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30 137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24 808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0702">
                <a:tc>
                  <a:txBody>
                    <a:bodyPr/>
                    <a:lstStyle/>
                    <a:p>
                      <a:pPr algn="ctr" fontAlgn="b"/>
                      <a:r>
                        <a:rPr lang="fr-FR" sz="1100" b="0" i="0" u="none" strike="noStrike">
                          <a:solidFill>
                            <a:srgbClr val="000000"/>
                          </a:solidFill>
                          <a:effectLst/>
                          <a:latin typeface="Calibri" panose="020F0502020204030204" pitchFamily="34" charset="0"/>
                        </a:rPr>
                        <a:t>402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Taylor Swift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21 565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4 352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12m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30 799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7 850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15m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90999790"/>
                  </a:ext>
                </a:extLst>
              </a:tr>
              <a:tr h="150702">
                <a:tc>
                  <a:txBody>
                    <a:bodyPr/>
                    <a:lstStyle/>
                    <a:p>
                      <a:pPr algn="ctr" fontAlgn="b"/>
                      <a:r>
                        <a:rPr lang="fr-FR" sz="1100" b="0" i="0" u="none" strike="noStrike">
                          <a:solidFill>
                            <a:srgbClr val="000000"/>
                          </a:solidFill>
                          <a:effectLst/>
                          <a:latin typeface="Calibri" panose="020F0502020204030204" pitchFamily="34" charset="0"/>
                        </a:rPr>
                        <a:t>403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Oxygene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21 432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24 933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09m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28 697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28 967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00m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50702">
                <a:tc>
                  <a:txBody>
                    <a:bodyPr/>
                    <a:lstStyle/>
                    <a:p>
                      <a:pPr algn="ctr" fontAlgn="b"/>
                      <a:r>
                        <a:rPr lang="fr-FR" sz="1100" b="0" i="0" u="none" strike="noStrike">
                          <a:solidFill>
                            <a:srgbClr val="000000"/>
                          </a:solidFill>
                          <a:effectLst/>
                          <a:latin typeface="Calibri" panose="020F0502020204030204" pitchFamily="34" charset="0"/>
                        </a:rPr>
                        <a:t>404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clubbin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21 028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10 260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29m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34 846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17 289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29m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595752177"/>
                  </a:ext>
                </a:extLst>
              </a:tr>
              <a:tr h="150702">
                <a:tc>
                  <a:txBody>
                    <a:bodyPr/>
                    <a:lstStyle/>
                    <a:p>
                      <a:pPr algn="ctr" fontAlgn="b"/>
                      <a:r>
                        <a:rPr lang="fr-FR" sz="1100" b="0" i="0" u="none" strike="noStrike">
                          <a:solidFill>
                            <a:srgbClr val="000000"/>
                          </a:solidFill>
                          <a:effectLst/>
                          <a:latin typeface="Calibri" panose="020F0502020204030204" pitchFamily="34" charset="0"/>
                        </a:rPr>
                        <a:t>405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Tonic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20 901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23 161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06m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34 917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33 664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57m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50702">
                <a:tc>
                  <a:txBody>
                    <a:bodyPr/>
                    <a:lstStyle/>
                    <a:p>
                      <a:pPr algn="ctr" fontAlgn="b"/>
                      <a:r>
                        <a:rPr lang="fr-FR" sz="1100" b="0" i="0" u="none" strike="noStrike">
                          <a:solidFill>
                            <a:srgbClr val="000000"/>
                          </a:solidFill>
                          <a:effectLst/>
                          <a:latin typeface="Calibri" panose="020F0502020204030204" pitchFamily="34" charset="0"/>
                        </a:rPr>
                        <a:t>406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rock 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20 750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10 710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30m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26 589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14 893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33m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119187125"/>
                  </a:ext>
                </a:extLst>
              </a:tr>
              <a:tr h="150702">
                <a:tc>
                  <a:txBody>
                    <a:bodyPr/>
                    <a:lstStyle/>
                    <a:p>
                      <a:pPr algn="ctr" fontAlgn="b"/>
                      <a:r>
                        <a:rPr lang="fr-FR" sz="1100" b="0" i="0" u="none" strike="noStrike">
                          <a:solidFill>
                            <a:srgbClr val="000000"/>
                          </a:solidFill>
                          <a:effectLst/>
                          <a:latin typeface="Calibri" panose="020F0502020204030204" pitchFamily="34" charset="0"/>
                        </a:rPr>
                        <a:t>407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Mouv' kids'n family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20 741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10 463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25 134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12 257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50702">
                <a:tc>
                  <a:txBody>
                    <a:bodyPr/>
                    <a:lstStyle/>
                    <a:p>
                      <a:pPr algn="ctr" fontAlgn="b"/>
                      <a:r>
                        <a:rPr lang="fr-FR" sz="1100" b="0" i="0" u="none" strike="noStrike">
                          <a:solidFill>
                            <a:srgbClr val="000000"/>
                          </a:solidFill>
                          <a:effectLst/>
                          <a:latin typeface="Calibri" panose="020F0502020204030204" pitchFamily="34" charset="0"/>
                        </a:rPr>
                        <a:t>408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Générations 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20 738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8 825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25m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27 571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13 239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28m 49s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767467303"/>
                  </a:ext>
                </a:extLst>
              </a:tr>
              <a:tr h="150702">
                <a:tc>
                  <a:txBody>
                    <a:bodyPr/>
                    <a:lstStyle/>
                    <a:p>
                      <a:pPr algn="ctr" fontAlgn="b"/>
                      <a:r>
                        <a:rPr lang="fr-FR" sz="1100" b="0" i="0" u="none" strike="noStrike">
                          <a:solidFill>
                            <a:srgbClr val="000000"/>
                          </a:solidFill>
                          <a:effectLst/>
                          <a:latin typeface="Calibri" panose="020F0502020204030204" pitchFamily="34" charset="0"/>
                        </a:rPr>
                        <a:t>409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urban hits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20 710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9 065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30 811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14 564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28m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50702">
                <a:tc>
                  <a:txBody>
                    <a:bodyPr/>
                    <a:lstStyle/>
                    <a:p>
                      <a:pPr algn="ctr" fontAlgn="b"/>
                      <a:r>
                        <a:rPr lang="fr-FR" sz="1100" b="0" i="0" u="none" strike="noStrike">
                          <a:solidFill>
                            <a:srgbClr val="000000"/>
                          </a:solidFill>
                          <a:effectLst/>
                          <a:latin typeface="Calibri" panose="020F0502020204030204" pitchFamily="34" charset="0"/>
                        </a:rPr>
                        <a:t>410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hits 2000 belgium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20 669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9 217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26m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33 353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21 663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38m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76035166"/>
                  </a:ext>
                </a:extLst>
              </a:tr>
              <a:tr h="150702">
                <a:tc>
                  <a:txBody>
                    <a:bodyPr/>
                    <a:lstStyle/>
                    <a:p>
                      <a:pPr algn="ctr" fontAlgn="b"/>
                      <a:r>
                        <a:rPr lang="fr-FR" sz="1100" b="0" i="0" u="none" strike="noStrike">
                          <a:solidFill>
                            <a:srgbClr val="000000"/>
                          </a:solidFill>
                          <a:effectLst/>
                          <a:latin typeface="Calibri" panose="020F0502020204030204" pitchFamily="34" charset="0"/>
                        </a:rPr>
                        <a:t>411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Pop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20 608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9 710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28m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24 829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12 532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150702">
                <a:tc>
                  <a:txBody>
                    <a:bodyPr/>
                    <a:lstStyle/>
                    <a:p>
                      <a:pPr algn="ctr" fontAlgn="b"/>
                      <a:r>
                        <a:rPr lang="fr-FR" sz="1100" b="0" i="0" u="none" strike="noStrike">
                          <a:solidFill>
                            <a:srgbClr val="000000"/>
                          </a:solidFill>
                          <a:effectLst/>
                          <a:latin typeface="Calibri" panose="020F0502020204030204" pitchFamily="34" charset="0"/>
                        </a:rPr>
                        <a:t>412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lounge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20 548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23 218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07m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38 097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44 082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09m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4242465258"/>
                  </a:ext>
                </a:extLst>
              </a:tr>
              <a:tr h="150702">
                <a:tc>
                  <a:txBody>
                    <a:bodyPr/>
                    <a:lstStyle/>
                    <a:p>
                      <a:pPr algn="ctr" fontAlgn="b"/>
                      <a:r>
                        <a:rPr lang="fr-FR" sz="1100" b="0" i="0" u="none" strike="noStrike">
                          <a:solidFill>
                            <a:srgbClr val="000000"/>
                          </a:solidFill>
                          <a:effectLst/>
                          <a:latin typeface="Calibri" panose="020F0502020204030204" pitchFamily="34" charset="0"/>
                        </a:rPr>
                        <a:t>413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metal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20 291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9 391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27m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31 427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16 030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50702">
                <a:tc>
                  <a:txBody>
                    <a:bodyPr/>
                    <a:lstStyle/>
                    <a:p>
                      <a:pPr algn="ctr" fontAlgn="b"/>
                      <a:r>
                        <a:rPr lang="fr-FR" sz="1100" b="0" i="0" u="none" strike="noStrike">
                          <a:solidFill>
                            <a:srgbClr val="000000"/>
                          </a:solidFill>
                          <a:effectLst/>
                          <a:latin typeface="Calibri" panose="020F0502020204030204" pitchFamily="34" charset="0"/>
                        </a:rPr>
                        <a:t>414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party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19 993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15 166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45m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29 563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23 187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47m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575166744"/>
                  </a:ext>
                </a:extLst>
              </a:tr>
              <a:tr h="150702">
                <a:tc>
                  <a:txBody>
                    <a:bodyPr/>
                    <a:lstStyle/>
                    <a:p>
                      <a:pPr algn="ctr" fontAlgn="b"/>
                      <a:r>
                        <a:rPr lang="fr-FR" sz="1100" b="0" i="0" u="none" strike="noStrike">
                          <a:solidFill>
                            <a:srgbClr val="000000"/>
                          </a:solidFill>
                          <a:effectLst/>
                          <a:latin typeface="Calibri" panose="020F0502020204030204" pitchFamily="34" charset="0"/>
                        </a:rPr>
                        <a:t>415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hardstyle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19 741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6 779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20m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29 187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11 463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23m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295904">
                <a:tc>
                  <a:txBody>
                    <a:bodyPr/>
                    <a:lstStyle/>
                    <a:p>
                      <a:pPr algn="ctr" fontAlgn="b"/>
                      <a:r>
                        <a:rPr lang="fr-FR" sz="1100" b="0" i="0" u="none" strike="noStrike">
                          <a:solidFill>
                            <a:srgbClr val="000000"/>
                          </a:solidFill>
                          <a:effectLst/>
                          <a:latin typeface="Calibri" panose="020F0502020204030204" pitchFamily="34" charset="0"/>
                        </a:rPr>
                        <a:t>416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c'est marseille bebe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19 722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6 462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19m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27 272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10 003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22m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35405931"/>
                  </a:ext>
                </a:extLst>
              </a:tr>
              <a:tr h="150702">
                <a:tc>
                  <a:txBody>
                    <a:bodyPr/>
                    <a:lstStyle/>
                    <a:p>
                      <a:pPr algn="ctr" fontAlgn="b"/>
                      <a:r>
                        <a:rPr lang="fr-FR" sz="1100" b="0" i="0" u="none" strike="noStrike">
                          <a:solidFill>
                            <a:srgbClr val="000000"/>
                          </a:solidFill>
                          <a:effectLst/>
                          <a:latin typeface="Calibri" panose="020F0502020204030204" pitchFamily="34" charset="0"/>
                        </a:rPr>
                        <a:t>417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Scoop années 2000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19 714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13 037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39m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24 592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16 937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50702">
                <a:tc>
                  <a:txBody>
                    <a:bodyPr/>
                    <a:lstStyle/>
                    <a:p>
                      <a:pPr algn="ctr" fontAlgn="b"/>
                      <a:r>
                        <a:rPr lang="fr-FR" sz="1100" b="0" i="0" u="none" strike="noStrike">
                          <a:solidFill>
                            <a:srgbClr val="000000"/>
                          </a:solidFill>
                          <a:effectLst/>
                          <a:latin typeface="Calibri" panose="020F0502020204030204" pitchFamily="34" charset="0"/>
                        </a:rPr>
                        <a:t>418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playa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19 396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11 987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37m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27 475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15 615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34m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5206042"/>
                  </a:ext>
                </a:extLst>
              </a:tr>
              <a:tr h="150702">
                <a:tc>
                  <a:txBody>
                    <a:bodyPr/>
                    <a:lstStyle/>
                    <a:p>
                      <a:pPr algn="ctr" fontAlgn="b"/>
                      <a:r>
                        <a:rPr lang="fr-FR" sz="1100" b="0" i="0" u="none" strike="noStrike">
                          <a:solidFill>
                            <a:srgbClr val="000000"/>
                          </a:solidFill>
                          <a:effectLst/>
                          <a:latin typeface="Calibri" panose="020F0502020204030204" pitchFamily="34" charset="0"/>
                        </a:rPr>
                        <a:t>419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100% Love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19 203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18 526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57m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33 757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34 211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00m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50702">
                <a:tc>
                  <a:txBody>
                    <a:bodyPr/>
                    <a:lstStyle/>
                    <a:p>
                      <a:pPr algn="ctr" fontAlgn="b"/>
                      <a:r>
                        <a:rPr lang="fr-FR" sz="1100" b="0" i="0" u="none" strike="noStrike">
                          <a:solidFill>
                            <a:srgbClr val="000000"/>
                          </a:solidFill>
                          <a:effectLst/>
                          <a:latin typeface="Calibri" panose="020F0502020204030204" pitchFamily="34" charset="0"/>
                        </a:rPr>
                        <a:t>420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top 200 2010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19 183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9 002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28m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25 918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11 921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27m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354080258"/>
                  </a:ext>
                </a:extLst>
              </a:tr>
              <a:tr h="179598">
                <a:tc>
                  <a:txBody>
                    <a:bodyPr/>
                    <a:lstStyle/>
                    <a:p>
                      <a:pPr algn="ctr" fontAlgn="b"/>
                      <a:r>
                        <a:rPr lang="fr-FR" sz="1100" b="0" i="0" u="none" strike="noStrike" dirty="0">
                          <a:solidFill>
                            <a:srgbClr val="000000"/>
                          </a:solidFill>
                          <a:effectLst/>
                          <a:latin typeface="Calibri" panose="020F0502020204030204" pitchFamily="34" charset="0"/>
                        </a:rPr>
                        <a:t>421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hits de noel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19 071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9 447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25 812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13 039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50702">
                <a:tc>
                  <a:txBody>
                    <a:bodyPr/>
                    <a:lstStyle/>
                    <a:p>
                      <a:pPr algn="ctr" fontAlgn="b"/>
                      <a:r>
                        <a:rPr lang="fr-FR" sz="1100" b="0" i="0" u="none" strike="noStrike">
                          <a:solidFill>
                            <a:srgbClr val="000000"/>
                          </a:solidFill>
                          <a:effectLst/>
                          <a:latin typeface="Calibri" panose="020F0502020204030204" pitchFamily="34" charset="0"/>
                        </a:rPr>
                        <a:t>422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best hits ever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19 028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10 446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32m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28 495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16 915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35m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2"/>
                  </a:ext>
                </a:extLst>
              </a:tr>
              <a:tr h="150702">
                <a:tc>
                  <a:txBody>
                    <a:bodyPr/>
                    <a:lstStyle/>
                    <a:p>
                      <a:pPr algn="ctr" fontAlgn="b"/>
                      <a:r>
                        <a:rPr lang="fr-FR" sz="1100" b="0" i="0" u="none" strike="noStrike">
                          <a:solidFill>
                            <a:srgbClr val="000000"/>
                          </a:solidFill>
                          <a:effectLst/>
                          <a:latin typeface="Calibri" panose="020F0502020204030204" pitchFamily="34" charset="0"/>
                        </a:rPr>
                        <a:t>423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Scoop rock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18 994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17 090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53m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21 467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21 539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00m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0702">
                <a:tc>
                  <a:txBody>
                    <a:bodyPr/>
                    <a:lstStyle/>
                    <a:p>
                      <a:pPr algn="ctr" fontAlgn="b"/>
                      <a:r>
                        <a:rPr lang="fr-FR" sz="1100" b="0" i="0" u="none" strike="noStrike">
                          <a:solidFill>
                            <a:srgbClr val="000000"/>
                          </a:solidFill>
                          <a:effectLst/>
                          <a:latin typeface="Calibri" panose="020F0502020204030204" pitchFamily="34" charset="0"/>
                        </a:rPr>
                        <a:t>424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latino hits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18 970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11 251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35m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41 684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25 818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37m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4"/>
                  </a:ext>
                </a:extLst>
              </a:tr>
              <a:tr h="150702">
                <a:tc>
                  <a:txBody>
                    <a:bodyPr/>
                    <a:lstStyle/>
                    <a:p>
                      <a:pPr algn="ctr" fontAlgn="b"/>
                      <a:r>
                        <a:rPr lang="fr-FR" sz="1100" b="0" i="0" u="none" strike="noStrike">
                          <a:solidFill>
                            <a:srgbClr val="000000"/>
                          </a:solidFill>
                          <a:effectLst/>
                          <a:latin typeface="Calibri" panose="020F0502020204030204" pitchFamily="34" charset="0"/>
                        </a:rPr>
                        <a:t>425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big party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18 957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7 622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30 721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10 964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21m 25s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0702">
                <a:tc>
                  <a:txBody>
                    <a:bodyPr/>
                    <a:lstStyle/>
                    <a:p>
                      <a:pPr algn="ctr" fontAlgn="b"/>
                      <a:r>
                        <a:rPr lang="fr-FR" sz="1100" b="0" i="0" u="none" strike="noStrike">
                          <a:solidFill>
                            <a:srgbClr val="000000"/>
                          </a:solidFill>
                          <a:effectLst/>
                          <a:latin typeface="Calibri" panose="020F0502020204030204" pitchFamily="34" charset="0"/>
                        </a:rPr>
                        <a:t>426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rap 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18 931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9 974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31m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29 826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15 585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31m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6"/>
                  </a:ext>
                </a:extLst>
              </a:tr>
              <a:tr h="150702">
                <a:tc>
                  <a:txBody>
                    <a:bodyPr/>
                    <a:lstStyle/>
                    <a:p>
                      <a:pPr algn="ctr" fontAlgn="b"/>
                      <a:r>
                        <a:rPr lang="fr-FR" sz="1100" b="0" i="0" u="none" strike="noStrike">
                          <a:solidFill>
                            <a:srgbClr val="000000"/>
                          </a:solidFill>
                          <a:effectLst/>
                          <a:latin typeface="Calibri" panose="020F0502020204030204" pitchFamily="34" charset="0"/>
                        </a:rPr>
                        <a:t>427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Rire et Chansons chansons droles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18 668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9 974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32m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21 892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11 930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32m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0702">
                <a:tc>
                  <a:txBody>
                    <a:bodyPr/>
                    <a:lstStyle/>
                    <a:p>
                      <a:pPr algn="ctr" fontAlgn="b"/>
                      <a:r>
                        <a:rPr lang="fr-FR" sz="1100" b="0" i="0" u="none" strike="noStrike">
                          <a:solidFill>
                            <a:srgbClr val="000000"/>
                          </a:solidFill>
                          <a:effectLst/>
                          <a:latin typeface="Calibri" panose="020F0502020204030204" pitchFamily="34" charset="0"/>
                        </a:rPr>
                        <a:t>428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Maxximum 90's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18 633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6 520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21m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26 324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8 412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19m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649613543"/>
                  </a:ext>
                </a:extLst>
              </a:tr>
              <a:tr h="150702">
                <a:tc>
                  <a:txBody>
                    <a:bodyPr/>
                    <a:lstStyle/>
                    <a:p>
                      <a:pPr algn="ctr" fontAlgn="b"/>
                      <a:r>
                        <a:rPr lang="fr-FR" sz="1100" b="0" i="0" u="none" strike="noStrike">
                          <a:solidFill>
                            <a:srgbClr val="000000"/>
                          </a:solidFill>
                          <a:effectLst/>
                          <a:latin typeface="Calibri" panose="020F0502020204030204" pitchFamily="34" charset="0"/>
                        </a:rPr>
                        <a:t>429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NRJ rai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18 549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8 322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26m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35 113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13 611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23m 15s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50702">
                <a:tc>
                  <a:txBody>
                    <a:bodyPr/>
                    <a:lstStyle/>
                    <a:p>
                      <a:pPr algn="ctr" fontAlgn="b"/>
                      <a:r>
                        <a:rPr lang="fr-FR" sz="1100" b="0" i="0" u="none" strike="noStrike">
                          <a:solidFill>
                            <a:srgbClr val="000000"/>
                          </a:solidFill>
                          <a:effectLst/>
                          <a:latin typeface="Calibri" panose="020F0502020204030204" pitchFamily="34" charset="0"/>
                        </a:rPr>
                        <a:t>430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rock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18 471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13 682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44m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24 404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19 338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47m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480328932"/>
                  </a:ext>
                </a:extLst>
              </a:tr>
              <a:tr h="150702">
                <a:tc>
                  <a:txBody>
                    <a:bodyPr/>
                    <a:lstStyle/>
                    <a:p>
                      <a:pPr algn="ctr" fontAlgn="b"/>
                      <a:r>
                        <a:rPr lang="fr-FR" sz="1100" b="0" i="0" u="none" strike="noStrike">
                          <a:solidFill>
                            <a:srgbClr val="000000"/>
                          </a:solidFill>
                          <a:effectLst/>
                          <a:latin typeface="Calibri" panose="020F0502020204030204" pitchFamily="34" charset="0"/>
                        </a:rPr>
                        <a:t>431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Urban Hit à l'ancienne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18 387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8 697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28m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21 886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11 211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30m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50702">
                <a:tc>
                  <a:txBody>
                    <a:bodyPr/>
                    <a:lstStyle/>
                    <a:p>
                      <a:pPr algn="ctr" fontAlgn="b"/>
                      <a:r>
                        <a:rPr lang="fr-FR" sz="1100" b="0" i="0" u="none" strike="noStrike">
                          <a:solidFill>
                            <a:srgbClr val="000000"/>
                          </a:solidFill>
                          <a:effectLst/>
                          <a:latin typeface="Calibri" panose="020F0502020204030204" pitchFamily="34" charset="0"/>
                        </a:rPr>
                        <a:t>432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Générations Rnb Gold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18 345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9 375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30m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27 461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15 771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34m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126706911"/>
                  </a:ext>
                </a:extLst>
              </a:tr>
              <a:tr h="150702">
                <a:tc>
                  <a:txBody>
                    <a:bodyPr/>
                    <a:lstStyle/>
                    <a:p>
                      <a:pPr algn="ctr" fontAlgn="b"/>
                      <a:r>
                        <a:rPr lang="fr-FR" sz="1100" b="0" i="0" u="none" strike="noStrike">
                          <a:solidFill>
                            <a:srgbClr val="000000"/>
                          </a:solidFill>
                          <a:effectLst/>
                          <a:latin typeface="Calibri" panose="020F0502020204030204" pitchFamily="34" charset="0"/>
                        </a:rPr>
                        <a:t>433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NRJ hip hop rnb hits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18 202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6 660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21m 57s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34 385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15 266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26m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150702">
                <a:tc>
                  <a:txBody>
                    <a:bodyPr/>
                    <a:lstStyle/>
                    <a:p>
                      <a:pPr algn="ctr" fontAlgn="b"/>
                      <a:r>
                        <a:rPr lang="fr-FR" sz="1100" b="0" i="0" u="none" strike="noStrike">
                          <a:solidFill>
                            <a:srgbClr val="000000"/>
                          </a:solidFill>
                          <a:effectLst/>
                          <a:latin typeface="Calibri" panose="020F0502020204030204" pitchFamily="34" charset="0"/>
                        </a:rPr>
                        <a:t>434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Jazz Radio Only Woman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18 029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17 053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56m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36 658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32 767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53m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99078106"/>
                  </a:ext>
                </a:extLst>
              </a:tr>
              <a:tr h="150702">
                <a:tc>
                  <a:txBody>
                    <a:bodyPr/>
                    <a:lstStyle/>
                    <a:p>
                      <a:pPr algn="ctr" fontAlgn="b"/>
                      <a:r>
                        <a:rPr lang="fr-FR" sz="1100" b="0" i="0" u="none" strike="noStrike">
                          <a:solidFill>
                            <a:srgbClr val="000000"/>
                          </a:solidFill>
                          <a:effectLst/>
                          <a:latin typeface="Calibri" panose="020F0502020204030204" pitchFamily="34" charset="0"/>
                        </a:rPr>
                        <a:t>435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Chérie au coin du feu</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17 945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13 362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44m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26 071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17 392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40m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50702">
                <a:tc>
                  <a:txBody>
                    <a:bodyPr/>
                    <a:lstStyle/>
                    <a:p>
                      <a:pPr algn="ctr" fontAlgn="b"/>
                      <a:r>
                        <a:rPr lang="fr-FR" sz="1100" b="0" i="0" u="none" strike="noStrike">
                          <a:solidFill>
                            <a:srgbClr val="000000"/>
                          </a:solidFill>
                          <a:effectLst/>
                          <a:latin typeface="Calibri" panose="020F0502020204030204" pitchFamily="34" charset="0"/>
                        </a:rPr>
                        <a:t>436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french hits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17 905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10 580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35m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45 362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26 073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34m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1144424"/>
                  </a:ext>
                </a:extLst>
              </a:tr>
              <a:tr h="150702">
                <a:tc>
                  <a:txBody>
                    <a:bodyPr/>
                    <a:lstStyle/>
                    <a:p>
                      <a:pPr algn="ctr" fontAlgn="b"/>
                      <a:r>
                        <a:rPr lang="fr-FR" sz="1100" b="0" i="0" u="none" strike="noStrike">
                          <a:solidFill>
                            <a:srgbClr val="000000"/>
                          </a:solidFill>
                          <a:effectLst/>
                          <a:latin typeface="Calibri" panose="020F0502020204030204" pitchFamily="34" charset="0"/>
                        </a:rPr>
                        <a:t>437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Chérie italie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17 847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11 764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39m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32 286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25 566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47m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207147">
                <a:tc>
                  <a:txBody>
                    <a:bodyPr/>
                    <a:lstStyle/>
                    <a:p>
                      <a:pPr algn="ctr" fontAlgn="b"/>
                      <a:r>
                        <a:rPr lang="fr-FR" sz="1100" b="0" i="0" u="none" strike="noStrike">
                          <a:solidFill>
                            <a:srgbClr val="000000"/>
                          </a:solidFill>
                          <a:effectLst/>
                          <a:latin typeface="Calibri" panose="020F0502020204030204" pitchFamily="34" charset="0"/>
                        </a:rPr>
                        <a:t>438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l'instant cerrone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17 827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6 532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21m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21 745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8 193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22m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875598372"/>
                  </a:ext>
                </a:extLst>
              </a:tr>
              <a:tr h="150702">
                <a:tc>
                  <a:txBody>
                    <a:bodyPr/>
                    <a:lstStyle/>
                    <a:p>
                      <a:pPr algn="ctr" fontAlgn="b"/>
                      <a:r>
                        <a:rPr lang="fr-FR" sz="1100" b="0" i="0" u="none" strike="noStrike">
                          <a:solidFill>
                            <a:srgbClr val="000000"/>
                          </a:solidFill>
                          <a:effectLst/>
                          <a:latin typeface="Calibri" panose="020F0502020204030204" pitchFamily="34" charset="0"/>
                        </a:rPr>
                        <a:t>439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Nostalgie Michael Jackson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17 777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4 490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15m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20 718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5 159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14m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r h="150702">
                <a:tc>
                  <a:txBody>
                    <a:bodyPr/>
                    <a:lstStyle/>
                    <a:p>
                      <a:pPr algn="ctr" fontAlgn="b"/>
                      <a:r>
                        <a:rPr lang="fr-FR" sz="1100" b="0" i="0" u="none" strike="noStrike">
                          <a:solidFill>
                            <a:srgbClr val="000000"/>
                          </a:solidFill>
                          <a:effectLst/>
                          <a:latin typeface="Calibri" panose="020F0502020204030204" pitchFamily="34" charset="0"/>
                        </a:rPr>
                        <a:t>440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Générations Reggaeton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17 735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8 180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27m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89 922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33 605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22m 25s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40314243"/>
                  </a:ext>
                </a:extLst>
              </a:tr>
            </a:tbl>
          </a:graphicData>
        </a:graphic>
      </p:graphicFrame>
      <p:pic>
        <p:nvPicPr>
          <p:cNvPr id="2" name="Image 1">
            <a:extLst>
              <a:ext uri="{FF2B5EF4-FFF2-40B4-BE49-F238E27FC236}">
                <a16:creationId xmlns:a16="http://schemas.microsoft.com/office/drawing/2014/main" id="{5B85A83A-EF0C-9D7C-29F8-2051E3FD7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79045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E27CC5-B35F-4C4F-830C-378A6D2186FE}"/>
              </a:ext>
            </a:extLst>
          </p:cNvPr>
          <p:cNvSpPr/>
          <p:nvPr/>
        </p:nvSpPr>
        <p:spPr>
          <a:xfrm>
            <a:off x="0" y="8617645"/>
            <a:ext cx="6858000" cy="207749"/>
          </a:xfrm>
          <a:prstGeom prst="rect">
            <a:avLst/>
          </a:prstGeom>
        </p:spPr>
        <p:txBody>
          <a:bodyPr wrap="square">
            <a:spAutoFit/>
          </a:bodyPr>
          <a:lstStyle/>
          <a:p>
            <a:r>
              <a:rPr lang="fr-FR" sz="750" dirty="0">
                <a:solidFill>
                  <a:schemeClr val="bg1"/>
                </a:solidFill>
                <a:latin typeface="Arial" panose="020B0604020202020204" pitchFamily="34" charset="0"/>
                <a:cs typeface="Arial" panose="020B0604020202020204" pitchFamily="34" charset="0"/>
              </a:rPr>
              <a:t>(*) : il s'agit des Radios dont le flux audio est identique à celui de la station FM diffusée sur les ondes, au même moment (</a:t>
            </a:r>
            <a:r>
              <a:rPr lang="fr-FR" sz="750" dirty="0" err="1">
                <a:solidFill>
                  <a:schemeClr val="bg1"/>
                </a:solidFill>
                <a:latin typeface="Arial" panose="020B0604020202020204" pitchFamily="34" charset="0"/>
                <a:cs typeface="Arial" panose="020B0604020202020204" pitchFamily="34" charset="0"/>
              </a:rPr>
              <a:t>Simulcast</a:t>
            </a:r>
            <a:r>
              <a:rPr lang="fr-FR" sz="750" dirty="0">
                <a:solidFill>
                  <a:schemeClr val="bg1"/>
                </a:solidFill>
                <a:latin typeface="Arial" panose="020B0604020202020204" pitchFamily="34" charset="0"/>
                <a:cs typeface="Arial" panose="020B0604020202020204" pitchFamily="34" charset="0"/>
              </a:rPr>
              <a:t>)</a:t>
            </a:r>
          </a:p>
        </p:txBody>
      </p:sp>
      <p:pic>
        <p:nvPicPr>
          <p:cNvPr id="5" name="Image 4">
            <a:extLst>
              <a:ext uri="{FF2B5EF4-FFF2-40B4-BE49-F238E27FC236}">
                <a16:creationId xmlns:a16="http://schemas.microsoft.com/office/drawing/2014/main" id="{A5C05EDB-6495-4E7A-8EE5-91F8509A4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sp>
        <p:nvSpPr>
          <p:cNvPr id="16" name="Rectangle 15">
            <a:extLst>
              <a:ext uri="{FF2B5EF4-FFF2-40B4-BE49-F238E27FC236}">
                <a16:creationId xmlns:a16="http://schemas.microsoft.com/office/drawing/2014/main" id="{B988C2B8-446E-45B6-A007-8FECE270C1CD}"/>
              </a:ext>
            </a:extLst>
          </p:cNvPr>
          <p:cNvSpPr/>
          <p:nvPr/>
        </p:nvSpPr>
        <p:spPr>
          <a:xfrm>
            <a:off x="0" y="707148"/>
            <a:ext cx="6858001"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RADIOS</a:t>
            </a:r>
            <a:r>
              <a:rPr lang="fr-FR" sz="1100" b="1" dirty="0">
                <a:latin typeface="Arial" panose="020B0604020202020204" pitchFamily="34" charset="0"/>
                <a:cs typeface="Arial" panose="020B0604020202020204" pitchFamily="34" charset="0"/>
              </a:rPr>
              <a:t> - novembre 2022</a:t>
            </a:r>
            <a:endParaRPr lang="fr-FR" sz="1050" dirty="0">
              <a:latin typeface="Arial" panose="020B0604020202020204" pitchFamily="34" charset="0"/>
              <a:cs typeface="Arial" panose="020B0604020202020204" pitchFamily="34" charset="0"/>
            </a:endParaRPr>
          </a:p>
        </p:txBody>
      </p:sp>
      <p:graphicFrame>
        <p:nvGraphicFramePr>
          <p:cNvPr id="10" name="Tableau 9">
            <a:extLst>
              <a:ext uri="{FF2B5EF4-FFF2-40B4-BE49-F238E27FC236}">
                <a16:creationId xmlns:a16="http://schemas.microsoft.com/office/drawing/2014/main" id="{0046BABD-40F9-4523-974A-ED318342AB54}"/>
              </a:ext>
            </a:extLst>
          </p:cNvPr>
          <p:cNvGraphicFramePr>
            <a:graphicFrameLocks noGrp="1"/>
          </p:cNvGraphicFramePr>
          <p:nvPr>
            <p:extLst>
              <p:ext uri="{D42A27DB-BD31-4B8C-83A1-F6EECF244321}">
                <p14:modId xmlns:p14="http://schemas.microsoft.com/office/powerpoint/2010/main" val="1242076755"/>
              </p:ext>
            </p:extLst>
          </p:nvPr>
        </p:nvGraphicFramePr>
        <p:xfrm>
          <a:off x="58316" y="1043866"/>
          <a:ext cx="6741368" cy="7836611"/>
        </p:xfrm>
        <a:graphic>
          <a:graphicData uri="http://schemas.openxmlformats.org/drawingml/2006/table">
            <a:tbl>
              <a:tblPr/>
              <a:tblGrid>
                <a:gridCol w="347504">
                  <a:extLst>
                    <a:ext uri="{9D8B030D-6E8A-4147-A177-3AD203B41FA5}">
                      <a16:colId xmlns:a16="http://schemas.microsoft.com/office/drawing/2014/main" val="20000"/>
                    </a:ext>
                  </a:extLst>
                </a:gridCol>
                <a:gridCol w="2102996">
                  <a:extLst>
                    <a:ext uri="{9D8B030D-6E8A-4147-A177-3AD203B41FA5}">
                      <a16:colId xmlns:a16="http://schemas.microsoft.com/office/drawing/2014/main" val="20001"/>
                    </a:ext>
                  </a:extLst>
                </a:gridCol>
                <a:gridCol w="778617">
                  <a:extLst>
                    <a:ext uri="{9D8B030D-6E8A-4147-A177-3AD203B41FA5}">
                      <a16:colId xmlns:a16="http://schemas.microsoft.com/office/drawing/2014/main" val="20002"/>
                    </a:ext>
                  </a:extLst>
                </a:gridCol>
                <a:gridCol w="707834">
                  <a:extLst>
                    <a:ext uri="{9D8B030D-6E8A-4147-A177-3AD203B41FA5}">
                      <a16:colId xmlns:a16="http://schemas.microsoft.com/office/drawing/2014/main" val="20003"/>
                    </a:ext>
                  </a:extLst>
                </a:gridCol>
                <a:gridCol w="778617">
                  <a:extLst>
                    <a:ext uri="{9D8B030D-6E8A-4147-A177-3AD203B41FA5}">
                      <a16:colId xmlns:a16="http://schemas.microsoft.com/office/drawing/2014/main" val="20004"/>
                    </a:ext>
                  </a:extLst>
                </a:gridCol>
                <a:gridCol w="707834">
                  <a:extLst>
                    <a:ext uri="{9D8B030D-6E8A-4147-A177-3AD203B41FA5}">
                      <a16:colId xmlns:a16="http://schemas.microsoft.com/office/drawing/2014/main" val="2822941339"/>
                    </a:ext>
                  </a:extLst>
                </a:gridCol>
                <a:gridCol w="566267">
                  <a:extLst>
                    <a:ext uri="{9D8B030D-6E8A-4147-A177-3AD203B41FA5}">
                      <a16:colId xmlns:a16="http://schemas.microsoft.com/office/drawing/2014/main" val="20005"/>
                    </a:ext>
                  </a:extLst>
                </a:gridCol>
                <a:gridCol w="751699">
                  <a:extLst>
                    <a:ext uri="{9D8B030D-6E8A-4147-A177-3AD203B41FA5}">
                      <a16:colId xmlns:a16="http://schemas.microsoft.com/office/drawing/2014/main" val="20006"/>
                    </a:ext>
                  </a:extLst>
                </a:gridCol>
              </a:tblGrid>
              <a:tr h="403141">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Radios</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61032">
                <a:tc>
                  <a:txBody>
                    <a:bodyPr/>
                    <a:lstStyle/>
                    <a:p>
                      <a:pPr algn="ctr" fontAlgn="b"/>
                      <a:r>
                        <a:rPr lang="fr-FR" sz="1100" b="0" i="0" u="none" strike="noStrike" dirty="0">
                          <a:solidFill>
                            <a:srgbClr val="000000"/>
                          </a:solidFill>
                          <a:effectLst/>
                          <a:latin typeface="Calibri" panose="020F0502020204030204" pitchFamily="34" charset="0"/>
                        </a:rPr>
                        <a:t>441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panose="020F0502020204030204" pitchFamily="34" charset="0"/>
                        </a:rPr>
                        <a:t>NRJ dance 2022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17 639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7 250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27 143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12 145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1032">
                <a:tc>
                  <a:txBody>
                    <a:bodyPr/>
                    <a:lstStyle/>
                    <a:p>
                      <a:pPr algn="ctr" fontAlgn="b"/>
                      <a:r>
                        <a:rPr lang="fr-FR" sz="1100" b="0" i="0" u="none" strike="noStrike">
                          <a:solidFill>
                            <a:srgbClr val="000000"/>
                          </a:solidFill>
                          <a:effectLst/>
                          <a:latin typeface="Calibri" panose="020F0502020204030204" pitchFamily="34" charset="0"/>
                        </a:rPr>
                        <a:t>442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Chérie la playlist d'Alexandre Devoise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17 590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10 711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36m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25 123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14 466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34m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90999790"/>
                  </a:ext>
                </a:extLst>
              </a:tr>
              <a:tr h="161032">
                <a:tc>
                  <a:txBody>
                    <a:bodyPr/>
                    <a:lstStyle/>
                    <a:p>
                      <a:pPr algn="ctr" fontAlgn="b"/>
                      <a:r>
                        <a:rPr lang="fr-FR" sz="1100" b="0" i="0" u="none" strike="noStrike">
                          <a:solidFill>
                            <a:srgbClr val="000000"/>
                          </a:solidFill>
                          <a:effectLst/>
                          <a:latin typeface="Calibri" panose="020F0502020204030204" pitchFamily="34" charset="0"/>
                        </a:rPr>
                        <a:t>443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Générations En Mode Brand New</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17 582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7 380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25m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30 808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13 716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61032">
                <a:tc>
                  <a:txBody>
                    <a:bodyPr/>
                    <a:lstStyle/>
                    <a:p>
                      <a:pPr algn="ctr" fontAlgn="b"/>
                      <a:r>
                        <a:rPr lang="fr-FR" sz="1100" b="0" i="0" u="none" strike="noStrike">
                          <a:solidFill>
                            <a:srgbClr val="000000"/>
                          </a:solidFill>
                          <a:effectLst/>
                          <a:latin typeface="Calibri" panose="020F0502020204030204" pitchFamily="34" charset="0"/>
                        </a:rPr>
                        <a:t>444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Latina Salsa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17 482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7 462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25m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37 751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18 550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29m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595752177"/>
                  </a:ext>
                </a:extLst>
              </a:tr>
              <a:tr h="161032">
                <a:tc>
                  <a:txBody>
                    <a:bodyPr/>
                    <a:lstStyle/>
                    <a:p>
                      <a:pPr algn="ctr" fontAlgn="b"/>
                      <a:r>
                        <a:rPr lang="fr-FR" sz="1100" b="0" i="0" u="none" strike="noStrike">
                          <a:solidFill>
                            <a:srgbClr val="000000"/>
                          </a:solidFill>
                          <a:effectLst/>
                          <a:latin typeface="Calibri" panose="020F0502020204030204" pitchFamily="34" charset="0"/>
                        </a:rPr>
                        <a:t>445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Voltage 2000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17 482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9 731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33m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21 854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12 323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33m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61032">
                <a:tc>
                  <a:txBody>
                    <a:bodyPr/>
                    <a:lstStyle/>
                    <a:p>
                      <a:pPr algn="ctr" fontAlgn="b"/>
                      <a:r>
                        <a:rPr lang="fr-FR" sz="1100" b="0" i="0" u="none" strike="noStrike">
                          <a:solidFill>
                            <a:srgbClr val="000000"/>
                          </a:solidFill>
                          <a:effectLst/>
                          <a:latin typeface="Calibri" panose="020F0502020204030204" pitchFamily="34" charset="0"/>
                        </a:rPr>
                        <a:t>446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la play list de philippe et sandy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17 403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7 756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26m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20 485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8 994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26m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119187125"/>
                  </a:ext>
                </a:extLst>
              </a:tr>
              <a:tr h="161032">
                <a:tc>
                  <a:txBody>
                    <a:bodyPr/>
                    <a:lstStyle/>
                    <a:p>
                      <a:pPr algn="ctr" fontAlgn="b"/>
                      <a:r>
                        <a:rPr lang="fr-FR" sz="1100" b="0" i="0" u="none" strike="noStrike">
                          <a:solidFill>
                            <a:srgbClr val="000000"/>
                          </a:solidFill>
                          <a:effectLst/>
                          <a:latin typeface="Calibri" panose="020F0502020204030204" pitchFamily="34" charset="0"/>
                        </a:rPr>
                        <a:t>447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pop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17 281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11 516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39m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31 412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22 461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42m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61032">
                <a:tc>
                  <a:txBody>
                    <a:bodyPr/>
                    <a:lstStyle/>
                    <a:p>
                      <a:pPr algn="ctr" fontAlgn="b"/>
                      <a:r>
                        <a:rPr lang="fr-FR" sz="1100" b="0" i="0" u="none" strike="noStrike">
                          <a:solidFill>
                            <a:srgbClr val="000000"/>
                          </a:solidFill>
                          <a:effectLst/>
                          <a:latin typeface="Calibri" panose="020F0502020204030204" pitchFamily="34" charset="0"/>
                        </a:rPr>
                        <a:t>448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Jazz Radio Jazz Manouche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17 232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12 244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42m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42 496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25 494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36m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767467303"/>
                  </a:ext>
                </a:extLst>
              </a:tr>
              <a:tr h="161032">
                <a:tc>
                  <a:txBody>
                    <a:bodyPr/>
                    <a:lstStyle/>
                    <a:p>
                      <a:pPr algn="ctr" fontAlgn="b"/>
                      <a:r>
                        <a:rPr lang="fr-FR" sz="1100" b="0" i="0" u="none" strike="noStrike">
                          <a:solidFill>
                            <a:srgbClr val="000000"/>
                          </a:solidFill>
                          <a:effectLst/>
                          <a:latin typeface="Calibri" panose="020F0502020204030204" pitchFamily="34" charset="0"/>
                        </a:rPr>
                        <a:t>449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noel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17 189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8 065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28m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23 362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11 540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61032">
                <a:tc>
                  <a:txBody>
                    <a:bodyPr/>
                    <a:lstStyle/>
                    <a:p>
                      <a:pPr algn="ctr" fontAlgn="b"/>
                      <a:r>
                        <a:rPr lang="fr-FR" sz="1100" b="0" i="0" u="none" strike="noStrike">
                          <a:solidFill>
                            <a:srgbClr val="000000"/>
                          </a:solidFill>
                          <a:effectLst/>
                          <a:latin typeface="Calibri" panose="020F0502020204030204" pitchFamily="34" charset="0"/>
                        </a:rPr>
                        <a:t>450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hits dance de l'été</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17 188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6 503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22m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23 425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8 656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22m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76035166"/>
                  </a:ext>
                </a:extLst>
              </a:tr>
              <a:tr h="161032">
                <a:tc>
                  <a:txBody>
                    <a:bodyPr/>
                    <a:lstStyle/>
                    <a:p>
                      <a:pPr algn="ctr" fontAlgn="b"/>
                      <a:r>
                        <a:rPr lang="fr-FR" sz="1100" b="0" i="0" u="none" strike="noStrike">
                          <a:solidFill>
                            <a:srgbClr val="000000"/>
                          </a:solidFill>
                          <a:effectLst/>
                          <a:latin typeface="Calibri" panose="020F0502020204030204" pitchFamily="34" charset="0"/>
                        </a:rPr>
                        <a:t>451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oui FM rock français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17 088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11 014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38m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20 881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12 634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36m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93046">
                <a:tc>
                  <a:txBody>
                    <a:bodyPr/>
                    <a:lstStyle/>
                    <a:p>
                      <a:pPr algn="ctr" fontAlgn="b"/>
                      <a:r>
                        <a:rPr lang="fr-FR" sz="1100" b="0" i="0" u="none" strike="noStrike">
                          <a:solidFill>
                            <a:srgbClr val="000000"/>
                          </a:solidFill>
                          <a:effectLst/>
                          <a:latin typeface="Calibri" panose="020F0502020204030204" pitchFamily="34" charset="0"/>
                        </a:rPr>
                        <a:t>452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chill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17 025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19 166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07m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36 908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41 366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07m 15s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4242465258"/>
                  </a:ext>
                </a:extLst>
              </a:tr>
              <a:tr h="156569">
                <a:tc>
                  <a:txBody>
                    <a:bodyPr/>
                    <a:lstStyle/>
                    <a:p>
                      <a:pPr algn="ctr" fontAlgn="b"/>
                      <a:r>
                        <a:rPr lang="fr-FR" sz="1100" b="0" i="0" u="none" strike="noStrike">
                          <a:solidFill>
                            <a:srgbClr val="000000"/>
                          </a:solidFill>
                          <a:effectLst/>
                          <a:latin typeface="Calibri" panose="020F0502020204030204" pitchFamily="34" charset="0"/>
                        </a:rPr>
                        <a:t>453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summer hits preview</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16 988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6 910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25 376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12 241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28m 57s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56569">
                <a:tc>
                  <a:txBody>
                    <a:bodyPr/>
                    <a:lstStyle/>
                    <a:p>
                      <a:pPr algn="ctr" fontAlgn="b"/>
                      <a:r>
                        <a:rPr lang="fr-FR" sz="1100" b="0" i="0" u="none" strike="noStrike">
                          <a:solidFill>
                            <a:srgbClr val="000000"/>
                          </a:solidFill>
                          <a:effectLst/>
                          <a:latin typeface="Calibri" panose="020F0502020204030204" pitchFamily="34" charset="0"/>
                        </a:rPr>
                        <a:t>454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en-US" sz="1100" b="0" i="0" u="none" strike="noStrike">
                          <a:solidFill>
                            <a:srgbClr val="000000"/>
                          </a:solidFill>
                          <a:effectLst/>
                          <a:latin typeface="Calibri" panose="020F0502020204030204" pitchFamily="34" charset="0"/>
                        </a:rPr>
                        <a:t>Jazz Radio Ladies and Crooners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16 845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19 301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08m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34 873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41 921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12m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575166744"/>
                  </a:ext>
                </a:extLst>
              </a:tr>
              <a:tr h="156569">
                <a:tc>
                  <a:txBody>
                    <a:bodyPr/>
                    <a:lstStyle/>
                    <a:p>
                      <a:pPr algn="ctr" fontAlgn="b"/>
                      <a:r>
                        <a:rPr lang="fr-FR" sz="1100" b="0" i="0" u="none" strike="noStrike">
                          <a:solidFill>
                            <a:srgbClr val="000000"/>
                          </a:solidFill>
                          <a:effectLst/>
                          <a:latin typeface="Calibri" panose="020F0502020204030204" pitchFamily="34" charset="0"/>
                        </a:rPr>
                        <a:t>455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Jazz Radio Nouveautés Soul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16 776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17 657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03m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26 655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26 487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59m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56569">
                <a:tc>
                  <a:txBody>
                    <a:bodyPr/>
                    <a:lstStyle/>
                    <a:p>
                      <a:pPr algn="ctr" fontAlgn="b"/>
                      <a:r>
                        <a:rPr lang="fr-FR" sz="1100" b="0" i="0" u="none" strike="noStrike">
                          <a:solidFill>
                            <a:srgbClr val="000000"/>
                          </a:solidFill>
                          <a:effectLst/>
                          <a:latin typeface="Calibri" panose="020F0502020204030204" pitchFamily="34" charset="0"/>
                        </a:rPr>
                        <a:t>456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hits for running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16 581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5 862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21m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30 214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12 505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24m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35405931"/>
                  </a:ext>
                </a:extLst>
              </a:tr>
              <a:tr h="156569">
                <a:tc>
                  <a:txBody>
                    <a:bodyPr/>
                    <a:lstStyle/>
                    <a:p>
                      <a:pPr algn="ctr" fontAlgn="b"/>
                      <a:r>
                        <a:rPr lang="fr-FR" sz="1100" b="0" i="0" u="none" strike="noStrike">
                          <a:solidFill>
                            <a:srgbClr val="000000"/>
                          </a:solidFill>
                          <a:effectLst/>
                          <a:latin typeface="Calibri" panose="020F0502020204030204" pitchFamily="34" charset="0"/>
                        </a:rPr>
                        <a:t>457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Allzic radio Disney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16 580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11 432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22 057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15 953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43m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56569">
                <a:tc>
                  <a:txBody>
                    <a:bodyPr/>
                    <a:lstStyle/>
                    <a:p>
                      <a:pPr algn="ctr" fontAlgn="b"/>
                      <a:r>
                        <a:rPr lang="fr-FR" sz="1100" b="0" i="0" u="none" strike="noStrike">
                          <a:solidFill>
                            <a:srgbClr val="000000"/>
                          </a:solidFill>
                          <a:effectLst/>
                          <a:latin typeface="Calibri" panose="020F0502020204030204" pitchFamily="34" charset="0"/>
                        </a:rPr>
                        <a:t>458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acoustic hits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16 547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15 814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57m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27 436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26 300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57m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5206042"/>
                  </a:ext>
                </a:extLst>
              </a:tr>
              <a:tr h="156569">
                <a:tc>
                  <a:txBody>
                    <a:bodyPr/>
                    <a:lstStyle/>
                    <a:p>
                      <a:pPr algn="ctr" fontAlgn="b"/>
                      <a:r>
                        <a:rPr lang="fr-FR" sz="1100" b="0" i="0" u="none" strike="noStrike">
                          <a:solidFill>
                            <a:srgbClr val="000000"/>
                          </a:solidFill>
                          <a:effectLst/>
                          <a:latin typeface="Calibri" panose="020F0502020204030204" pitchFamily="34" charset="0"/>
                        </a:rPr>
                        <a:t>459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sport motivation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16 517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6 914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25m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25 487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11 293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56569">
                <a:tc>
                  <a:txBody>
                    <a:bodyPr/>
                    <a:lstStyle/>
                    <a:p>
                      <a:pPr algn="ctr" fontAlgn="b"/>
                      <a:r>
                        <a:rPr lang="fr-FR" sz="1100" b="0" i="0" u="none" strike="noStrike">
                          <a:solidFill>
                            <a:srgbClr val="000000"/>
                          </a:solidFill>
                          <a:effectLst/>
                          <a:latin typeface="Calibri" panose="020F0502020204030204" pitchFamily="34" charset="0"/>
                        </a:rPr>
                        <a:t>460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Classic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16 512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11 343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41m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52 162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32 521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37m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354080258"/>
                  </a:ext>
                </a:extLst>
              </a:tr>
              <a:tr h="156569">
                <a:tc>
                  <a:txBody>
                    <a:bodyPr/>
                    <a:lstStyle/>
                    <a:p>
                      <a:pPr algn="ctr" fontAlgn="b"/>
                      <a:r>
                        <a:rPr lang="fr-FR" sz="1100" b="0" i="0" u="none" strike="noStrike">
                          <a:solidFill>
                            <a:srgbClr val="000000"/>
                          </a:solidFill>
                          <a:effectLst/>
                          <a:latin typeface="Calibri" panose="020F0502020204030204" pitchFamily="34" charset="0"/>
                        </a:rPr>
                        <a:t>461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pour le sport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16 467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6 895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25m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33 988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15 425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27m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56569">
                <a:tc>
                  <a:txBody>
                    <a:bodyPr/>
                    <a:lstStyle/>
                    <a:p>
                      <a:pPr algn="ctr" fontAlgn="b"/>
                      <a:r>
                        <a:rPr lang="fr-FR" sz="1100" b="0" i="0" u="none" strike="noStrike">
                          <a:solidFill>
                            <a:srgbClr val="000000"/>
                          </a:solidFill>
                          <a:effectLst/>
                          <a:latin typeface="Calibri" panose="020F0502020204030204" pitchFamily="34" charset="0"/>
                        </a:rPr>
                        <a:t>462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pop rock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16 388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12 280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44m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22 090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17 638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47m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2"/>
                  </a:ext>
                </a:extLst>
              </a:tr>
              <a:tr h="146234">
                <a:tc>
                  <a:txBody>
                    <a:bodyPr/>
                    <a:lstStyle/>
                    <a:p>
                      <a:pPr algn="ctr" fontAlgn="b"/>
                      <a:r>
                        <a:rPr lang="fr-FR" sz="1100" b="0" i="0" u="none" strike="noStrike">
                          <a:solidFill>
                            <a:srgbClr val="000000"/>
                          </a:solidFill>
                          <a:effectLst/>
                          <a:latin typeface="Calibri" panose="020F0502020204030204" pitchFamily="34" charset="0"/>
                        </a:rPr>
                        <a:t>463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Electro Chill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16 367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7 943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26 756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12 980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6569">
                <a:tc>
                  <a:txBody>
                    <a:bodyPr/>
                    <a:lstStyle/>
                    <a:p>
                      <a:pPr algn="ctr" fontAlgn="b"/>
                      <a:r>
                        <a:rPr lang="fr-FR" sz="1100" b="0" i="0" u="none" strike="noStrike">
                          <a:solidFill>
                            <a:srgbClr val="000000"/>
                          </a:solidFill>
                          <a:effectLst/>
                          <a:latin typeface="Calibri" panose="020F0502020204030204" pitchFamily="34" charset="0"/>
                        </a:rPr>
                        <a:t>464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Générations Slowjam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16 269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9 401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34m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30 982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18 423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35m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4"/>
                  </a:ext>
                </a:extLst>
              </a:tr>
              <a:tr h="156569">
                <a:tc>
                  <a:txBody>
                    <a:bodyPr/>
                    <a:lstStyle/>
                    <a:p>
                      <a:pPr algn="ctr" fontAlgn="b"/>
                      <a:r>
                        <a:rPr lang="fr-FR" sz="1100" b="0" i="0" u="none" strike="noStrike">
                          <a:solidFill>
                            <a:srgbClr val="000000"/>
                          </a:solidFill>
                          <a:effectLst/>
                          <a:latin typeface="Calibri" panose="020F0502020204030204" pitchFamily="34" charset="0"/>
                        </a:rPr>
                        <a:t>465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Scoop années 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16 260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10 584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39m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17 868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13 646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49s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6569">
                <a:tc>
                  <a:txBody>
                    <a:bodyPr/>
                    <a:lstStyle/>
                    <a:p>
                      <a:pPr algn="ctr" fontAlgn="b"/>
                      <a:r>
                        <a:rPr lang="fr-FR" sz="1100" b="0" i="0" u="none" strike="noStrike">
                          <a:solidFill>
                            <a:srgbClr val="000000"/>
                          </a:solidFill>
                          <a:effectLst/>
                          <a:latin typeface="Calibri" panose="020F0502020204030204" pitchFamily="34" charset="0"/>
                        </a:rPr>
                        <a:t>466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futurs hits 2020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16 203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5 635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20m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23 829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9 775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24m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6"/>
                  </a:ext>
                </a:extLst>
              </a:tr>
              <a:tr h="156569">
                <a:tc>
                  <a:txBody>
                    <a:bodyPr/>
                    <a:lstStyle/>
                    <a:p>
                      <a:pPr algn="ctr" fontAlgn="b"/>
                      <a:r>
                        <a:rPr lang="fr-FR" sz="1100" b="0" i="0" u="none" strike="noStrike">
                          <a:solidFill>
                            <a:srgbClr val="000000"/>
                          </a:solidFill>
                          <a:effectLst/>
                          <a:latin typeface="Calibri" panose="020F0502020204030204" pitchFamily="34" charset="0"/>
                        </a:rPr>
                        <a:t>467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Radio One(*)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16 107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16 540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01m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21 612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21 325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59m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6569">
                <a:tc>
                  <a:txBody>
                    <a:bodyPr/>
                    <a:lstStyle/>
                    <a:p>
                      <a:pPr algn="ctr" fontAlgn="b"/>
                      <a:r>
                        <a:rPr lang="fr-FR" sz="1100" b="0" i="0" u="none" strike="noStrike">
                          <a:solidFill>
                            <a:srgbClr val="000000"/>
                          </a:solidFill>
                          <a:effectLst/>
                          <a:latin typeface="Calibri" panose="020F0502020204030204" pitchFamily="34" charset="0"/>
                        </a:rPr>
                        <a:t>468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fiesta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16 042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7 643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28m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22 703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12 013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31m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649613543"/>
                  </a:ext>
                </a:extLst>
              </a:tr>
              <a:tr h="156569">
                <a:tc>
                  <a:txBody>
                    <a:bodyPr/>
                    <a:lstStyle/>
                    <a:p>
                      <a:pPr algn="ctr" fontAlgn="b"/>
                      <a:r>
                        <a:rPr lang="fr-FR" sz="1100" b="0" i="0" u="none" strike="noStrike">
                          <a:solidFill>
                            <a:srgbClr val="000000"/>
                          </a:solidFill>
                          <a:effectLst/>
                          <a:latin typeface="Calibri" panose="020F0502020204030204" pitchFamily="34" charset="0"/>
                        </a:rPr>
                        <a:t>469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NRJ les gagnants des NMA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15 962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6 356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23m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21 990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8 207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22m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56569">
                <a:tc>
                  <a:txBody>
                    <a:bodyPr/>
                    <a:lstStyle/>
                    <a:p>
                      <a:pPr algn="ctr" fontAlgn="b"/>
                      <a:r>
                        <a:rPr lang="fr-FR" sz="1100" b="0" i="0" u="none" strike="noStrike">
                          <a:solidFill>
                            <a:srgbClr val="000000"/>
                          </a:solidFill>
                          <a:effectLst/>
                          <a:latin typeface="Calibri" panose="020F0502020204030204" pitchFamily="34" charset="0"/>
                        </a:rPr>
                        <a:t>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Musique La Contemporaine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15 843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8 131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30m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25 477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15 275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35m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480328932"/>
                  </a:ext>
                </a:extLst>
              </a:tr>
              <a:tr h="156569">
                <a:tc>
                  <a:txBody>
                    <a:bodyPr/>
                    <a:lstStyle/>
                    <a:p>
                      <a:pPr algn="ctr" fontAlgn="b"/>
                      <a:r>
                        <a:rPr lang="fr-FR" sz="1100" b="0" i="0" u="none" strike="noStrike">
                          <a:solidFill>
                            <a:srgbClr val="000000"/>
                          </a:solidFill>
                          <a:effectLst/>
                          <a:latin typeface="Calibri" panose="020F0502020204030204" pitchFamily="34" charset="0"/>
                        </a:rPr>
                        <a:t>471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NRJ la playlist 2020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15 621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6 537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25m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20 523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10 935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31m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56569">
                <a:tc>
                  <a:txBody>
                    <a:bodyPr/>
                    <a:lstStyle/>
                    <a:p>
                      <a:pPr algn="ctr" fontAlgn="b"/>
                      <a:r>
                        <a:rPr lang="fr-FR" sz="1100" b="0" i="0" u="none" strike="noStrike">
                          <a:solidFill>
                            <a:srgbClr val="000000"/>
                          </a:solidFill>
                          <a:effectLst/>
                          <a:latin typeface="Calibri" panose="020F0502020204030204" pitchFamily="34" charset="0"/>
                        </a:rPr>
                        <a:t>472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David Guetta's hits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15 561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5 062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19m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24 206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9 566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23m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126706911"/>
                  </a:ext>
                </a:extLst>
              </a:tr>
              <a:tr h="156569">
                <a:tc>
                  <a:txBody>
                    <a:bodyPr/>
                    <a:lstStyle/>
                    <a:p>
                      <a:pPr algn="ctr" fontAlgn="b"/>
                      <a:r>
                        <a:rPr lang="fr-FR" sz="1100" b="0" i="0" u="none" strike="noStrike">
                          <a:solidFill>
                            <a:srgbClr val="000000"/>
                          </a:solidFill>
                          <a:effectLst/>
                          <a:latin typeface="Calibri" panose="020F0502020204030204" pitchFamily="34" charset="0"/>
                        </a:rPr>
                        <a:t>473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NRJ at home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15 529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13 896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53m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23 726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21 326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53m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156569">
                <a:tc>
                  <a:txBody>
                    <a:bodyPr/>
                    <a:lstStyle/>
                    <a:p>
                      <a:pPr algn="ctr" fontAlgn="b"/>
                      <a:r>
                        <a:rPr lang="fr-FR" sz="1100" b="0" i="0" u="none" strike="noStrike">
                          <a:solidFill>
                            <a:srgbClr val="000000"/>
                          </a:solidFill>
                          <a:effectLst/>
                          <a:latin typeface="Calibri" panose="020F0502020204030204" pitchFamily="34" charset="0"/>
                        </a:rPr>
                        <a:t>474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futur summer hits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15 248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6 908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27m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20 239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9 729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28m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99078106"/>
                  </a:ext>
                </a:extLst>
              </a:tr>
              <a:tr h="156569">
                <a:tc>
                  <a:txBody>
                    <a:bodyPr/>
                    <a:lstStyle/>
                    <a:p>
                      <a:pPr algn="ctr" fontAlgn="b"/>
                      <a:r>
                        <a:rPr lang="fr-FR" sz="1100" b="0" i="0" u="none" strike="noStrike">
                          <a:solidFill>
                            <a:srgbClr val="000000"/>
                          </a:solidFill>
                          <a:effectLst/>
                          <a:latin typeface="Calibri" panose="020F0502020204030204" pitchFamily="34" charset="0"/>
                        </a:rPr>
                        <a:t>475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M Radio années 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15 219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6 945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27m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19 118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12 834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40m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56569">
                <a:tc>
                  <a:txBody>
                    <a:bodyPr/>
                    <a:lstStyle/>
                    <a:p>
                      <a:pPr algn="ctr" fontAlgn="b"/>
                      <a:r>
                        <a:rPr lang="fr-FR" sz="1100" b="0" i="0" u="none" strike="noStrike">
                          <a:solidFill>
                            <a:srgbClr val="000000"/>
                          </a:solidFill>
                          <a:effectLst/>
                          <a:latin typeface="Calibri" panose="020F0502020204030204" pitchFamily="34" charset="0"/>
                        </a:rPr>
                        <a:t>476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Impact FM années 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15 198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8 323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32m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18 983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10 456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33m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1144424"/>
                  </a:ext>
                </a:extLst>
              </a:tr>
              <a:tr h="156569">
                <a:tc>
                  <a:txBody>
                    <a:bodyPr/>
                    <a:lstStyle/>
                    <a:p>
                      <a:pPr algn="ctr" fontAlgn="b"/>
                      <a:r>
                        <a:rPr lang="fr-FR" sz="1100" b="0" i="0" u="none" strike="noStrike">
                          <a:solidFill>
                            <a:srgbClr val="000000"/>
                          </a:solidFill>
                          <a:effectLst/>
                          <a:latin typeface="Calibri" panose="020F0502020204030204" pitchFamily="34" charset="0"/>
                        </a:rPr>
                        <a:t>477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NRJ Maitre Gims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15 068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4 550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18m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20 931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6 309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18m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156569">
                <a:tc>
                  <a:txBody>
                    <a:bodyPr/>
                    <a:lstStyle/>
                    <a:p>
                      <a:pPr algn="ctr" fontAlgn="b"/>
                      <a:r>
                        <a:rPr lang="fr-FR" sz="1100" b="0" i="0" u="none" strike="noStrike">
                          <a:solidFill>
                            <a:srgbClr val="000000"/>
                          </a:solidFill>
                          <a:effectLst/>
                          <a:latin typeface="Calibri" panose="020F0502020204030204" pitchFamily="34" charset="0"/>
                        </a:rPr>
                        <a:t>478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Allzic Radio Rock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15 014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13 918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55m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20 391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19 161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56m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875598372"/>
                  </a:ext>
                </a:extLst>
              </a:tr>
              <a:tr h="156569">
                <a:tc>
                  <a:txBody>
                    <a:bodyPr/>
                    <a:lstStyle/>
                    <a:p>
                      <a:pPr algn="ctr" fontAlgn="b"/>
                      <a:r>
                        <a:rPr lang="fr-FR" sz="1100" b="0" i="0" u="none" strike="noStrike">
                          <a:solidFill>
                            <a:srgbClr val="000000"/>
                          </a:solidFill>
                          <a:effectLst/>
                          <a:latin typeface="Calibri" panose="020F0502020204030204" pitchFamily="34" charset="0"/>
                        </a:rPr>
                        <a:t>479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Latina Fiesta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14 944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5 841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23m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31 283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14 344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27m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r h="156569">
                <a:tc>
                  <a:txBody>
                    <a:bodyPr/>
                    <a:lstStyle/>
                    <a:p>
                      <a:pPr algn="ctr" fontAlgn="b"/>
                      <a:r>
                        <a:rPr lang="fr-FR" sz="1100" b="0" i="0" u="none" strike="noStrike">
                          <a:solidFill>
                            <a:srgbClr val="000000"/>
                          </a:solidFill>
                          <a:effectLst/>
                          <a:latin typeface="Calibri" panose="020F0502020204030204" pitchFamily="34" charset="0"/>
                        </a:rPr>
                        <a:t>480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les hits de l'été 2021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14 897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5 808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23m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18 728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8 692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27m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40314243"/>
                  </a:ext>
                </a:extLst>
              </a:tr>
            </a:tbl>
          </a:graphicData>
        </a:graphic>
      </p:graphicFrame>
      <p:pic>
        <p:nvPicPr>
          <p:cNvPr id="2" name="Image 1">
            <a:extLst>
              <a:ext uri="{FF2B5EF4-FFF2-40B4-BE49-F238E27FC236}">
                <a16:creationId xmlns:a16="http://schemas.microsoft.com/office/drawing/2014/main" id="{03C7DB49-3C16-FD44-401A-B46776BF6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424715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E27CC5-B35F-4C4F-830C-378A6D2186FE}"/>
              </a:ext>
            </a:extLst>
          </p:cNvPr>
          <p:cNvSpPr/>
          <p:nvPr/>
        </p:nvSpPr>
        <p:spPr>
          <a:xfrm>
            <a:off x="0" y="8617645"/>
            <a:ext cx="6858000" cy="323165"/>
          </a:xfrm>
          <a:prstGeom prst="rect">
            <a:avLst/>
          </a:prstGeom>
        </p:spPr>
        <p:txBody>
          <a:bodyPr wrap="square">
            <a:spAutoFit/>
          </a:bodyPr>
          <a:lstStyle/>
          <a:p>
            <a:r>
              <a:rPr lang="fr-FR" sz="750" dirty="0">
                <a:solidFill>
                  <a:schemeClr val="bg1"/>
                </a:solidFill>
                <a:latin typeface="Arial" panose="020B0604020202020204" pitchFamily="34" charset="0"/>
                <a:cs typeface="Arial" panose="020B0604020202020204" pitchFamily="34" charset="0"/>
              </a:rPr>
              <a:t>(*) : il s'agit des Radios dont le flux audio est identique à celui de la station FM diffusée sur les ondes, au même moment (</a:t>
            </a:r>
            <a:r>
              <a:rPr lang="fr-FR" sz="750" dirty="0" err="1">
                <a:solidFill>
                  <a:schemeClr val="bg1"/>
                </a:solidFill>
                <a:latin typeface="Arial" panose="020B0604020202020204" pitchFamily="34" charset="0"/>
                <a:cs typeface="Arial" panose="020B0604020202020204" pitchFamily="34" charset="0"/>
              </a:rPr>
              <a:t>Simulcast</a:t>
            </a:r>
            <a:r>
              <a:rPr lang="fr-FR" sz="750" dirty="0">
                <a:solidFill>
                  <a:schemeClr val="bg1"/>
                </a:solidFill>
                <a:latin typeface="Arial" panose="020B0604020202020204" pitchFamily="34" charset="0"/>
                <a:cs typeface="Arial" panose="020B0604020202020204" pitchFamily="34" charset="0"/>
              </a:rPr>
              <a:t>)</a:t>
            </a:r>
          </a:p>
          <a:p>
            <a:r>
              <a:rPr lang="fr-FR" sz="750" b="1" dirty="0">
                <a:solidFill>
                  <a:schemeClr val="bg1"/>
                </a:solidFill>
                <a:latin typeface="Arial" panose="020B0604020202020204" pitchFamily="34" charset="0"/>
                <a:cs typeface="Arial" panose="020B0604020202020204" pitchFamily="34" charset="0"/>
              </a:rPr>
              <a:t>Pour obtenir la totalité du classement, envoyer un Mail à : </a:t>
            </a:r>
            <a:r>
              <a:rPr lang="fr-FR" sz="750" b="1" u="sng" dirty="0">
                <a:solidFill>
                  <a:schemeClr val="bg1"/>
                </a:solidFill>
                <a:latin typeface="Arial" panose="020B0604020202020204" pitchFamily="34" charset="0"/>
                <a:cs typeface="Arial" panose="020B0604020202020204" pitchFamily="34" charset="0"/>
              </a:rPr>
              <a:t>frequentation@acpm.fr</a:t>
            </a:r>
            <a:endParaRPr lang="fr-FR" sz="750" b="1" u="sng" dirty="0">
              <a:solidFill>
                <a:schemeClr val="bg1"/>
              </a:solidFill>
            </a:endParaRPr>
          </a:p>
        </p:txBody>
      </p:sp>
      <p:pic>
        <p:nvPicPr>
          <p:cNvPr id="5" name="Image 4">
            <a:extLst>
              <a:ext uri="{FF2B5EF4-FFF2-40B4-BE49-F238E27FC236}">
                <a16:creationId xmlns:a16="http://schemas.microsoft.com/office/drawing/2014/main" id="{A5C05EDB-6495-4E7A-8EE5-91F8509A4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sp>
        <p:nvSpPr>
          <p:cNvPr id="16" name="Rectangle 15">
            <a:extLst>
              <a:ext uri="{FF2B5EF4-FFF2-40B4-BE49-F238E27FC236}">
                <a16:creationId xmlns:a16="http://schemas.microsoft.com/office/drawing/2014/main" id="{B988C2B8-446E-45B6-A007-8FECE270C1CD}"/>
              </a:ext>
            </a:extLst>
          </p:cNvPr>
          <p:cNvSpPr/>
          <p:nvPr/>
        </p:nvSpPr>
        <p:spPr>
          <a:xfrm>
            <a:off x="0" y="637981"/>
            <a:ext cx="6858001"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RADIOS</a:t>
            </a:r>
            <a:r>
              <a:rPr lang="fr-FR" sz="1100" b="1" dirty="0">
                <a:latin typeface="Arial" panose="020B0604020202020204" pitchFamily="34" charset="0"/>
                <a:cs typeface="Arial" panose="020B0604020202020204" pitchFamily="34" charset="0"/>
              </a:rPr>
              <a:t> - novembre 2022</a:t>
            </a:r>
            <a:endParaRPr lang="fr-FR" sz="1050" dirty="0">
              <a:latin typeface="Arial" panose="020B0604020202020204" pitchFamily="34" charset="0"/>
              <a:cs typeface="Arial" panose="020B0604020202020204" pitchFamily="34" charset="0"/>
            </a:endParaRPr>
          </a:p>
        </p:txBody>
      </p:sp>
      <p:graphicFrame>
        <p:nvGraphicFramePr>
          <p:cNvPr id="10" name="Tableau 9">
            <a:extLst>
              <a:ext uri="{FF2B5EF4-FFF2-40B4-BE49-F238E27FC236}">
                <a16:creationId xmlns:a16="http://schemas.microsoft.com/office/drawing/2014/main" id="{0046BABD-40F9-4523-974A-ED318342AB54}"/>
              </a:ext>
            </a:extLst>
          </p:cNvPr>
          <p:cNvGraphicFramePr>
            <a:graphicFrameLocks noGrp="1"/>
          </p:cNvGraphicFramePr>
          <p:nvPr>
            <p:extLst>
              <p:ext uri="{D42A27DB-BD31-4B8C-83A1-F6EECF244321}">
                <p14:modId xmlns:p14="http://schemas.microsoft.com/office/powerpoint/2010/main" val="827853627"/>
              </p:ext>
            </p:extLst>
          </p:nvPr>
        </p:nvGraphicFramePr>
        <p:xfrm>
          <a:off x="58316" y="1022959"/>
          <a:ext cx="6741368" cy="3908341"/>
        </p:xfrm>
        <a:graphic>
          <a:graphicData uri="http://schemas.openxmlformats.org/drawingml/2006/table">
            <a:tbl>
              <a:tblPr/>
              <a:tblGrid>
                <a:gridCol w="347504">
                  <a:extLst>
                    <a:ext uri="{9D8B030D-6E8A-4147-A177-3AD203B41FA5}">
                      <a16:colId xmlns:a16="http://schemas.microsoft.com/office/drawing/2014/main" val="20000"/>
                    </a:ext>
                  </a:extLst>
                </a:gridCol>
                <a:gridCol w="1819863">
                  <a:extLst>
                    <a:ext uri="{9D8B030D-6E8A-4147-A177-3AD203B41FA5}">
                      <a16:colId xmlns:a16="http://schemas.microsoft.com/office/drawing/2014/main" val="20001"/>
                    </a:ext>
                  </a:extLst>
                </a:gridCol>
                <a:gridCol w="778617">
                  <a:extLst>
                    <a:ext uri="{9D8B030D-6E8A-4147-A177-3AD203B41FA5}">
                      <a16:colId xmlns:a16="http://schemas.microsoft.com/office/drawing/2014/main" val="20002"/>
                    </a:ext>
                  </a:extLst>
                </a:gridCol>
                <a:gridCol w="778617">
                  <a:extLst>
                    <a:ext uri="{9D8B030D-6E8A-4147-A177-3AD203B41FA5}">
                      <a16:colId xmlns:a16="http://schemas.microsoft.com/office/drawing/2014/main" val="20003"/>
                    </a:ext>
                  </a:extLst>
                </a:gridCol>
                <a:gridCol w="778617">
                  <a:extLst>
                    <a:ext uri="{9D8B030D-6E8A-4147-A177-3AD203B41FA5}">
                      <a16:colId xmlns:a16="http://schemas.microsoft.com/office/drawing/2014/main" val="20004"/>
                    </a:ext>
                  </a:extLst>
                </a:gridCol>
                <a:gridCol w="778617">
                  <a:extLst>
                    <a:ext uri="{9D8B030D-6E8A-4147-A177-3AD203B41FA5}">
                      <a16:colId xmlns:a16="http://schemas.microsoft.com/office/drawing/2014/main" val="2822941339"/>
                    </a:ext>
                  </a:extLst>
                </a:gridCol>
                <a:gridCol w="731402">
                  <a:extLst>
                    <a:ext uri="{9D8B030D-6E8A-4147-A177-3AD203B41FA5}">
                      <a16:colId xmlns:a16="http://schemas.microsoft.com/office/drawing/2014/main" val="20005"/>
                    </a:ext>
                  </a:extLst>
                </a:gridCol>
                <a:gridCol w="728131">
                  <a:extLst>
                    <a:ext uri="{9D8B030D-6E8A-4147-A177-3AD203B41FA5}">
                      <a16:colId xmlns:a16="http://schemas.microsoft.com/office/drawing/2014/main" val="20006"/>
                    </a:ext>
                  </a:extLst>
                </a:gridCol>
              </a:tblGrid>
              <a:tr h="403141">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Radios</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61032">
                <a:tc>
                  <a:txBody>
                    <a:bodyPr/>
                    <a:lstStyle/>
                    <a:p>
                      <a:pPr algn="ctr" fontAlgn="b"/>
                      <a:r>
                        <a:rPr lang="fr-FR" sz="1100" b="0" i="0" u="none" strike="noStrike">
                          <a:solidFill>
                            <a:srgbClr val="000000"/>
                          </a:solidFill>
                          <a:effectLst/>
                          <a:latin typeface="Calibri" panose="020F0502020204030204" pitchFamily="34" charset="0"/>
                        </a:rPr>
                        <a:t>481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panose="020F0502020204030204" pitchFamily="34" charset="0"/>
                        </a:rPr>
                        <a:t>NRJ new hits </a:t>
                      </a:r>
                      <a:r>
                        <a:rPr lang="fr-FR" sz="1100" b="0" i="0" u="none" strike="noStrike" dirty="0" err="1">
                          <a:solidFill>
                            <a:srgbClr val="000000"/>
                          </a:solidFill>
                          <a:effectLst/>
                          <a:latin typeface="Calibri" panose="020F0502020204030204" pitchFamily="34" charset="0"/>
                        </a:rPr>
                        <a:t>friday</a:t>
                      </a:r>
                      <a:endParaRPr lang="fr-FR" sz="11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14 825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5 873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23m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22 368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10 389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27m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1032">
                <a:tc>
                  <a:txBody>
                    <a:bodyPr/>
                    <a:lstStyle/>
                    <a:p>
                      <a:pPr algn="ctr" fontAlgn="b"/>
                      <a:r>
                        <a:rPr lang="fr-FR" sz="1100" b="0" i="0" u="none" strike="noStrike">
                          <a:solidFill>
                            <a:srgbClr val="000000"/>
                          </a:solidFill>
                          <a:effectLst/>
                          <a:latin typeface="Calibri" panose="020F0502020204030204" pitchFamily="34" charset="0"/>
                        </a:rPr>
                        <a:t>482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party hits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14 768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7 360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29m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22 408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15 659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41m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90999790"/>
                  </a:ext>
                </a:extLst>
              </a:tr>
              <a:tr h="161032">
                <a:tc>
                  <a:txBody>
                    <a:bodyPr/>
                    <a:lstStyle/>
                    <a:p>
                      <a:pPr algn="ctr" fontAlgn="b"/>
                      <a:r>
                        <a:rPr lang="fr-FR" sz="1100" b="0" i="0" u="none" strike="noStrike">
                          <a:solidFill>
                            <a:srgbClr val="000000"/>
                          </a:solidFill>
                          <a:effectLst/>
                          <a:latin typeface="Calibri" panose="020F0502020204030204" pitchFamily="34" charset="0"/>
                        </a:rPr>
                        <a:t>483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oriental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14 703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5 569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22m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21 556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7 894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21m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61032">
                <a:tc>
                  <a:txBody>
                    <a:bodyPr/>
                    <a:lstStyle/>
                    <a:p>
                      <a:pPr algn="ctr" fontAlgn="b"/>
                      <a:r>
                        <a:rPr lang="fr-FR" sz="1100" b="0" i="0" u="none" strike="noStrike">
                          <a:solidFill>
                            <a:srgbClr val="000000"/>
                          </a:solidFill>
                          <a:effectLst/>
                          <a:latin typeface="Calibri" panose="020F0502020204030204" pitchFamily="34" charset="0"/>
                        </a:rPr>
                        <a:t>484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classic rap 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14 636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7 472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30m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69 976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32 316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27m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595752177"/>
                  </a:ext>
                </a:extLst>
              </a:tr>
              <a:tr h="161032">
                <a:tc>
                  <a:txBody>
                    <a:bodyPr/>
                    <a:lstStyle/>
                    <a:p>
                      <a:pPr algn="ctr" fontAlgn="b"/>
                      <a:r>
                        <a:rPr lang="fr-FR" sz="1100" b="0" i="0" u="none" strike="noStrike">
                          <a:solidFill>
                            <a:srgbClr val="000000"/>
                          </a:solidFill>
                          <a:effectLst/>
                          <a:latin typeface="Calibri" panose="020F0502020204030204" pitchFamily="34" charset="0"/>
                        </a:rPr>
                        <a:t>485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Générations Soul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14 632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11 345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46m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22 509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19 420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51m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61032">
                <a:tc>
                  <a:txBody>
                    <a:bodyPr/>
                    <a:lstStyle/>
                    <a:p>
                      <a:pPr algn="ctr" fontAlgn="b"/>
                      <a:r>
                        <a:rPr lang="fr-FR" sz="1100" b="0" i="0" u="none" strike="noStrike">
                          <a:solidFill>
                            <a:srgbClr val="000000"/>
                          </a:solidFill>
                          <a:effectLst/>
                          <a:latin typeface="Calibri" panose="020F0502020204030204" pitchFamily="34" charset="0"/>
                        </a:rPr>
                        <a:t>486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Allzic Radio Dancefloor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14 581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7 663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31m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49 882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14 539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17m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119187125"/>
                  </a:ext>
                </a:extLst>
              </a:tr>
              <a:tr h="161032">
                <a:tc>
                  <a:txBody>
                    <a:bodyPr/>
                    <a:lstStyle/>
                    <a:p>
                      <a:pPr algn="ctr" fontAlgn="b"/>
                      <a:r>
                        <a:rPr lang="fr-FR" sz="1100" b="0" i="0" u="none" strike="noStrike">
                          <a:solidFill>
                            <a:srgbClr val="000000"/>
                          </a:solidFill>
                          <a:effectLst/>
                          <a:latin typeface="Calibri" panose="020F0502020204030204" pitchFamily="34" charset="0"/>
                        </a:rPr>
                        <a:t>487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oui FM les slows du rock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14 558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9 452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38m 57s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19 833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12 729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38m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61032">
                <a:tc>
                  <a:txBody>
                    <a:bodyPr/>
                    <a:lstStyle/>
                    <a:p>
                      <a:pPr algn="ctr" fontAlgn="b"/>
                      <a:r>
                        <a:rPr lang="fr-FR" sz="1100" b="0" i="0" u="none" strike="noStrike">
                          <a:solidFill>
                            <a:srgbClr val="000000"/>
                          </a:solidFill>
                          <a:effectLst/>
                          <a:latin typeface="Calibri" panose="020F0502020204030204" pitchFamily="34" charset="0"/>
                        </a:rPr>
                        <a:t>488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club hits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14 524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7 743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31m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22 544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13 637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36m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767467303"/>
                  </a:ext>
                </a:extLst>
              </a:tr>
              <a:tr h="161032">
                <a:tc>
                  <a:txBody>
                    <a:bodyPr/>
                    <a:lstStyle/>
                    <a:p>
                      <a:pPr algn="ctr" fontAlgn="b"/>
                      <a:r>
                        <a:rPr lang="fr-FR" sz="1100" b="0" i="0" u="none" strike="noStrike">
                          <a:solidFill>
                            <a:srgbClr val="000000"/>
                          </a:solidFill>
                          <a:effectLst/>
                          <a:latin typeface="Calibri" panose="020F0502020204030204" pitchFamily="34" charset="0"/>
                        </a:rPr>
                        <a:t>489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kizomba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14 459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8 924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37m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32 666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20 159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37m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61032">
                <a:tc>
                  <a:txBody>
                    <a:bodyPr/>
                    <a:lstStyle/>
                    <a:p>
                      <a:pPr algn="ctr" fontAlgn="b"/>
                      <a:r>
                        <a:rPr lang="fr-FR" sz="1100" b="0" i="0" u="none" strike="noStrike">
                          <a:solidFill>
                            <a:srgbClr val="000000"/>
                          </a:solidFill>
                          <a:effectLst/>
                          <a:latin typeface="Calibri" panose="020F0502020204030204" pitchFamily="34" charset="0"/>
                        </a:rPr>
                        <a:t>490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Générations Rohff</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14 408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3 614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15m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17 304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5 418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18m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76035166"/>
                  </a:ext>
                </a:extLst>
              </a:tr>
              <a:tr h="161032">
                <a:tc>
                  <a:txBody>
                    <a:bodyPr/>
                    <a:lstStyle/>
                    <a:p>
                      <a:pPr algn="ctr" fontAlgn="b"/>
                      <a:r>
                        <a:rPr lang="fr-FR" sz="1100" b="0" i="0" u="none" strike="noStrike">
                          <a:solidFill>
                            <a:srgbClr val="000000"/>
                          </a:solidFill>
                          <a:effectLst/>
                          <a:latin typeface="Calibri" panose="020F0502020204030204" pitchFamily="34" charset="0"/>
                        </a:rPr>
                        <a:t>491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 Radio Goldman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14 390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6 669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27m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20 083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12 988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38m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93046">
                <a:tc>
                  <a:txBody>
                    <a:bodyPr/>
                    <a:lstStyle/>
                    <a:p>
                      <a:pPr algn="ctr" fontAlgn="b"/>
                      <a:r>
                        <a:rPr lang="fr-FR" sz="1100" b="0" i="0" u="none" strike="noStrike">
                          <a:solidFill>
                            <a:srgbClr val="000000"/>
                          </a:solidFill>
                          <a:effectLst/>
                          <a:latin typeface="Calibri" panose="020F0502020204030204" pitchFamily="34" charset="0"/>
                        </a:rPr>
                        <a:t>492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Générations 2000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14 326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5 545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23m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17 818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8 358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28m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4242465258"/>
                  </a:ext>
                </a:extLst>
              </a:tr>
              <a:tr h="156569">
                <a:tc>
                  <a:txBody>
                    <a:bodyPr/>
                    <a:lstStyle/>
                    <a:p>
                      <a:pPr algn="ctr" fontAlgn="b"/>
                      <a:r>
                        <a:rPr lang="fr-FR" sz="1100" b="0" i="0" u="none" strike="noStrike">
                          <a:solidFill>
                            <a:srgbClr val="000000"/>
                          </a:solidFill>
                          <a:effectLst/>
                          <a:latin typeface="Calibri" panose="020F0502020204030204" pitchFamily="34" charset="0"/>
                        </a:rPr>
                        <a:t>493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FG Nomade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14 177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7 031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23 935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12 064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15s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56569">
                <a:tc>
                  <a:txBody>
                    <a:bodyPr/>
                    <a:lstStyle/>
                    <a:p>
                      <a:pPr algn="ctr" fontAlgn="b"/>
                      <a:r>
                        <a:rPr lang="fr-FR" sz="1100" b="0" i="0" u="none" strike="noStrike">
                          <a:solidFill>
                            <a:srgbClr val="000000"/>
                          </a:solidFill>
                          <a:effectLst/>
                          <a:latin typeface="Calibri" panose="020F0502020204030204" pitchFamily="34" charset="0"/>
                        </a:rPr>
                        <a:t>494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FC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14 132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13 077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55m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14 592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14 359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59m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575166744"/>
                  </a:ext>
                </a:extLst>
              </a:tr>
              <a:tr h="156569">
                <a:tc>
                  <a:txBody>
                    <a:bodyPr/>
                    <a:lstStyle/>
                    <a:p>
                      <a:pPr algn="ctr" fontAlgn="b"/>
                      <a:r>
                        <a:rPr lang="fr-FR" sz="1100" b="0" i="0" u="none" strike="noStrike">
                          <a:solidFill>
                            <a:srgbClr val="000000"/>
                          </a:solidFill>
                          <a:effectLst/>
                          <a:latin typeface="Calibri" panose="020F0502020204030204" pitchFamily="34" charset="0"/>
                        </a:rPr>
                        <a:t>495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FG Belgium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14 122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5 374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22m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56 551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32 830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34m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56569">
                <a:tc>
                  <a:txBody>
                    <a:bodyPr/>
                    <a:lstStyle/>
                    <a:p>
                      <a:pPr algn="ctr" fontAlgn="b"/>
                      <a:r>
                        <a:rPr lang="fr-FR" sz="1100" b="0" i="0" u="none" strike="noStrike">
                          <a:solidFill>
                            <a:srgbClr val="000000"/>
                          </a:solidFill>
                          <a:effectLst/>
                          <a:latin typeface="Calibri" panose="020F0502020204030204" pitchFamily="34" charset="0"/>
                        </a:rPr>
                        <a:t>496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rnb</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13 930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9 226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39m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22 907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17 247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45m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35405931"/>
                  </a:ext>
                </a:extLst>
              </a:tr>
              <a:tr h="156569">
                <a:tc>
                  <a:txBody>
                    <a:bodyPr/>
                    <a:lstStyle/>
                    <a:p>
                      <a:pPr algn="ctr" fontAlgn="b"/>
                      <a:r>
                        <a:rPr lang="fr-FR" sz="1100" b="0" i="0" u="none" strike="noStrike">
                          <a:solidFill>
                            <a:srgbClr val="000000"/>
                          </a:solidFill>
                          <a:effectLst/>
                          <a:latin typeface="Calibri" panose="020F0502020204030204" pitchFamily="34" charset="0"/>
                        </a:rPr>
                        <a:t>497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 Radio 100% titres cultes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13 838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8 137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35m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16 522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13 295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48m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56569">
                <a:tc>
                  <a:txBody>
                    <a:bodyPr/>
                    <a:lstStyle/>
                    <a:p>
                      <a:pPr algn="ctr" fontAlgn="b"/>
                      <a:r>
                        <a:rPr lang="fr-FR" sz="1100" b="0" i="0" u="none" strike="noStrike">
                          <a:solidFill>
                            <a:srgbClr val="000000"/>
                          </a:solidFill>
                          <a:effectLst/>
                          <a:latin typeface="Calibri" panose="020F0502020204030204" pitchFamily="34" charset="0"/>
                        </a:rPr>
                        <a:t>498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 Radio chansons d'amour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13 835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6 243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27m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20 183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14 185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42m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5206042"/>
                  </a:ext>
                </a:extLst>
              </a:tr>
              <a:tr h="156569">
                <a:tc>
                  <a:txBody>
                    <a:bodyPr/>
                    <a:lstStyle/>
                    <a:p>
                      <a:pPr algn="ctr" fontAlgn="b"/>
                      <a:r>
                        <a:rPr lang="fr-FR" sz="1100" b="0" i="0" u="none" strike="noStrike">
                          <a:solidFill>
                            <a:srgbClr val="000000"/>
                          </a:solidFill>
                          <a:effectLst/>
                          <a:latin typeface="Calibri" panose="020F0502020204030204" pitchFamily="34" charset="0"/>
                        </a:rPr>
                        <a:t>499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Oui FM Summertime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13 797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14 182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01m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19 896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18 882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56m 57s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56569">
                <a:tc>
                  <a:txBody>
                    <a:bodyPr/>
                    <a:lstStyle/>
                    <a:p>
                      <a:pPr algn="ctr" fontAlgn="b"/>
                      <a:r>
                        <a:rPr lang="fr-FR" sz="1100" b="0" i="0" u="none" strike="noStrike">
                          <a:solidFill>
                            <a:srgbClr val="000000"/>
                          </a:solidFill>
                          <a:effectLst/>
                          <a:latin typeface="Calibri" panose="020F0502020204030204" pitchFamily="34"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Allzic Radio Rap FR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13 796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4 520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19m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21 227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7 977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22m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354080258"/>
                  </a:ext>
                </a:extLst>
              </a:tr>
            </a:tbl>
          </a:graphicData>
        </a:graphic>
      </p:graphicFrame>
      <p:pic>
        <p:nvPicPr>
          <p:cNvPr id="2" name="Image 1">
            <a:extLst>
              <a:ext uri="{FF2B5EF4-FFF2-40B4-BE49-F238E27FC236}">
                <a16:creationId xmlns:a16="http://schemas.microsoft.com/office/drawing/2014/main" id="{DCBF3ACC-F85E-A369-7C34-9C93BCDCC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337988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24" y="827584"/>
            <a:ext cx="662473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périmètre des Marques de Radios correspond aux Radios digitales suivantes</a:t>
            </a:r>
            <a:r>
              <a:rPr kumimoji="0" lang="fr-FR"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9" name="Tableau 8"/>
          <p:cNvGraphicFramePr>
            <a:graphicFrameLocks noGrp="1"/>
          </p:cNvGraphicFramePr>
          <p:nvPr>
            <p:extLst>
              <p:ext uri="{D42A27DB-BD31-4B8C-83A1-F6EECF244321}">
                <p14:modId xmlns:p14="http://schemas.microsoft.com/office/powerpoint/2010/main" val="567632591"/>
              </p:ext>
            </p:extLst>
          </p:nvPr>
        </p:nvGraphicFramePr>
        <p:xfrm>
          <a:off x="116632" y="1073805"/>
          <a:ext cx="6624736" cy="9325124"/>
        </p:xfrm>
        <a:graphic>
          <a:graphicData uri="http://schemas.openxmlformats.org/drawingml/2006/table">
            <a:tbl>
              <a:tblPr/>
              <a:tblGrid>
                <a:gridCol w="1080120">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160308">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Nom du support</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Périmètre déclaré et contrôlé</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extLst>
                  <a:ext uri="{0D108BD9-81ED-4DB2-BD59-A6C34878D82A}">
                    <a16:rowId xmlns:a16="http://schemas.microsoft.com/office/drawing/2014/main" val="10000"/>
                  </a:ext>
                </a:extLst>
              </a:tr>
              <a:tr h="119775">
                <a:tc>
                  <a:txBody>
                    <a:bodyPr/>
                    <a:lstStyle/>
                    <a:p>
                      <a:pPr algn="ctr" fontAlgn="ctr"/>
                      <a:r>
                        <a:rPr lang="fr-FR" sz="800" b="1" i="0" u="none" strike="noStrike" dirty="0">
                          <a:solidFill>
                            <a:srgbClr val="0070C0"/>
                          </a:solidFill>
                          <a:effectLst/>
                          <a:latin typeface="Arial"/>
                        </a:rPr>
                        <a:t>France Inter </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a:rPr>
                        <a:t>France Inter(*)</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977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a:rPr>
                        <a:t>RMC</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a:rPr>
                        <a:t>RMC(*)</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959507"/>
                  </a:ext>
                </a:extLst>
              </a:tr>
              <a:tr h="73552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000" b="1" i="0" u="none" strike="noStrike" dirty="0">
                          <a:solidFill>
                            <a:srgbClr val="0070C0"/>
                          </a:solidFill>
                          <a:effectLst/>
                          <a:latin typeface="Arial"/>
                        </a:rPr>
                        <a:t>NRJ</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800" kern="1200" dirty="0">
                          <a:solidFill>
                            <a:schemeClr val="tx1"/>
                          </a:solidFill>
                          <a:effectLst/>
                          <a:latin typeface="Arial" panose="020B0604020202020204" pitchFamily="34" charset="0"/>
                          <a:ea typeface="+mn-ea"/>
                          <a:cs typeface="Arial" panose="020B0604020202020204" pitchFamily="34" charset="0"/>
                        </a:rPr>
                        <a:t>NRJ(*),NRJ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guadeloupe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hits 2022,NRJ manu le 6 9,NRJ la playlist 2000's,NRJ </a:t>
                      </a:r>
                      <a:r>
                        <a:rPr lang="fr-FR" sz="800" kern="1200" dirty="0" err="1">
                          <a:solidFill>
                            <a:schemeClr val="tx1"/>
                          </a:solidFill>
                          <a:effectLst/>
                          <a:latin typeface="Arial" panose="020B0604020202020204" pitchFamily="34" charset="0"/>
                          <a:ea typeface="+mn-ea"/>
                          <a:cs typeface="Arial" panose="020B0604020202020204" pitchFamily="34" charset="0"/>
                        </a:rPr>
                        <a:t>dance,NRJ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latino,NRJ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martinique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made in </a:t>
                      </a:r>
                      <a:r>
                        <a:rPr lang="fr-FR" sz="800" kern="1200" dirty="0" err="1">
                          <a:solidFill>
                            <a:schemeClr val="tx1"/>
                          </a:solidFill>
                          <a:effectLst/>
                          <a:latin typeface="Arial" panose="020B0604020202020204" pitchFamily="34" charset="0"/>
                          <a:ea typeface="+mn-ea"/>
                          <a:cs typeface="Arial" panose="020B0604020202020204" pitchFamily="34" charset="0"/>
                        </a:rPr>
                        <a:t>france,NRJ</a:t>
                      </a:r>
                      <a:r>
                        <a:rPr lang="fr-FR" sz="800" kern="1200" dirty="0">
                          <a:solidFill>
                            <a:schemeClr val="tx1"/>
                          </a:solidFill>
                          <a:effectLst/>
                          <a:latin typeface="Arial" panose="020B0604020202020204" pitchFamily="34" charset="0"/>
                          <a:ea typeface="+mn-ea"/>
                          <a:cs typeface="Arial" panose="020B0604020202020204" pitchFamily="34" charset="0"/>
                        </a:rPr>
                        <a:t> hits 90,NRJ la playlist 2010,NRJ </a:t>
                      </a:r>
                      <a:r>
                        <a:rPr lang="fr-FR" sz="800" kern="1200" dirty="0" err="1">
                          <a:solidFill>
                            <a:schemeClr val="tx1"/>
                          </a:solidFill>
                          <a:effectLst/>
                          <a:latin typeface="Arial" panose="020B0604020202020204" pitchFamily="34" charset="0"/>
                          <a:ea typeface="+mn-ea"/>
                          <a:cs typeface="Arial" panose="020B0604020202020204" pitchFamily="34" charset="0"/>
                        </a:rPr>
                        <a:t>extravadance,NRJ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nouveautés,NRJ</a:t>
                      </a:r>
                      <a:r>
                        <a:rPr lang="fr-FR" sz="800" kern="1200" dirty="0">
                          <a:solidFill>
                            <a:schemeClr val="tx1"/>
                          </a:solidFill>
                          <a:effectLst/>
                          <a:latin typeface="Arial" panose="020B0604020202020204" pitchFamily="34" charset="0"/>
                          <a:ea typeface="+mn-ea"/>
                          <a:cs typeface="Arial" panose="020B0604020202020204" pitchFamily="34" charset="0"/>
                        </a:rPr>
                        <a:t> les hits de l'été 2022,NRJ hits 80,NRJ </a:t>
                      </a:r>
                      <a:r>
                        <a:rPr lang="fr-FR" sz="800" kern="1200" dirty="0" err="1">
                          <a:solidFill>
                            <a:schemeClr val="tx1"/>
                          </a:solidFill>
                          <a:effectLst/>
                          <a:latin typeface="Arial" panose="020B0604020202020204" pitchFamily="34" charset="0"/>
                          <a:ea typeface="+mn-ea"/>
                          <a:cs typeface="Arial" panose="020B0604020202020204" pitchFamily="34" charset="0"/>
                        </a:rPr>
                        <a:t>Réunion,NRJ</a:t>
                      </a:r>
                      <a:r>
                        <a:rPr lang="fr-FR" sz="800" kern="1200" dirty="0">
                          <a:solidFill>
                            <a:schemeClr val="tx1"/>
                          </a:solidFill>
                          <a:effectLst/>
                          <a:latin typeface="Arial" panose="020B0604020202020204" pitchFamily="34" charset="0"/>
                          <a:ea typeface="+mn-ea"/>
                          <a:cs typeface="Arial" panose="020B0604020202020204" pitchFamily="34" charset="0"/>
                        </a:rPr>
                        <a:t> Music Awards 2022,NRJ Les Hits de l'</a:t>
                      </a:r>
                      <a:r>
                        <a:rPr lang="fr-FR" sz="800" kern="1200" dirty="0" err="1">
                          <a:solidFill>
                            <a:schemeClr val="tx1"/>
                          </a:solidFill>
                          <a:effectLst/>
                          <a:latin typeface="Arial" panose="020B0604020202020204" pitchFamily="34" charset="0"/>
                          <a:ea typeface="+mn-ea"/>
                          <a:cs typeface="Arial" panose="020B0604020202020204" pitchFamily="34" charset="0"/>
                        </a:rPr>
                        <a:t>automne,NRJ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Jul,NRJ</a:t>
                      </a:r>
                      <a:r>
                        <a:rPr lang="fr-FR" sz="800" kern="1200" dirty="0">
                          <a:solidFill>
                            <a:schemeClr val="tx1"/>
                          </a:solidFill>
                          <a:effectLst/>
                          <a:latin typeface="Arial" panose="020B0604020202020204" pitchFamily="34" charset="0"/>
                          <a:ea typeface="+mn-ea"/>
                          <a:cs typeface="Arial" panose="020B0604020202020204" pitchFamily="34" charset="0"/>
                        </a:rPr>
                        <a:t> dance 90,NRJ c'</a:t>
                      </a:r>
                      <a:r>
                        <a:rPr lang="fr-FR" sz="800" kern="1200" dirty="0" err="1">
                          <a:solidFill>
                            <a:schemeClr val="tx1"/>
                          </a:solidFill>
                          <a:effectLst/>
                          <a:latin typeface="Arial" panose="020B0604020202020204" pitchFamily="34" charset="0"/>
                          <a:ea typeface="+mn-ea"/>
                          <a:cs typeface="Arial" panose="020B0604020202020204" pitchFamily="34" charset="0"/>
                        </a:rPr>
                        <a:t>cauet,NRJ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funky,NRJ</a:t>
                      </a:r>
                      <a:r>
                        <a:rPr lang="fr-FR" sz="800" kern="1200" dirty="0">
                          <a:solidFill>
                            <a:schemeClr val="tx1"/>
                          </a:solidFill>
                          <a:effectLst/>
                          <a:latin typeface="Arial" panose="020B0604020202020204" pitchFamily="34" charset="0"/>
                          <a:ea typeface="+mn-ea"/>
                          <a:cs typeface="Arial" panose="020B0604020202020204" pitchFamily="34" charset="0"/>
                        </a:rPr>
                        <a:t> pop </a:t>
                      </a:r>
                      <a:r>
                        <a:rPr lang="fr-FR" sz="800" kern="1200" dirty="0" err="1">
                          <a:solidFill>
                            <a:schemeClr val="tx1"/>
                          </a:solidFill>
                          <a:effectLst/>
                          <a:latin typeface="Arial" panose="020B0604020202020204" pitchFamily="34" charset="0"/>
                          <a:ea typeface="+mn-ea"/>
                          <a:cs typeface="Arial" panose="020B0604020202020204" pitchFamily="34" charset="0"/>
                        </a:rPr>
                        <a:t>rnb</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dance,NRJ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rnb,NRJ</a:t>
                      </a:r>
                      <a:r>
                        <a:rPr lang="fr-FR" sz="800" kern="1200" dirty="0">
                          <a:solidFill>
                            <a:schemeClr val="tx1"/>
                          </a:solidFill>
                          <a:effectLst/>
                          <a:latin typeface="Arial" panose="020B0604020202020204" pitchFamily="34" charset="0"/>
                          <a:ea typeface="+mn-ea"/>
                          <a:cs typeface="Arial" panose="020B0604020202020204" pitchFamily="34" charset="0"/>
                        </a:rPr>
                        <a:t> futur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Disney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relax,NRJ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zouk,NRJ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reggae,NRJ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fr,NRJ</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fr,NRJ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rock,NRJ</a:t>
                      </a:r>
                      <a:r>
                        <a:rPr lang="fr-FR" sz="800" kern="1200" dirty="0">
                          <a:solidFill>
                            <a:schemeClr val="tx1"/>
                          </a:solidFill>
                          <a:effectLst/>
                          <a:latin typeface="Arial" panose="020B0604020202020204" pitchFamily="34" charset="0"/>
                          <a:ea typeface="+mn-ea"/>
                          <a:cs typeface="Arial" panose="020B0604020202020204" pitchFamily="34" charset="0"/>
                        </a:rPr>
                        <a:t> dance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leman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love,NRJ</a:t>
                      </a:r>
                      <a:r>
                        <a:rPr lang="fr-FR" sz="800" kern="1200" dirty="0">
                          <a:solidFill>
                            <a:schemeClr val="tx1"/>
                          </a:solidFill>
                          <a:effectLst/>
                          <a:latin typeface="Arial" panose="020B0604020202020204" pitchFamily="34" charset="0"/>
                          <a:ea typeface="+mn-ea"/>
                          <a:cs typeface="Arial" panose="020B0604020202020204" pitchFamily="34" charset="0"/>
                        </a:rPr>
                        <a:t> rap 2000,NRJ </a:t>
                      </a:r>
                      <a:r>
                        <a:rPr lang="fr-FR" sz="800" kern="1200" dirty="0" err="1">
                          <a:solidFill>
                            <a:schemeClr val="tx1"/>
                          </a:solidFill>
                          <a:effectLst/>
                          <a:latin typeface="Arial" panose="020B0604020202020204" pitchFamily="34" charset="0"/>
                          <a:ea typeface="+mn-ea"/>
                          <a:cs typeface="Arial" panose="020B0604020202020204" pitchFamily="34" charset="0"/>
                        </a:rPr>
                        <a:t>hitlist,NRJ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camila</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cabello,NRJ</a:t>
                      </a:r>
                      <a:r>
                        <a:rPr lang="fr-FR" sz="800" kern="1200" dirty="0">
                          <a:solidFill>
                            <a:schemeClr val="tx1"/>
                          </a:solidFill>
                          <a:effectLst/>
                          <a:latin typeface="Arial" panose="020B0604020202020204" pitchFamily="34" charset="0"/>
                          <a:ea typeface="+mn-ea"/>
                          <a:cs typeface="Arial" panose="020B0604020202020204" pitchFamily="34" charset="0"/>
                        </a:rPr>
                        <a:t> hits dance de l'</a:t>
                      </a:r>
                      <a:r>
                        <a:rPr lang="fr-FR" sz="800" kern="1200" dirty="0" err="1">
                          <a:solidFill>
                            <a:schemeClr val="tx1"/>
                          </a:solidFill>
                          <a:effectLst/>
                          <a:latin typeface="Arial" panose="020B0604020202020204" pitchFamily="34" charset="0"/>
                          <a:ea typeface="+mn-ea"/>
                          <a:cs typeface="Arial" panose="020B0604020202020204" pitchFamily="34" charset="0"/>
                        </a:rPr>
                        <a:t>été,Energy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hamburg</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at </a:t>
                      </a:r>
                      <a:r>
                        <a:rPr lang="fr-FR" sz="800" kern="1200" dirty="0" err="1">
                          <a:solidFill>
                            <a:schemeClr val="tx1"/>
                          </a:solidFill>
                          <a:effectLst/>
                          <a:latin typeface="Arial" panose="020B0604020202020204" pitchFamily="34" charset="0"/>
                          <a:ea typeface="+mn-ea"/>
                          <a:cs typeface="Arial" panose="020B0604020202020204" pitchFamily="34" charset="0"/>
                        </a:rPr>
                        <a:t>work,NRJ</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remix,NRJ</a:t>
                      </a:r>
                      <a:r>
                        <a:rPr lang="fr-FR" sz="800" kern="1200" dirty="0">
                          <a:solidFill>
                            <a:schemeClr val="tx1"/>
                          </a:solidFill>
                          <a:effectLst/>
                          <a:latin typeface="Arial" panose="020B0604020202020204" pitchFamily="34" charset="0"/>
                          <a:ea typeface="+mn-ea"/>
                          <a:cs typeface="Arial" panose="020B0604020202020204" pitchFamily="34" charset="0"/>
                        </a:rPr>
                        <a:t> no </a:t>
                      </a:r>
                      <a:r>
                        <a:rPr lang="fr-FR" sz="800" kern="1200" dirty="0" err="1">
                          <a:solidFill>
                            <a:schemeClr val="tx1"/>
                          </a:solidFill>
                          <a:effectLst/>
                          <a:latin typeface="Arial" panose="020B0604020202020204" pitchFamily="34" charset="0"/>
                          <a:ea typeface="+mn-ea"/>
                          <a:cs typeface="Arial" panose="020B0604020202020204" pitchFamily="34" charset="0"/>
                        </a:rPr>
                        <a:t>repeat,NRJ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reggaeton,NRJ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edm,NRJ</a:t>
                      </a:r>
                      <a:r>
                        <a:rPr lang="fr-FR" sz="800" kern="1200" dirty="0">
                          <a:solidFill>
                            <a:schemeClr val="tx1"/>
                          </a:solidFill>
                          <a:effectLst/>
                          <a:latin typeface="Arial" panose="020B0604020202020204" pitchFamily="34" charset="0"/>
                          <a:ea typeface="+mn-ea"/>
                          <a:cs typeface="Arial" panose="020B0604020202020204" pitchFamily="34" charset="0"/>
                        </a:rPr>
                        <a:t> big </a:t>
                      </a:r>
                      <a:r>
                        <a:rPr lang="fr-FR" sz="800" kern="1200" dirty="0" err="1">
                          <a:solidFill>
                            <a:schemeClr val="tx1"/>
                          </a:solidFill>
                          <a:effectLst/>
                          <a:latin typeface="Arial" panose="020B0604020202020204" pitchFamily="34" charset="0"/>
                          <a:ea typeface="+mn-ea"/>
                          <a:cs typeface="Arial" panose="020B0604020202020204" pitchFamily="34" charset="0"/>
                        </a:rPr>
                        <a:t>party,NRJ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clubbin,NRJ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urban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c'est </a:t>
                      </a:r>
                      <a:r>
                        <a:rPr lang="fr-FR" sz="800" kern="1200" dirty="0" err="1">
                          <a:solidFill>
                            <a:schemeClr val="tx1"/>
                          </a:solidFill>
                          <a:effectLst/>
                          <a:latin typeface="Arial" panose="020B0604020202020204" pitchFamily="34" charset="0"/>
                          <a:ea typeface="+mn-ea"/>
                          <a:cs typeface="Arial" panose="020B0604020202020204" pitchFamily="34" charset="0"/>
                        </a:rPr>
                        <a:t>marseille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bebe,NRJ</a:t>
                      </a:r>
                      <a:r>
                        <a:rPr lang="fr-FR" sz="800" kern="1200" dirty="0">
                          <a:solidFill>
                            <a:schemeClr val="tx1"/>
                          </a:solidFill>
                          <a:effectLst/>
                          <a:latin typeface="Arial" panose="020B0604020202020204" pitchFamily="34" charset="0"/>
                          <a:ea typeface="+mn-ea"/>
                          <a:cs typeface="Arial" panose="020B0604020202020204" pitchFamily="34" charset="0"/>
                        </a:rPr>
                        <a:t> top 200 2010,NRJ hits 2000 </a:t>
                      </a:r>
                      <a:r>
                        <a:rPr lang="fr-FR" sz="800" kern="1200" dirty="0" err="1">
                          <a:solidFill>
                            <a:schemeClr val="tx1"/>
                          </a:solidFill>
                          <a:effectLst/>
                          <a:latin typeface="Arial" panose="020B0604020202020204" pitchFamily="34" charset="0"/>
                          <a:ea typeface="+mn-ea"/>
                          <a:cs typeface="Arial" panose="020B0604020202020204" pitchFamily="34" charset="0"/>
                        </a:rPr>
                        <a:t>belgium,NRJ</a:t>
                      </a:r>
                      <a:r>
                        <a:rPr lang="fr-FR" sz="800" kern="1200" dirty="0">
                          <a:solidFill>
                            <a:schemeClr val="tx1"/>
                          </a:solidFill>
                          <a:effectLst/>
                          <a:latin typeface="Arial" panose="020B0604020202020204" pitchFamily="34" charset="0"/>
                          <a:ea typeface="+mn-ea"/>
                          <a:cs typeface="Arial" panose="020B0604020202020204" pitchFamily="34" charset="0"/>
                        </a:rPr>
                        <a:t> latino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best hits </a:t>
                      </a:r>
                      <a:r>
                        <a:rPr lang="fr-FR" sz="800" kern="1200" dirty="0" err="1">
                          <a:solidFill>
                            <a:schemeClr val="tx1"/>
                          </a:solidFill>
                          <a:effectLst/>
                          <a:latin typeface="Arial" panose="020B0604020202020204" pitchFamily="34" charset="0"/>
                          <a:ea typeface="+mn-ea"/>
                          <a:cs typeface="Arial" panose="020B0604020202020204" pitchFamily="34" charset="0"/>
                        </a:rPr>
                        <a:t>ever,NRJ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hardstyle,NRJ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rai,NRJ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lounge,NRJ</a:t>
                      </a:r>
                      <a:r>
                        <a:rPr lang="fr-FR" sz="800" kern="1200" dirty="0">
                          <a:solidFill>
                            <a:schemeClr val="tx1"/>
                          </a:solidFill>
                          <a:effectLst/>
                          <a:latin typeface="Arial" panose="020B0604020202020204" pitchFamily="34" charset="0"/>
                          <a:ea typeface="+mn-ea"/>
                          <a:cs typeface="Arial" panose="020B0604020202020204" pitchFamily="34" charset="0"/>
                        </a:rPr>
                        <a:t> new hits </a:t>
                      </a:r>
                      <a:r>
                        <a:rPr lang="fr-FR" sz="800" kern="1200" dirty="0" err="1">
                          <a:solidFill>
                            <a:schemeClr val="tx1"/>
                          </a:solidFill>
                          <a:effectLst/>
                          <a:latin typeface="Arial" panose="020B0604020202020204" pitchFamily="34" charset="0"/>
                          <a:ea typeface="+mn-ea"/>
                          <a:cs typeface="Arial" panose="020B0604020202020204" pitchFamily="34" charset="0"/>
                        </a:rPr>
                        <a:t>friday,NRJ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metal,NRJ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rock,NRJ</a:t>
                      </a:r>
                      <a:r>
                        <a:rPr lang="fr-FR" sz="800" kern="1200" dirty="0">
                          <a:solidFill>
                            <a:schemeClr val="tx1"/>
                          </a:solidFill>
                          <a:effectLst/>
                          <a:latin typeface="Arial" panose="020B0604020202020204" pitchFamily="34" charset="0"/>
                          <a:ea typeface="+mn-ea"/>
                          <a:cs typeface="Arial" panose="020B0604020202020204" pitchFamily="34" charset="0"/>
                        </a:rPr>
                        <a:t> dance 2022,NRJ rap </a:t>
                      </a:r>
                      <a:r>
                        <a:rPr lang="fr-FR" sz="800" kern="1200" dirty="0" err="1">
                          <a:solidFill>
                            <a:schemeClr val="tx1"/>
                          </a:solidFill>
                          <a:effectLst/>
                          <a:latin typeface="Arial" panose="020B0604020202020204" pitchFamily="34" charset="0"/>
                          <a:ea typeface="+mn-ea"/>
                          <a:cs typeface="Arial" panose="020B0604020202020204" pitchFamily="34" charset="0"/>
                        </a:rPr>
                        <a:t>us,NRJ</a:t>
                      </a:r>
                      <a:r>
                        <a:rPr lang="fr-FR" sz="800" kern="1200" dirty="0">
                          <a:solidFill>
                            <a:schemeClr val="tx1"/>
                          </a:solidFill>
                          <a:effectLst/>
                          <a:latin typeface="Arial" panose="020B0604020202020204" pitchFamily="34" charset="0"/>
                          <a:ea typeface="+mn-ea"/>
                          <a:cs typeface="Arial" panose="020B0604020202020204" pitchFamily="34" charset="0"/>
                        </a:rPr>
                        <a:t> french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preview,NRJ</a:t>
                      </a:r>
                      <a:r>
                        <a:rPr lang="fr-FR" sz="800" kern="1200" dirty="0">
                          <a:solidFill>
                            <a:schemeClr val="tx1"/>
                          </a:solidFill>
                          <a:effectLst/>
                          <a:latin typeface="Arial" panose="020B0604020202020204" pitchFamily="34" charset="0"/>
                          <a:ea typeface="+mn-ea"/>
                          <a:cs typeface="Arial" panose="020B0604020202020204" pitchFamily="34" charset="0"/>
                        </a:rPr>
                        <a:t> hits for </a:t>
                      </a:r>
                      <a:r>
                        <a:rPr lang="fr-FR" sz="800" kern="1200" dirty="0" err="1">
                          <a:solidFill>
                            <a:schemeClr val="tx1"/>
                          </a:solidFill>
                          <a:effectLst/>
                          <a:latin typeface="Arial" panose="020B0604020202020204" pitchFamily="34" charset="0"/>
                          <a:ea typeface="+mn-ea"/>
                          <a:cs typeface="Arial" panose="020B0604020202020204" pitchFamily="34" charset="0"/>
                        </a:rPr>
                        <a:t>running,NRJ</a:t>
                      </a:r>
                      <a:r>
                        <a:rPr lang="fr-FR" sz="800" kern="1200" dirty="0">
                          <a:solidFill>
                            <a:schemeClr val="tx1"/>
                          </a:solidFill>
                          <a:effectLst/>
                          <a:latin typeface="Arial" panose="020B0604020202020204" pitchFamily="34" charset="0"/>
                          <a:ea typeface="+mn-ea"/>
                          <a:cs typeface="Arial" panose="020B0604020202020204" pitchFamily="34" charset="0"/>
                        </a:rPr>
                        <a:t> pop </a:t>
                      </a:r>
                      <a:r>
                        <a:rPr lang="fr-FR" sz="800" kern="1200" dirty="0" err="1">
                          <a:solidFill>
                            <a:schemeClr val="tx1"/>
                          </a:solidFill>
                          <a:effectLst/>
                          <a:latin typeface="Arial" panose="020B0604020202020204" pitchFamily="34" charset="0"/>
                          <a:ea typeface="+mn-ea"/>
                          <a:cs typeface="Arial" panose="020B0604020202020204" pitchFamily="34" charset="0"/>
                        </a:rPr>
                        <a:t>rock,NRJ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chill,NRJ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acoustic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pour le </a:t>
                      </a:r>
                      <a:r>
                        <a:rPr lang="fr-FR" sz="800" kern="1200" dirty="0" err="1">
                          <a:solidFill>
                            <a:schemeClr val="tx1"/>
                          </a:solidFill>
                          <a:effectLst/>
                          <a:latin typeface="Arial" panose="020B0604020202020204" pitchFamily="34" charset="0"/>
                          <a:ea typeface="+mn-ea"/>
                          <a:cs typeface="Arial" panose="020B0604020202020204" pitchFamily="34" charset="0"/>
                        </a:rPr>
                        <a:t>sport,NRJ</a:t>
                      </a:r>
                      <a:r>
                        <a:rPr lang="fr-FR" sz="800" kern="1200" dirty="0">
                          <a:solidFill>
                            <a:schemeClr val="tx1"/>
                          </a:solidFill>
                          <a:effectLst/>
                          <a:latin typeface="Arial" panose="020B0604020202020204" pitchFamily="34" charset="0"/>
                          <a:ea typeface="+mn-ea"/>
                          <a:cs typeface="Arial" panose="020B0604020202020204" pitchFamily="34" charset="0"/>
                        </a:rPr>
                        <a:t> les hits de l'été 2021,NRJ la playlist 2020,NRJ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us,NRJ</a:t>
                      </a:r>
                      <a:r>
                        <a:rPr lang="fr-FR" sz="800" kern="1200" dirty="0">
                          <a:solidFill>
                            <a:schemeClr val="tx1"/>
                          </a:solidFill>
                          <a:effectLst/>
                          <a:latin typeface="Arial" panose="020B0604020202020204" pitchFamily="34" charset="0"/>
                          <a:ea typeface="+mn-ea"/>
                          <a:cs typeface="Arial" panose="020B0604020202020204" pitchFamily="34" charset="0"/>
                        </a:rPr>
                        <a:t> at </a:t>
                      </a:r>
                      <a:r>
                        <a:rPr lang="fr-FR" sz="800" kern="1200" dirty="0" err="1">
                          <a:solidFill>
                            <a:schemeClr val="tx1"/>
                          </a:solidFill>
                          <a:effectLst/>
                          <a:latin typeface="Arial" panose="020B0604020202020204" pitchFamily="34" charset="0"/>
                          <a:ea typeface="+mn-ea"/>
                          <a:cs typeface="Arial" panose="020B0604020202020204" pitchFamily="34" charset="0"/>
                        </a:rPr>
                        <a:t>home,NRJ</a:t>
                      </a:r>
                      <a:r>
                        <a:rPr lang="fr-FR" sz="800" kern="1200" dirty="0">
                          <a:solidFill>
                            <a:schemeClr val="tx1"/>
                          </a:solidFill>
                          <a:effectLst/>
                          <a:latin typeface="Arial" panose="020B0604020202020204" pitchFamily="34" charset="0"/>
                          <a:ea typeface="+mn-ea"/>
                          <a:cs typeface="Arial" panose="020B0604020202020204" pitchFamily="34" charset="0"/>
                        </a:rPr>
                        <a:t> Electro </a:t>
                      </a:r>
                      <a:r>
                        <a:rPr lang="fr-FR" sz="800" kern="1200" dirty="0" err="1">
                          <a:solidFill>
                            <a:schemeClr val="tx1"/>
                          </a:solidFill>
                          <a:effectLst/>
                          <a:latin typeface="Arial" panose="020B0604020202020204" pitchFamily="34" charset="0"/>
                          <a:ea typeface="+mn-ea"/>
                          <a:cs typeface="Arial" panose="020B0604020202020204" pitchFamily="34" charset="0"/>
                        </a:rPr>
                        <a:t>Chill,NRJ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fiesta,NRJ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spring</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les hits de la </a:t>
                      </a:r>
                      <a:r>
                        <a:rPr lang="fr-FR" sz="800" kern="1200" dirty="0" err="1">
                          <a:solidFill>
                            <a:schemeClr val="tx1"/>
                          </a:solidFill>
                          <a:effectLst/>
                          <a:latin typeface="Arial" panose="020B0604020202020204" pitchFamily="34" charset="0"/>
                          <a:ea typeface="+mn-ea"/>
                          <a:cs typeface="Arial" panose="020B0604020202020204" pitchFamily="34" charset="0"/>
                        </a:rPr>
                        <a:t>rentrée,NRJ</a:t>
                      </a:r>
                      <a:r>
                        <a:rPr lang="fr-FR" sz="800" kern="1200" dirty="0">
                          <a:solidFill>
                            <a:schemeClr val="tx1"/>
                          </a:solidFill>
                          <a:effectLst/>
                          <a:latin typeface="Arial" panose="020B0604020202020204" pitchFamily="34" charset="0"/>
                          <a:ea typeface="+mn-ea"/>
                          <a:cs typeface="Arial" panose="020B0604020202020204" pitchFamily="34" charset="0"/>
                        </a:rPr>
                        <a:t> sport </a:t>
                      </a:r>
                      <a:r>
                        <a:rPr lang="fr-FR" sz="800" kern="1200" dirty="0" err="1">
                          <a:solidFill>
                            <a:schemeClr val="tx1"/>
                          </a:solidFill>
                          <a:effectLst/>
                          <a:latin typeface="Arial" panose="020B0604020202020204" pitchFamily="34" charset="0"/>
                          <a:ea typeface="+mn-ea"/>
                          <a:cs typeface="Arial" panose="020B0604020202020204" pitchFamily="34" charset="0"/>
                        </a:rPr>
                        <a:t>motivation,NRJ</a:t>
                      </a:r>
                      <a:r>
                        <a:rPr lang="fr-FR" sz="800" kern="1200" dirty="0">
                          <a:solidFill>
                            <a:schemeClr val="tx1"/>
                          </a:solidFill>
                          <a:effectLst/>
                          <a:latin typeface="Arial" panose="020B0604020202020204" pitchFamily="34" charset="0"/>
                          <a:ea typeface="+mn-ea"/>
                          <a:cs typeface="Arial" panose="020B0604020202020204" pitchFamily="34" charset="0"/>
                        </a:rPr>
                        <a:t> David </a:t>
                      </a:r>
                      <a:r>
                        <a:rPr lang="fr-FR" sz="800" kern="1200" dirty="0" err="1">
                          <a:solidFill>
                            <a:schemeClr val="tx1"/>
                          </a:solidFill>
                          <a:effectLst/>
                          <a:latin typeface="Arial" panose="020B0604020202020204" pitchFamily="34" charset="0"/>
                          <a:ea typeface="+mn-ea"/>
                          <a:cs typeface="Arial" panose="020B0604020202020204" pitchFamily="34" charset="0"/>
                        </a:rPr>
                        <a:t>Guetta's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Maitre </a:t>
                      </a:r>
                      <a:r>
                        <a:rPr lang="fr-FR" sz="800" kern="1200" dirty="0" err="1">
                          <a:solidFill>
                            <a:schemeClr val="tx1"/>
                          </a:solidFill>
                          <a:effectLst/>
                          <a:latin typeface="Arial" panose="020B0604020202020204" pitchFamily="34" charset="0"/>
                          <a:ea typeface="+mn-ea"/>
                          <a:cs typeface="Arial" panose="020B0604020202020204" pitchFamily="34" charset="0"/>
                        </a:rPr>
                        <a:t>Gims,NRJ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rnb,NRJ</a:t>
                      </a:r>
                      <a:r>
                        <a:rPr lang="fr-FR" sz="800" kern="1200" dirty="0">
                          <a:solidFill>
                            <a:schemeClr val="tx1"/>
                          </a:solidFill>
                          <a:effectLst/>
                          <a:latin typeface="Arial" panose="020B0604020202020204" pitchFamily="34" charset="0"/>
                          <a:ea typeface="+mn-ea"/>
                          <a:cs typeface="Arial" panose="020B0604020202020204" pitchFamily="34" charset="0"/>
                        </a:rPr>
                        <a:t> party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oriental,NRJ</a:t>
                      </a:r>
                      <a:r>
                        <a:rPr lang="fr-FR" sz="800" kern="1200" dirty="0">
                          <a:solidFill>
                            <a:schemeClr val="tx1"/>
                          </a:solidFill>
                          <a:effectLst/>
                          <a:latin typeface="Arial" panose="020B0604020202020204" pitchFamily="34" charset="0"/>
                          <a:ea typeface="+mn-ea"/>
                          <a:cs typeface="Arial" panose="020B0604020202020204" pitchFamily="34" charset="0"/>
                        </a:rPr>
                        <a:t> good </a:t>
                      </a:r>
                      <a:r>
                        <a:rPr lang="fr-FR" sz="800" kern="1200" dirty="0" err="1">
                          <a:solidFill>
                            <a:schemeClr val="tx1"/>
                          </a:solidFill>
                          <a:effectLst/>
                          <a:latin typeface="Arial" panose="020B0604020202020204" pitchFamily="34" charset="0"/>
                          <a:ea typeface="+mn-ea"/>
                          <a:cs typeface="Arial" panose="020B0604020202020204" pitchFamily="34" charset="0"/>
                        </a:rPr>
                        <a:t>vibes,NRJ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latino,NRJ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pop,NRJ</a:t>
                      </a:r>
                      <a:r>
                        <a:rPr lang="fr-FR" sz="800" kern="1200" dirty="0">
                          <a:solidFill>
                            <a:schemeClr val="tx1"/>
                          </a:solidFill>
                          <a:effectLst/>
                          <a:latin typeface="Arial" panose="020B0604020202020204" pitchFamily="34" charset="0"/>
                          <a:ea typeface="+mn-ea"/>
                          <a:cs typeface="Arial" panose="020B0604020202020204" pitchFamily="34" charset="0"/>
                        </a:rPr>
                        <a:t> club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la playlist </a:t>
                      </a:r>
                      <a:r>
                        <a:rPr lang="fr-FR" sz="800" kern="1200" dirty="0" err="1">
                          <a:solidFill>
                            <a:schemeClr val="tx1"/>
                          </a:solidFill>
                          <a:effectLst/>
                          <a:latin typeface="Arial" panose="020B0604020202020204" pitchFamily="34" charset="0"/>
                          <a:ea typeface="+mn-ea"/>
                          <a:cs typeface="Arial" panose="020B0604020202020204" pitchFamily="34" charset="0"/>
                        </a:rPr>
                        <a:t>extravadance,NRJ</a:t>
                      </a:r>
                      <a:r>
                        <a:rPr lang="fr-FR" sz="800" kern="1200" dirty="0">
                          <a:solidFill>
                            <a:schemeClr val="tx1"/>
                          </a:solidFill>
                          <a:effectLst/>
                          <a:latin typeface="Arial" panose="020B0604020202020204" pitchFamily="34" charset="0"/>
                          <a:ea typeface="+mn-ea"/>
                          <a:cs typeface="Arial" panose="020B0604020202020204" pitchFamily="34" charset="0"/>
                        </a:rPr>
                        <a:t> le hit </a:t>
                      </a:r>
                      <a:r>
                        <a:rPr lang="fr-FR" sz="800" kern="1200" dirty="0" err="1">
                          <a:solidFill>
                            <a:schemeClr val="tx1"/>
                          </a:solidFill>
                          <a:effectLst/>
                          <a:latin typeface="Arial" panose="020B0604020202020204" pitchFamily="34" charset="0"/>
                          <a:ea typeface="+mn-ea"/>
                          <a:cs typeface="Arial" panose="020B0604020202020204" pitchFamily="34" charset="0"/>
                        </a:rPr>
                        <a:t>youtube</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fr,NRJ</a:t>
                      </a:r>
                      <a:r>
                        <a:rPr lang="fr-FR" sz="800" kern="1200" dirty="0">
                          <a:solidFill>
                            <a:schemeClr val="tx1"/>
                          </a:solidFill>
                          <a:effectLst/>
                          <a:latin typeface="Arial" panose="020B0604020202020204" pitchFamily="34" charset="0"/>
                          <a:ea typeface="+mn-ea"/>
                          <a:cs typeface="Arial" panose="020B0604020202020204" pitchFamily="34" charset="0"/>
                        </a:rPr>
                        <a:t> hits latino de l'</a:t>
                      </a:r>
                      <a:r>
                        <a:rPr lang="fr-FR" sz="800" kern="1200" dirty="0" err="1">
                          <a:solidFill>
                            <a:schemeClr val="tx1"/>
                          </a:solidFill>
                          <a:effectLst/>
                          <a:latin typeface="Arial" panose="020B0604020202020204" pitchFamily="34" charset="0"/>
                          <a:ea typeface="+mn-ea"/>
                          <a:cs typeface="Arial" panose="020B0604020202020204" pitchFamily="34" charset="0"/>
                        </a:rPr>
                        <a:t>ete,NRJ</a:t>
                      </a:r>
                      <a:r>
                        <a:rPr lang="fr-FR" sz="800" kern="1200" dirty="0">
                          <a:solidFill>
                            <a:schemeClr val="tx1"/>
                          </a:solidFill>
                          <a:effectLst/>
                          <a:latin typeface="Arial" panose="020B0604020202020204" pitchFamily="34" charset="0"/>
                          <a:ea typeface="+mn-ea"/>
                          <a:cs typeface="Arial" panose="020B0604020202020204" pitchFamily="34" charset="0"/>
                        </a:rPr>
                        <a:t> happy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Hits Dance de l'</a:t>
                      </a:r>
                      <a:r>
                        <a:rPr lang="fr-FR" sz="800" kern="1200" dirty="0" err="1">
                          <a:solidFill>
                            <a:schemeClr val="tx1"/>
                          </a:solidFill>
                          <a:effectLst/>
                          <a:latin typeface="Arial" panose="020B0604020202020204" pitchFamily="34" charset="0"/>
                          <a:ea typeface="+mn-ea"/>
                          <a:cs typeface="Arial" panose="020B0604020202020204" pitchFamily="34" charset="0"/>
                        </a:rPr>
                        <a:t>automne,NRJ</a:t>
                      </a:r>
                      <a:r>
                        <a:rPr lang="fr-FR" sz="800" kern="1200" dirty="0">
                          <a:solidFill>
                            <a:schemeClr val="tx1"/>
                          </a:solidFill>
                          <a:effectLst/>
                          <a:latin typeface="Arial" panose="020B0604020202020204" pitchFamily="34" charset="0"/>
                          <a:ea typeface="+mn-ea"/>
                          <a:cs typeface="Arial" panose="020B0604020202020204" pitchFamily="34" charset="0"/>
                        </a:rPr>
                        <a:t> fitness </a:t>
                      </a:r>
                      <a:r>
                        <a:rPr lang="fr-FR" sz="800" kern="1200" dirty="0" err="1">
                          <a:solidFill>
                            <a:schemeClr val="tx1"/>
                          </a:solidFill>
                          <a:effectLst/>
                          <a:latin typeface="Arial" panose="020B0604020202020204" pitchFamily="34" charset="0"/>
                          <a:ea typeface="+mn-ea"/>
                          <a:cs typeface="Arial" panose="020B0604020202020204" pitchFamily="34" charset="0"/>
                        </a:rPr>
                        <a:t>cardio,NRJ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deep</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house,NRJ</a:t>
                      </a:r>
                      <a:r>
                        <a:rPr lang="fr-FR" sz="800" kern="1200" dirty="0">
                          <a:solidFill>
                            <a:schemeClr val="tx1"/>
                          </a:solidFill>
                          <a:effectLst/>
                          <a:latin typeface="Arial" panose="020B0604020202020204" pitchFamily="34" charset="0"/>
                          <a:ea typeface="+mn-ea"/>
                          <a:cs typeface="Arial" panose="020B0604020202020204" pitchFamily="34" charset="0"/>
                        </a:rPr>
                        <a:t> fiesta </a:t>
                      </a:r>
                      <a:r>
                        <a:rPr lang="fr-FR" sz="800" kern="1200" dirty="0" err="1">
                          <a:solidFill>
                            <a:schemeClr val="tx1"/>
                          </a:solidFill>
                          <a:effectLst/>
                          <a:latin typeface="Arial" panose="020B0604020202020204" pitchFamily="34" charset="0"/>
                          <a:ea typeface="+mn-ea"/>
                          <a:cs typeface="Arial" panose="020B0604020202020204" pitchFamily="34" charset="0"/>
                        </a:rPr>
                        <a:t>latina,NRJ</a:t>
                      </a:r>
                      <a:r>
                        <a:rPr lang="fr-FR" sz="800" kern="1200" dirty="0">
                          <a:solidFill>
                            <a:schemeClr val="tx1"/>
                          </a:solidFill>
                          <a:effectLst/>
                          <a:latin typeface="Arial" panose="020B0604020202020204" pitchFamily="34" charset="0"/>
                          <a:ea typeface="+mn-ea"/>
                          <a:cs typeface="Arial" panose="020B0604020202020204" pitchFamily="34" charset="0"/>
                        </a:rPr>
                        <a:t> techno </a:t>
                      </a:r>
                      <a:r>
                        <a:rPr lang="fr-FR" sz="800" kern="1200" dirty="0" err="1">
                          <a:solidFill>
                            <a:schemeClr val="tx1"/>
                          </a:solidFill>
                          <a:effectLst/>
                          <a:latin typeface="Arial" panose="020B0604020202020204" pitchFamily="34" charset="0"/>
                          <a:ea typeface="+mn-ea"/>
                          <a:cs typeface="Arial" panose="020B0604020202020204" pitchFamily="34" charset="0"/>
                        </a:rPr>
                        <a:t>story,nrj</a:t>
                      </a:r>
                      <a:r>
                        <a:rPr lang="fr-FR" sz="800" kern="1200" dirty="0">
                          <a:solidFill>
                            <a:schemeClr val="tx1"/>
                          </a:solidFill>
                          <a:effectLst/>
                          <a:latin typeface="Arial" panose="020B0604020202020204" pitchFamily="34" charset="0"/>
                          <a:ea typeface="+mn-ea"/>
                          <a:cs typeface="Arial" panose="020B0604020202020204" pitchFamily="34" charset="0"/>
                        </a:rPr>
                        <a:t> hits of the </a:t>
                      </a:r>
                      <a:r>
                        <a:rPr lang="fr-FR" sz="800" kern="1200" dirty="0" err="1">
                          <a:solidFill>
                            <a:schemeClr val="tx1"/>
                          </a:solidFill>
                          <a:effectLst/>
                          <a:latin typeface="Arial" panose="020B0604020202020204" pitchFamily="34" charset="0"/>
                          <a:ea typeface="+mn-ea"/>
                          <a:cs typeface="Arial" panose="020B0604020202020204" pitchFamily="34" charset="0"/>
                        </a:rPr>
                        <a:t>month,NRJ</a:t>
                      </a:r>
                      <a:r>
                        <a:rPr lang="fr-FR" sz="800" kern="1200" dirty="0">
                          <a:solidFill>
                            <a:schemeClr val="tx1"/>
                          </a:solidFill>
                          <a:effectLst/>
                          <a:latin typeface="Arial" panose="020B0604020202020204" pitchFamily="34" charset="0"/>
                          <a:ea typeface="+mn-ea"/>
                          <a:cs typeface="Arial" panose="020B0604020202020204" pitchFamily="34" charset="0"/>
                        </a:rPr>
                        <a:t> le hit </a:t>
                      </a:r>
                      <a:r>
                        <a:rPr lang="fr-FR" sz="800" kern="1200" dirty="0" err="1">
                          <a:solidFill>
                            <a:schemeClr val="tx1"/>
                          </a:solidFill>
                          <a:effectLst/>
                          <a:latin typeface="Arial" panose="020B0604020202020204" pitchFamily="34" charset="0"/>
                          <a:ea typeface="+mn-ea"/>
                          <a:cs typeface="Arial" panose="020B0604020202020204" pitchFamily="34" charset="0"/>
                        </a:rPr>
                        <a:t>youtube,NRJ</a:t>
                      </a:r>
                      <a:r>
                        <a:rPr lang="fr-FR" sz="800" kern="1200" dirty="0">
                          <a:solidFill>
                            <a:schemeClr val="tx1"/>
                          </a:solidFill>
                          <a:effectLst/>
                          <a:latin typeface="Arial" panose="020B0604020202020204" pitchFamily="34" charset="0"/>
                          <a:ea typeface="+mn-ea"/>
                          <a:cs typeface="Arial" panose="020B0604020202020204" pitchFamily="34" charset="0"/>
                        </a:rPr>
                        <a:t> futurs hits 2020,NRJ </a:t>
                      </a:r>
                      <a:r>
                        <a:rPr lang="fr-FR" sz="800" kern="1200" dirty="0" err="1">
                          <a:solidFill>
                            <a:schemeClr val="tx1"/>
                          </a:solidFill>
                          <a:effectLst/>
                          <a:latin typeface="Arial" panose="020B0604020202020204" pitchFamily="34" charset="0"/>
                          <a:ea typeface="+mn-ea"/>
                          <a:cs typeface="Arial" panose="020B0604020202020204" pitchFamily="34" charset="0"/>
                        </a:rPr>
                        <a:t>rap,NRJ</a:t>
                      </a:r>
                      <a:r>
                        <a:rPr lang="fr-FR" sz="800" kern="1200" dirty="0">
                          <a:solidFill>
                            <a:schemeClr val="tx1"/>
                          </a:solidFill>
                          <a:effectLst/>
                          <a:latin typeface="Arial" panose="020B0604020202020204" pitchFamily="34" charset="0"/>
                          <a:ea typeface="+mn-ea"/>
                          <a:cs typeface="Arial" panose="020B0604020202020204" pitchFamily="34" charset="0"/>
                        </a:rPr>
                        <a:t> all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dance,NRJ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gangsta</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rap,NRJ</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francais</a:t>
                      </a:r>
                      <a:r>
                        <a:rPr lang="fr-FR" sz="800" kern="1200" dirty="0">
                          <a:solidFill>
                            <a:schemeClr val="tx1"/>
                          </a:solidFill>
                          <a:effectLst/>
                          <a:latin typeface="Arial" panose="020B0604020202020204" pitchFamily="34" charset="0"/>
                          <a:ea typeface="+mn-ea"/>
                          <a:cs typeface="Arial" panose="020B0604020202020204" pitchFamily="34" charset="0"/>
                        </a:rPr>
                        <a:t> de l'</a:t>
                      </a:r>
                      <a:r>
                        <a:rPr lang="fr-FR" sz="800" kern="1200" dirty="0" err="1">
                          <a:solidFill>
                            <a:schemeClr val="tx1"/>
                          </a:solidFill>
                          <a:effectLst/>
                          <a:latin typeface="Arial" panose="020B0604020202020204" pitchFamily="34" charset="0"/>
                          <a:ea typeface="+mn-ea"/>
                          <a:cs typeface="Arial" panose="020B0604020202020204" pitchFamily="34" charset="0"/>
                        </a:rPr>
                        <a:t>été,NRJ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bts,NRJ</a:t>
                      </a:r>
                      <a:r>
                        <a:rPr lang="fr-FR" sz="800" kern="1200" dirty="0">
                          <a:solidFill>
                            <a:schemeClr val="tx1"/>
                          </a:solidFill>
                          <a:effectLst/>
                          <a:latin typeface="Arial" panose="020B0604020202020204" pitchFamily="34" charset="0"/>
                          <a:ea typeface="+mn-ea"/>
                          <a:cs typeface="Arial" panose="020B0604020202020204" pitchFamily="34" charset="0"/>
                        </a:rPr>
                        <a:t> hip hop </a:t>
                      </a:r>
                      <a:r>
                        <a:rPr lang="fr-FR" sz="800" kern="1200" dirty="0" err="1">
                          <a:solidFill>
                            <a:schemeClr val="tx1"/>
                          </a:solidFill>
                          <a:effectLst/>
                          <a:latin typeface="Arial" panose="020B0604020202020204" pitchFamily="34" charset="0"/>
                          <a:ea typeface="+mn-ea"/>
                          <a:cs typeface="Arial" panose="020B0604020202020204" pitchFamily="34" charset="0"/>
                        </a:rPr>
                        <a:t>rnb</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all hits all </a:t>
                      </a:r>
                      <a:r>
                        <a:rPr lang="fr-FR" sz="800" kern="1200" dirty="0" err="1">
                          <a:solidFill>
                            <a:schemeClr val="tx1"/>
                          </a:solidFill>
                          <a:effectLst/>
                          <a:latin typeface="Arial" panose="020B0604020202020204" pitchFamily="34" charset="0"/>
                          <a:ea typeface="+mn-ea"/>
                          <a:cs typeface="Arial" panose="020B0604020202020204" pitchFamily="34" charset="0"/>
                        </a:rPr>
                        <a:t>styles,NRJ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kizomba,NRJ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remember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that,NRJ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electro,NRJ</a:t>
                      </a:r>
                      <a:r>
                        <a:rPr lang="fr-FR" sz="800" kern="1200" dirty="0">
                          <a:solidFill>
                            <a:schemeClr val="tx1"/>
                          </a:solidFill>
                          <a:effectLst/>
                          <a:latin typeface="Arial" panose="020B0604020202020204" pitchFamily="34" charset="0"/>
                          <a:ea typeface="+mn-ea"/>
                          <a:cs typeface="Arial" panose="020B0604020202020204" pitchFamily="34" charset="0"/>
                        </a:rPr>
                        <a:t> Top Hits 2021,NRJ pure hits </a:t>
                      </a:r>
                      <a:r>
                        <a:rPr lang="fr-FR" sz="800" kern="1200" dirty="0" err="1">
                          <a:solidFill>
                            <a:schemeClr val="tx1"/>
                          </a:solidFill>
                          <a:effectLst/>
                          <a:latin typeface="Arial" panose="020B0604020202020204" pitchFamily="34" charset="0"/>
                          <a:ea typeface="+mn-ea"/>
                          <a:cs typeface="Arial" panose="020B0604020202020204" pitchFamily="34" charset="0"/>
                        </a:rPr>
                        <a:t>only,NRJ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sentimental,NRJ</a:t>
                      </a:r>
                      <a:r>
                        <a:rPr lang="fr-FR" sz="800" kern="1200" dirty="0">
                          <a:solidFill>
                            <a:schemeClr val="tx1"/>
                          </a:solidFill>
                          <a:effectLst/>
                          <a:latin typeface="Arial" panose="020B0604020202020204" pitchFamily="34" charset="0"/>
                          <a:ea typeface="+mn-ea"/>
                          <a:cs typeface="Arial" panose="020B0604020202020204" pitchFamily="34" charset="0"/>
                        </a:rPr>
                        <a:t> la playlist 100 hits </a:t>
                      </a:r>
                      <a:r>
                        <a:rPr lang="fr-FR" sz="800" kern="1200" dirty="0" err="1">
                          <a:solidFill>
                            <a:schemeClr val="tx1"/>
                          </a:solidFill>
                          <a:effectLst/>
                          <a:latin typeface="Arial" panose="020B0604020202020204" pitchFamily="34" charset="0"/>
                          <a:ea typeface="+mn-ea"/>
                          <a:cs typeface="Arial" panose="020B0604020202020204" pitchFamily="34" charset="0"/>
                        </a:rPr>
                        <a:t>francais,NRJ</a:t>
                      </a:r>
                      <a:r>
                        <a:rPr lang="fr-FR" sz="800" kern="1200" dirty="0">
                          <a:solidFill>
                            <a:schemeClr val="tx1"/>
                          </a:solidFill>
                          <a:effectLst/>
                          <a:latin typeface="Arial" panose="020B0604020202020204" pitchFamily="34" charset="0"/>
                          <a:ea typeface="+mn-ea"/>
                          <a:cs typeface="Arial" panose="020B0604020202020204" pitchFamily="34" charset="0"/>
                        </a:rPr>
                        <a:t> pop </a:t>
                      </a:r>
                      <a:r>
                        <a:rPr lang="fr-FR" sz="800" kern="1200" dirty="0" err="1">
                          <a:solidFill>
                            <a:schemeClr val="tx1"/>
                          </a:solidFill>
                          <a:effectLst/>
                          <a:latin typeface="Arial" panose="020B0604020202020204" pitchFamily="34" charset="0"/>
                          <a:ea typeface="+mn-ea"/>
                          <a:cs typeface="Arial" panose="020B0604020202020204" pitchFamily="34" charset="0"/>
                        </a:rPr>
                        <a:t>urbaine,NRJ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teletravail,nrj</a:t>
                      </a:r>
                      <a:r>
                        <a:rPr lang="fr-FR" sz="800" kern="1200" dirty="0">
                          <a:solidFill>
                            <a:schemeClr val="tx1"/>
                          </a:solidFill>
                          <a:effectLst/>
                          <a:latin typeface="Arial" panose="020B0604020202020204" pitchFamily="34" charset="0"/>
                          <a:ea typeface="+mn-ea"/>
                          <a:cs typeface="Arial" panose="020B0604020202020204" pitchFamily="34" charset="0"/>
                        </a:rPr>
                        <a:t> le top 10,NRJ </a:t>
                      </a:r>
                      <a:r>
                        <a:rPr lang="fr-FR" sz="800" kern="1200" dirty="0" err="1">
                          <a:solidFill>
                            <a:schemeClr val="tx1"/>
                          </a:solidFill>
                          <a:effectLst/>
                          <a:latin typeface="Arial" panose="020B0604020202020204" pitchFamily="34" charset="0"/>
                          <a:ea typeface="+mn-ea"/>
                          <a:cs typeface="Arial" panose="020B0604020202020204" pitchFamily="34" charset="0"/>
                        </a:rPr>
                        <a:t>rnb</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fr,NRJ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rihanna's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maurice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maurice,NRJ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Ninho,NRJ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ibiza,NRJ</a:t>
                      </a:r>
                      <a:r>
                        <a:rPr lang="fr-FR" sz="800" kern="1200" dirty="0">
                          <a:solidFill>
                            <a:schemeClr val="tx1"/>
                          </a:solidFill>
                          <a:effectLst/>
                          <a:latin typeface="Arial" panose="020B0604020202020204" pitchFamily="34" charset="0"/>
                          <a:ea typeface="+mn-ea"/>
                          <a:cs typeface="Arial" panose="020B0604020202020204" pitchFamily="34" charset="0"/>
                        </a:rPr>
                        <a:t> nouveautés </a:t>
                      </a:r>
                      <a:r>
                        <a:rPr lang="fr-FR" sz="800" kern="1200" dirty="0" err="1">
                          <a:solidFill>
                            <a:schemeClr val="tx1"/>
                          </a:solidFill>
                          <a:effectLst/>
                          <a:latin typeface="Arial" panose="020B0604020202020204" pitchFamily="34" charset="0"/>
                          <a:ea typeface="+mn-ea"/>
                          <a:cs typeface="Arial" panose="020B0604020202020204" pitchFamily="34" charset="0"/>
                        </a:rPr>
                        <a:t>françaises,NRJ</a:t>
                      </a:r>
                      <a:r>
                        <a:rPr lang="fr-FR" sz="800" kern="1200" dirty="0">
                          <a:solidFill>
                            <a:schemeClr val="tx1"/>
                          </a:solidFill>
                          <a:effectLst/>
                          <a:latin typeface="Arial" panose="020B0604020202020204" pitchFamily="34" charset="0"/>
                          <a:ea typeface="+mn-ea"/>
                          <a:cs typeface="Arial" panose="020B0604020202020204" pitchFamily="34" charset="0"/>
                        </a:rPr>
                        <a:t> latino 2022,NRJ </a:t>
                      </a:r>
                      <a:r>
                        <a:rPr lang="fr-FR" sz="800" kern="1200" dirty="0" err="1">
                          <a:solidFill>
                            <a:schemeClr val="tx1"/>
                          </a:solidFill>
                          <a:effectLst/>
                          <a:latin typeface="Arial" panose="020B0604020202020204" pitchFamily="34" charset="0"/>
                          <a:ea typeface="+mn-ea"/>
                          <a:cs typeface="Arial" panose="020B0604020202020204" pitchFamily="34" charset="0"/>
                        </a:rPr>
                        <a:t>romantic,NRJ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eurohot</a:t>
                      </a:r>
                      <a:r>
                        <a:rPr lang="fr-FR" sz="800" kern="1200" dirty="0">
                          <a:solidFill>
                            <a:schemeClr val="tx1"/>
                          </a:solidFill>
                          <a:effectLst/>
                          <a:latin typeface="Arial" panose="020B0604020202020204" pitchFamily="34" charset="0"/>
                          <a:ea typeface="+mn-ea"/>
                          <a:cs typeface="Arial" panose="020B0604020202020204" pitchFamily="34" charset="0"/>
                        </a:rPr>
                        <a:t> 30,NRJ </a:t>
                      </a:r>
                      <a:r>
                        <a:rPr lang="fr-FR" sz="800" kern="1200" dirty="0" err="1">
                          <a:solidFill>
                            <a:schemeClr val="tx1"/>
                          </a:solidFill>
                          <a:effectLst/>
                          <a:latin typeface="Arial" panose="020B0604020202020204" pitchFamily="34" charset="0"/>
                          <a:ea typeface="+mn-ea"/>
                          <a:cs typeface="Arial" panose="020B0604020202020204" pitchFamily="34" charset="0"/>
                        </a:rPr>
                        <a:t>caliente,NRJ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fresh</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fr,NRJ</a:t>
                      </a:r>
                      <a:r>
                        <a:rPr lang="fr-FR" sz="800" kern="1200" dirty="0">
                          <a:solidFill>
                            <a:schemeClr val="tx1"/>
                          </a:solidFill>
                          <a:effectLst/>
                          <a:latin typeface="Arial" panose="020B0604020202020204" pitchFamily="34" charset="0"/>
                          <a:ea typeface="+mn-ea"/>
                          <a:cs typeface="Arial" panose="020B0604020202020204" pitchFamily="34" charset="0"/>
                        </a:rPr>
                        <a:t> Imagine </a:t>
                      </a:r>
                      <a:r>
                        <a:rPr lang="fr-FR" sz="800" kern="1200" dirty="0" err="1">
                          <a:solidFill>
                            <a:schemeClr val="tx1"/>
                          </a:solidFill>
                          <a:effectLst/>
                          <a:latin typeface="Arial" panose="020B0604020202020204" pitchFamily="34" charset="0"/>
                          <a:ea typeface="+mn-ea"/>
                          <a:cs typeface="Arial" panose="020B0604020202020204" pitchFamily="34" charset="0"/>
                        </a:rPr>
                        <a:t>Dragons,NRJ</a:t>
                      </a:r>
                      <a:r>
                        <a:rPr lang="fr-FR" sz="800" kern="1200" dirty="0">
                          <a:solidFill>
                            <a:schemeClr val="tx1"/>
                          </a:solidFill>
                          <a:effectLst/>
                          <a:latin typeface="Arial" panose="020B0604020202020204" pitchFamily="34" charset="0"/>
                          <a:ea typeface="+mn-ea"/>
                          <a:cs typeface="Arial" panose="020B0604020202020204" pitchFamily="34" charset="0"/>
                        </a:rPr>
                        <a:t> Meilleure </a:t>
                      </a:r>
                      <a:r>
                        <a:rPr lang="fr-FR" sz="800" kern="1200" dirty="0" err="1">
                          <a:solidFill>
                            <a:schemeClr val="tx1"/>
                          </a:solidFill>
                          <a:effectLst/>
                          <a:latin typeface="Arial" panose="020B0604020202020204" pitchFamily="34" charset="0"/>
                          <a:ea typeface="+mn-ea"/>
                          <a:cs typeface="Arial" panose="020B0604020202020204" pitchFamily="34" charset="0"/>
                        </a:rPr>
                        <a:t>vie,NRJ</a:t>
                      </a:r>
                      <a:r>
                        <a:rPr lang="fr-FR" sz="800" kern="1200" dirty="0">
                          <a:solidFill>
                            <a:schemeClr val="tx1"/>
                          </a:solidFill>
                          <a:effectLst/>
                          <a:latin typeface="Arial" panose="020B0604020202020204" pitchFamily="34" charset="0"/>
                          <a:ea typeface="+mn-ea"/>
                          <a:cs typeface="Arial" panose="020B0604020202020204" pitchFamily="34" charset="0"/>
                        </a:rPr>
                        <a:t> pool </a:t>
                      </a:r>
                      <a:r>
                        <a:rPr lang="fr-FR" sz="800" kern="1200" dirty="0" err="1">
                          <a:solidFill>
                            <a:schemeClr val="tx1"/>
                          </a:solidFill>
                          <a:effectLst/>
                          <a:latin typeface="Arial" panose="020B0604020202020204" pitchFamily="34" charset="0"/>
                          <a:ea typeface="+mn-ea"/>
                          <a:cs typeface="Arial" panose="020B0604020202020204" pitchFamily="34" charset="0"/>
                        </a:rPr>
                        <a:t>party,NRJ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discover,NRJ</a:t>
                      </a:r>
                      <a:r>
                        <a:rPr lang="fr-FR" sz="800" kern="1200" dirty="0">
                          <a:solidFill>
                            <a:schemeClr val="tx1"/>
                          </a:solidFill>
                          <a:effectLst/>
                          <a:latin typeface="Arial" panose="020B0604020202020204" pitchFamily="34" charset="0"/>
                          <a:ea typeface="+mn-ea"/>
                          <a:cs typeface="Arial" panose="020B0604020202020204" pitchFamily="34" charset="0"/>
                        </a:rPr>
                        <a:t> tous les gagnants des </a:t>
                      </a:r>
                      <a:r>
                        <a:rPr lang="fr-FR" sz="800" kern="1200" dirty="0" err="1">
                          <a:solidFill>
                            <a:schemeClr val="tx1"/>
                          </a:solidFill>
                          <a:effectLst/>
                          <a:latin typeface="Arial" panose="020B0604020202020204" pitchFamily="34" charset="0"/>
                          <a:ea typeface="+mn-ea"/>
                          <a:cs typeface="Arial" panose="020B0604020202020204" pitchFamily="34" charset="0"/>
                        </a:rPr>
                        <a:t>nrj</a:t>
                      </a:r>
                      <a:r>
                        <a:rPr lang="fr-FR" sz="800" kern="1200" dirty="0">
                          <a:solidFill>
                            <a:schemeClr val="tx1"/>
                          </a:solidFill>
                          <a:effectLst/>
                          <a:latin typeface="Arial" panose="020B0604020202020204" pitchFamily="34" charset="0"/>
                          <a:ea typeface="+mn-ea"/>
                          <a:cs typeface="Arial" panose="020B0604020202020204" pitchFamily="34" charset="0"/>
                        </a:rPr>
                        <a:t> music </a:t>
                      </a:r>
                      <a:r>
                        <a:rPr lang="fr-FR" sz="800" kern="1200" dirty="0" err="1">
                          <a:solidFill>
                            <a:schemeClr val="tx1"/>
                          </a:solidFill>
                          <a:effectLst/>
                          <a:latin typeface="Arial" panose="020B0604020202020204" pitchFamily="34" charset="0"/>
                          <a:ea typeface="+mn-ea"/>
                          <a:cs typeface="Arial" panose="020B0604020202020204" pitchFamily="34" charset="0"/>
                        </a:rPr>
                        <a:t>awards,NRJ</a:t>
                      </a:r>
                      <a:r>
                        <a:rPr lang="fr-FR" sz="800" kern="1200" dirty="0">
                          <a:solidFill>
                            <a:schemeClr val="tx1"/>
                          </a:solidFill>
                          <a:effectLst/>
                          <a:latin typeface="Arial" panose="020B0604020202020204" pitchFamily="34" charset="0"/>
                          <a:ea typeface="+mn-ea"/>
                          <a:cs typeface="Arial" panose="020B0604020202020204" pitchFamily="34" charset="0"/>
                        </a:rPr>
                        <a:t> afro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halloween </a:t>
                      </a:r>
                      <a:r>
                        <a:rPr lang="fr-FR" sz="800" kern="1200" dirty="0" err="1">
                          <a:solidFill>
                            <a:schemeClr val="tx1"/>
                          </a:solidFill>
                          <a:effectLst/>
                          <a:latin typeface="Arial" panose="020B0604020202020204" pitchFamily="34" charset="0"/>
                          <a:ea typeface="+mn-ea"/>
                          <a:cs typeface="Arial" panose="020B0604020202020204" pitchFamily="34" charset="0"/>
                        </a:rPr>
                        <a:t>hit's,NRJ</a:t>
                      </a:r>
                      <a:r>
                        <a:rPr lang="fr-FR" sz="800" kern="1200" dirty="0">
                          <a:solidFill>
                            <a:schemeClr val="tx1"/>
                          </a:solidFill>
                          <a:effectLst/>
                          <a:latin typeface="Arial" panose="020B0604020202020204" pitchFamily="34" charset="0"/>
                          <a:ea typeface="+mn-ea"/>
                          <a:cs typeface="Arial" panose="020B0604020202020204" pitchFamily="34" charset="0"/>
                        </a:rPr>
                        <a:t> music </a:t>
                      </a:r>
                      <a:r>
                        <a:rPr lang="fr-FR" sz="800" kern="1200" dirty="0" err="1">
                          <a:solidFill>
                            <a:schemeClr val="tx1"/>
                          </a:solidFill>
                          <a:effectLst/>
                          <a:latin typeface="Arial" panose="020B0604020202020204" pitchFamily="34" charset="0"/>
                          <a:ea typeface="+mn-ea"/>
                          <a:cs typeface="Arial" panose="020B0604020202020204" pitchFamily="34" charset="0"/>
                        </a:rPr>
                        <a:t>awards</a:t>
                      </a:r>
                      <a:r>
                        <a:rPr lang="fr-FR" sz="800" kern="1200" dirty="0">
                          <a:solidFill>
                            <a:schemeClr val="tx1"/>
                          </a:solidFill>
                          <a:effectLst/>
                          <a:latin typeface="Arial" panose="020B0604020202020204" pitchFamily="34" charset="0"/>
                          <a:ea typeface="+mn-ea"/>
                          <a:cs typeface="Arial" panose="020B0604020202020204" pitchFamily="34" charset="0"/>
                        </a:rPr>
                        <a:t> 2020,NRJ hits </a:t>
                      </a:r>
                      <a:r>
                        <a:rPr lang="fr-FR" sz="800" kern="1200" dirty="0" err="1">
                          <a:solidFill>
                            <a:schemeClr val="tx1"/>
                          </a:solidFill>
                          <a:effectLst/>
                          <a:latin typeface="Arial" panose="020B0604020202020204" pitchFamily="34" charset="0"/>
                          <a:ea typeface="+mn-ea"/>
                          <a:cs typeface="Arial" panose="020B0604020202020204" pitchFamily="34" charset="0"/>
                        </a:rPr>
                        <a:t>belgium,NRJ</a:t>
                      </a:r>
                      <a:r>
                        <a:rPr lang="fr-FR" sz="800" kern="1200" dirty="0">
                          <a:solidFill>
                            <a:schemeClr val="tx1"/>
                          </a:solidFill>
                          <a:effectLst/>
                          <a:latin typeface="Arial" panose="020B0604020202020204" pitchFamily="34" charset="0"/>
                          <a:ea typeface="+mn-ea"/>
                          <a:cs typeface="Arial" panose="020B0604020202020204" pitchFamily="34" charset="0"/>
                        </a:rPr>
                        <a:t> pure hits </a:t>
                      </a:r>
                      <a:r>
                        <a:rPr lang="fr-FR" sz="800" kern="1200" dirty="0" err="1">
                          <a:solidFill>
                            <a:schemeClr val="tx1"/>
                          </a:solidFill>
                          <a:effectLst/>
                          <a:latin typeface="Arial" panose="020B0604020202020204" pitchFamily="34" charset="0"/>
                          <a:ea typeface="+mn-ea"/>
                          <a:cs typeface="Arial" panose="020B0604020202020204" pitchFamily="34" charset="0"/>
                        </a:rPr>
                        <a:t>only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maroc,NRJ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maroc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maroc,Energy</a:t>
                      </a:r>
                      <a:r>
                        <a:rPr lang="fr-FR" sz="800" kern="1200" dirty="0">
                          <a:solidFill>
                            <a:schemeClr val="tx1"/>
                          </a:solidFill>
                          <a:effectLst/>
                          <a:latin typeface="Arial" panose="020B0604020202020204" pitchFamily="34" charset="0"/>
                          <a:ea typeface="+mn-ea"/>
                          <a:cs typeface="Arial" panose="020B0604020202020204" pitchFamily="34" charset="0"/>
                        </a:rPr>
                        <a:t> hits 2000 </a:t>
                      </a:r>
                      <a:r>
                        <a:rPr lang="fr-FR" sz="800" kern="1200" dirty="0" err="1">
                          <a:solidFill>
                            <a:schemeClr val="tx1"/>
                          </a:solidFill>
                          <a:effectLst/>
                          <a:latin typeface="Arial" panose="020B0604020202020204" pitchFamily="34" charset="0"/>
                          <a:ea typeface="+mn-ea"/>
                          <a:cs typeface="Arial" panose="020B0604020202020204" pitchFamily="34" charset="0"/>
                        </a:rPr>
                        <a:t>germany,Energy</a:t>
                      </a:r>
                      <a:r>
                        <a:rPr lang="fr-FR" sz="800" kern="1200" dirty="0">
                          <a:solidFill>
                            <a:schemeClr val="tx1"/>
                          </a:solidFill>
                          <a:effectLst/>
                          <a:latin typeface="Arial" panose="020B0604020202020204" pitchFamily="34" charset="0"/>
                          <a:ea typeface="+mn-ea"/>
                          <a:cs typeface="Arial" panose="020B0604020202020204" pitchFamily="34" charset="0"/>
                        </a:rPr>
                        <a:t> reggaeton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electro</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pop,Energy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rap us </a:t>
                      </a:r>
                      <a:r>
                        <a:rPr lang="fr-FR" sz="800" kern="1200" dirty="0" err="1">
                          <a:solidFill>
                            <a:schemeClr val="tx1"/>
                          </a:solidFill>
                          <a:effectLst/>
                          <a:latin typeface="Arial" panose="020B0604020202020204" pitchFamily="34" charset="0"/>
                          <a:ea typeface="+mn-ea"/>
                          <a:cs typeface="Arial" panose="020B0604020202020204" pitchFamily="34" charset="0"/>
                        </a:rPr>
                        <a:t>germany,Energy</a:t>
                      </a:r>
                      <a:r>
                        <a:rPr lang="fr-FR" sz="800" kern="1200" dirty="0">
                          <a:solidFill>
                            <a:schemeClr val="tx1"/>
                          </a:solidFill>
                          <a:effectLst/>
                          <a:latin typeface="Arial" panose="020B0604020202020204" pitchFamily="34" charset="0"/>
                          <a:ea typeface="+mn-ea"/>
                          <a:cs typeface="Arial" panose="020B0604020202020204" pitchFamily="34" charset="0"/>
                        </a:rPr>
                        <a:t> berlin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suisse,Energy</a:t>
                      </a:r>
                      <a:r>
                        <a:rPr lang="fr-FR" sz="800" kern="1200" dirty="0">
                          <a:solidFill>
                            <a:schemeClr val="tx1"/>
                          </a:solidFill>
                          <a:effectLst/>
                          <a:latin typeface="Arial" panose="020B0604020202020204" pitchFamily="34" charset="0"/>
                          <a:ea typeface="+mn-ea"/>
                          <a:cs typeface="Arial" panose="020B0604020202020204" pitchFamily="34" charset="0"/>
                        </a:rPr>
                        <a:t> reggae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zouk </a:t>
                      </a:r>
                      <a:r>
                        <a:rPr lang="fr-FR" sz="800" kern="1200" dirty="0" err="1">
                          <a:solidFill>
                            <a:schemeClr val="tx1"/>
                          </a:solidFill>
                          <a:effectLst/>
                          <a:latin typeface="Arial" panose="020B0604020202020204" pitchFamily="34" charset="0"/>
                          <a:ea typeface="+mn-ea"/>
                          <a:cs typeface="Arial" panose="020B0604020202020204" pitchFamily="34" charset="0"/>
                        </a:rPr>
                        <a:t>antilles,Energy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stuttgart</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munchen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rnb</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dance </a:t>
                      </a:r>
                      <a:r>
                        <a:rPr lang="fr-FR" sz="800" kern="1200" dirty="0" err="1">
                          <a:solidFill>
                            <a:schemeClr val="tx1"/>
                          </a:solidFill>
                          <a:effectLst/>
                          <a:latin typeface="Arial" panose="020B0604020202020204" pitchFamily="34" charset="0"/>
                          <a:ea typeface="+mn-ea"/>
                          <a:cs typeface="Arial" panose="020B0604020202020204" pitchFamily="34" charset="0"/>
                        </a:rPr>
                        <a:t>belgium,NRJ</a:t>
                      </a:r>
                      <a:r>
                        <a:rPr lang="fr-FR" sz="800" kern="1200" dirty="0">
                          <a:solidFill>
                            <a:schemeClr val="tx1"/>
                          </a:solidFill>
                          <a:effectLst/>
                          <a:latin typeface="Arial" panose="020B0604020202020204" pitchFamily="34" charset="0"/>
                          <a:ea typeface="+mn-ea"/>
                          <a:cs typeface="Arial" panose="020B0604020202020204" pitchFamily="34" charset="0"/>
                        </a:rPr>
                        <a:t> Pop </a:t>
                      </a:r>
                      <a:r>
                        <a:rPr lang="fr-FR" sz="800" kern="1200" dirty="0" err="1">
                          <a:solidFill>
                            <a:schemeClr val="tx1"/>
                          </a:solidFill>
                          <a:effectLst/>
                          <a:latin typeface="Arial" panose="020B0604020202020204" pitchFamily="34" charset="0"/>
                          <a:ea typeface="+mn-ea"/>
                          <a:cs typeface="Arial" panose="020B0604020202020204" pitchFamily="34" charset="0"/>
                        </a:rPr>
                        <a:t>Française,Energy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sachsen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germany,Energy</a:t>
                      </a:r>
                      <a:r>
                        <a:rPr lang="fr-FR" sz="800" kern="1200" dirty="0">
                          <a:solidFill>
                            <a:schemeClr val="tx1"/>
                          </a:solidFill>
                          <a:effectLst/>
                          <a:latin typeface="Arial" panose="020B0604020202020204" pitchFamily="34" charset="0"/>
                          <a:ea typeface="+mn-ea"/>
                          <a:cs typeface="Arial" panose="020B0604020202020204" pitchFamily="34" charset="0"/>
                        </a:rPr>
                        <a:t> rap us </a:t>
                      </a:r>
                      <a:r>
                        <a:rPr lang="fr-FR" sz="800" kern="1200" dirty="0" err="1">
                          <a:solidFill>
                            <a:schemeClr val="tx1"/>
                          </a:solidFill>
                          <a:effectLst/>
                          <a:latin typeface="Arial" panose="020B0604020202020204" pitchFamily="34" charset="0"/>
                          <a:ea typeface="+mn-ea"/>
                          <a:cs typeface="Arial" panose="020B0604020202020204" pitchFamily="34" charset="0"/>
                        </a:rPr>
                        <a:t>germany,Energy</a:t>
                      </a:r>
                      <a:r>
                        <a:rPr lang="fr-FR" sz="800" kern="1200" dirty="0">
                          <a:solidFill>
                            <a:schemeClr val="tx1"/>
                          </a:solidFill>
                          <a:effectLst/>
                          <a:latin typeface="Arial" panose="020B0604020202020204" pitchFamily="34" charset="0"/>
                          <a:ea typeface="+mn-ea"/>
                          <a:cs typeface="Arial" panose="020B0604020202020204" pitchFamily="34" charset="0"/>
                        </a:rPr>
                        <a:t> latino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lebanon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lebanon,Energy</a:t>
                      </a:r>
                      <a:r>
                        <a:rPr lang="fr-FR" sz="800" kern="1200" dirty="0">
                          <a:solidFill>
                            <a:schemeClr val="tx1"/>
                          </a:solidFill>
                          <a:effectLst/>
                          <a:latin typeface="Arial" panose="020B0604020202020204" pitchFamily="34" charset="0"/>
                          <a:ea typeface="+mn-ea"/>
                          <a:cs typeface="Arial" panose="020B0604020202020204" pitchFamily="34" charset="0"/>
                        </a:rPr>
                        <a:t> hits 90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hits 90 </a:t>
                      </a:r>
                      <a:r>
                        <a:rPr lang="fr-FR" sz="800" kern="1200" dirty="0" err="1">
                          <a:solidFill>
                            <a:schemeClr val="tx1"/>
                          </a:solidFill>
                          <a:effectLst/>
                          <a:latin typeface="Arial" panose="020B0604020202020204" pitchFamily="34" charset="0"/>
                          <a:ea typeface="+mn-ea"/>
                          <a:cs typeface="Arial" panose="020B0604020202020204" pitchFamily="34" charset="0"/>
                        </a:rPr>
                        <a:t>belgium,Energy</a:t>
                      </a:r>
                      <a:r>
                        <a:rPr lang="fr-FR" sz="800" kern="1200" dirty="0">
                          <a:solidFill>
                            <a:schemeClr val="tx1"/>
                          </a:solidFill>
                          <a:effectLst/>
                          <a:latin typeface="Arial" panose="020B0604020202020204" pitchFamily="34" charset="0"/>
                          <a:ea typeface="+mn-ea"/>
                          <a:cs typeface="Arial" panose="020B0604020202020204" pitchFamily="34" charset="0"/>
                        </a:rPr>
                        <a:t> lounge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maroc,nrj</a:t>
                      </a:r>
                      <a:r>
                        <a:rPr lang="fr-FR" sz="800" kern="1200" dirty="0">
                          <a:solidFill>
                            <a:schemeClr val="tx1"/>
                          </a:solidFill>
                          <a:effectLst/>
                          <a:latin typeface="Arial" panose="020B0604020202020204" pitchFamily="34" charset="0"/>
                          <a:ea typeface="+mn-ea"/>
                          <a:cs typeface="Arial" panose="020B0604020202020204" pitchFamily="34" charset="0"/>
                        </a:rPr>
                        <a:t> hits 2022 </a:t>
                      </a:r>
                      <a:r>
                        <a:rPr lang="fr-FR" sz="800" kern="1200" dirty="0" err="1">
                          <a:solidFill>
                            <a:schemeClr val="tx1"/>
                          </a:solidFill>
                          <a:effectLst/>
                          <a:latin typeface="Arial" panose="020B0604020202020204" pitchFamily="34" charset="0"/>
                          <a:ea typeface="+mn-ea"/>
                          <a:cs typeface="Arial" panose="020B0604020202020204" pitchFamily="34" charset="0"/>
                        </a:rPr>
                        <a:t>antilles,Energy</a:t>
                      </a:r>
                      <a:r>
                        <a:rPr lang="fr-FR" sz="800" kern="1200" dirty="0">
                          <a:solidFill>
                            <a:schemeClr val="tx1"/>
                          </a:solidFill>
                          <a:effectLst/>
                          <a:latin typeface="Arial" panose="020B0604020202020204" pitchFamily="34" charset="0"/>
                          <a:ea typeface="+mn-ea"/>
                          <a:cs typeface="Arial" panose="020B0604020202020204" pitchFamily="34" charset="0"/>
                        </a:rPr>
                        <a:t> fitness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fr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belgium,Energy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deep</a:t>
                      </a:r>
                      <a:r>
                        <a:rPr lang="fr-FR" sz="800" kern="1200" dirty="0">
                          <a:solidFill>
                            <a:schemeClr val="tx1"/>
                          </a:solidFill>
                          <a:effectLst/>
                          <a:latin typeface="Arial" panose="020B0604020202020204" pitchFamily="34" charset="0"/>
                          <a:ea typeface="+mn-ea"/>
                          <a:cs typeface="Arial" panose="020B0604020202020204" pitchFamily="34" charset="0"/>
                        </a:rPr>
                        <a:t> house </a:t>
                      </a:r>
                      <a:r>
                        <a:rPr lang="fr-FR" sz="800" kern="1200" dirty="0" err="1">
                          <a:solidFill>
                            <a:schemeClr val="tx1"/>
                          </a:solidFill>
                          <a:effectLst/>
                          <a:latin typeface="Arial" panose="020B0604020202020204" pitchFamily="34" charset="0"/>
                          <a:ea typeface="+mn-ea"/>
                          <a:cs typeface="Arial" panose="020B0604020202020204" pitchFamily="34" charset="0"/>
                        </a:rPr>
                        <a:t>germany,Energy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innsbruck</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austria,NRJ</a:t>
                      </a:r>
                      <a:r>
                        <a:rPr lang="fr-FR" sz="800" kern="1200" dirty="0">
                          <a:solidFill>
                            <a:schemeClr val="tx1"/>
                          </a:solidFill>
                          <a:effectLst/>
                          <a:latin typeface="Arial" panose="020B0604020202020204" pitchFamily="34" charset="0"/>
                          <a:ea typeface="+mn-ea"/>
                          <a:cs typeface="Arial" panose="020B0604020202020204" pitchFamily="34" charset="0"/>
                        </a:rPr>
                        <a:t> latino </a:t>
                      </a:r>
                      <a:r>
                        <a:rPr lang="fr-FR" sz="800" kern="1200" dirty="0" err="1">
                          <a:solidFill>
                            <a:schemeClr val="tx1"/>
                          </a:solidFill>
                          <a:effectLst/>
                          <a:latin typeface="Arial" panose="020B0604020202020204" pitchFamily="34" charset="0"/>
                          <a:ea typeface="+mn-ea"/>
                          <a:cs typeface="Arial" panose="020B0604020202020204" pitchFamily="34" charset="0"/>
                        </a:rPr>
                        <a:t>belgium,NRJ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bts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belgium,nrj</a:t>
                      </a:r>
                      <a:r>
                        <a:rPr lang="fr-FR" sz="800" kern="1200" dirty="0">
                          <a:solidFill>
                            <a:schemeClr val="tx1"/>
                          </a:solidFill>
                          <a:effectLst/>
                          <a:latin typeface="Arial" panose="020B0604020202020204" pitchFamily="34" charset="0"/>
                          <a:ea typeface="+mn-ea"/>
                          <a:cs typeface="Arial" panose="020B0604020202020204" pitchFamily="34" charset="0"/>
                        </a:rPr>
                        <a:t> hits 2022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relax </a:t>
                      </a:r>
                      <a:r>
                        <a:rPr lang="fr-FR" sz="800" kern="1200" dirty="0" err="1">
                          <a:solidFill>
                            <a:schemeClr val="tx1"/>
                          </a:solidFill>
                          <a:effectLst/>
                          <a:latin typeface="Arial" panose="020B0604020202020204" pitchFamily="34" charset="0"/>
                          <a:ea typeface="+mn-ea"/>
                          <a:cs typeface="Arial" panose="020B0604020202020204" pitchFamily="34" charset="0"/>
                        </a:rPr>
                        <a:t>belgium,Energy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clubbin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rnb</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wien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austria,NRJ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teletravail</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belgium,NRJ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Jul</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pour le sport </a:t>
                      </a:r>
                      <a:r>
                        <a:rPr lang="fr-FR" sz="800" kern="1200" dirty="0" err="1">
                          <a:solidFill>
                            <a:schemeClr val="tx1"/>
                          </a:solidFill>
                          <a:effectLst/>
                          <a:latin typeface="Arial" panose="020B0604020202020204" pitchFamily="34" charset="0"/>
                          <a:ea typeface="+mn-ea"/>
                          <a:cs typeface="Arial" panose="020B0604020202020204" pitchFamily="34" charset="0"/>
                        </a:rPr>
                        <a:t>belgium,Energy</a:t>
                      </a:r>
                      <a:r>
                        <a:rPr lang="fr-FR" sz="800" kern="1200" dirty="0">
                          <a:solidFill>
                            <a:schemeClr val="tx1"/>
                          </a:solidFill>
                          <a:effectLst/>
                          <a:latin typeface="Arial" panose="020B0604020202020204" pitchFamily="34" charset="0"/>
                          <a:ea typeface="+mn-ea"/>
                          <a:cs typeface="Arial" panose="020B0604020202020204" pitchFamily="34" charset="0"/>
                        </a:rPr>
                        <a:t> funky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best hits </a:t>
                      </a:r>
                      <a:r>
                        <a:rPr lang="fr-FR" sz="800" kern="1200" dirty="0" err="1">
                          <a:solidFill>
                            <a:schemeClr val="tx1"/>
                          </a:solidFill>
                          <a:effectLst/>
                          <a:latin typeface="Arial" panose="020B0604020202020204" pitchFamily="34" charset="0"/>
                          <a:ea typeface="+mn-ea"/>
                          <a:cs typeface="Arial" panose="020B0604020202020204" pitchFamily="34" charset="0"/>
                        </a:rPr>
                        <a:t>ever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belgium,Energy</a:t>
                      </a:r>
                      <a:r>
                        <a:rPr lang="fr-FR" sz="800" kern="1200" dirty="0">
                          <a:solidFill>
                            <a:schemeClr val="tx1"/>
                          </a:solidFill>
                          <a:effectLst/>
                          <a:latin typeface="Arial" panose="020B0604020202020204" pitchFamily="34" charset="0"/>
                          <a:ea typeface="+mn-ea"/>
                          <a:cs typeface="Arial" panose="020B0604020202020204" pitchFamily="34" charset="0"/>
                        </a:rPr>
                        <a:t> party hits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la playlist 2000's </a:t>
                      </a:r>
                      <a:r>
                        <a:rPr lang="fr-FR" sz="800" kern="1200" dirty="0" err="1">
                          <a:solidFill>
                            <a:schemeClr val="tx1"/>
                          </a:solidFill>
                          <a:effectLst/>
                          <a:latin typeface="Arial" panose="020B0604020202020204" pitchFamily="34" charset="0"/>
                          <a:ea typeface="+mn-ea"/>
                          <a:cs typeface="Arial" panose="020B0604020202020204" pitchFamily="34" charset="0"/>
                        </a:rPr>
                        <a:t>suisse,Energy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acoustic</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love </a:t>
                      </a:r>
                      <a:r>
                        <a:rPr lang="fr-FR" sz="800" kern="1200" dirty="0" err="1">
                          <a:solidFill>
                            <a:schemeClr val="tx1"/>
                          </a:solidFill>
                          <a:effectLst/>
                          <a:latin typeface="Arial" panose="020B0604020202020204" pitchFamily="34" charset="0"/>
                          <a:ea typeface="+mn-ea"/>
                          <a:cs typeface="Arial" panose="020B0604020202020204" pitchFamily="34" charset="0"/>
                        </a:rPr>
                        <a:t>belgium,Energy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nurnberg</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germany,Energy</a:t>
                      </a:r>
                      <a:r>
                        <a:rPr lang="fr-FR" sz="800" kern="1200" dirty="0">
                          <a:solidFill>
                            <a:schemeClr val="tx1"/>
                          </a:solidFill>
                          <a:effectLst/>
                          <a:latin typeface="Arial" panose="020B0604020202020204" pitchFamily="34" charset="0"/>
                          <a:ea typeface="+mn-ea"/>
                          <a:cs typeface="Arial" panose="020B0604020202020204" pitchFamily="34" charset="0"/>
                        </a:rPr>
                        <a:t> hits remix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at </a:t>
                      </a:r>
                      <a:r>
                        <a:rPr lang="fr-FR" sz="800" kern="1200" dirty="0" err="1">
                          <a:solidFill>
                            <a:schemeClr val="tx1"/>
                          </a:solidFill>
                          <a:effectLst/>
                          <a:latin typeface="Arial" panose="020B0604020202020204" pitchFamily="34" charset="0"/>
                          <a:ea typeface="+mn-ea"/>
                          <a:cs typeface="Arial" panose="020B0604020202020204" pitchFamily="34" charset="0"/>
                        </a:rPr>
                        <a:t>work</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belgium,energy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extravadance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reggae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réunion,Energy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salzburg</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austria,NRJ</a:t>
                      </a:r>
                      <a:r>
                        <a:rPr lang="fr-FR" sz="800" kern="1200" dirty="0">
                          <a:solidFill>
                            <a:schemeClr val="tx1"/>
                          </a:solidFill>
                          <a:effectLst/>
                          <a:latin typeface="Arial" panose="020B0604020202020204" pitchFamily="34" charset="0"/>
                          <a:ea typeface="+mn-ea"/>
                          <a:cs typeface="Arial" panose="020B0604020202020204" pitchFamily="34" charset="0"/>
                        </a:rPr>
                        <a:t> music </a:t>
                      </a:r>
                      <a:r>
                        <a:rPr lang="fr-FR" sz="800" kern="1200" dirty="0" err="1">
                          <a:solidFill>
                            <a:schemeClr val="tx1"/>
                          </a:solidFill>
                          <a:effectLst/>
                          <a:latin typeface="Arial" panose="020B0604020202020204" pitchFamily="34" charset="0"/>
                          <a:ea typeface="+mn-ea"/>
                          <a:cs typeface="Arial" panose="020B0604020202020204" pitchFamily="34" charset="0"/>
                        </a:rPr>
                        <a:t>awards</a:t>
                      </a:r>
                      <a:r>
                        <a:rPr lang="fr-FR" sz="800" kern="1200" dirty="0">
                          <a:solidFill>
                            <a:schemeClr val="tx1"/>
                          </a:solidFill>
                          <a:effectLst/>
                          <a:latin typeface="Arial" panose="020B0604020202020204" pitchFamily="34" charset="0"/>
                          <a:ea typeface="+mn-ea"/>
                          <a:cs typeface="Arial" panose="020B0604020202020204" pitchFamily="34" charset="0"/>
                        </a:rPr>
                        <a:t> 2020 </a:t>
                      </a:r>
                      <a:r>
                        <a:rPr lang="fr-FR" sz="800" kern="1200" dirty="0" err="1">
                          <a:solidFill>
                            <a:schemeClr val="tx1"/>
                          </a:solidFill>
                          <a:effectLst/>
                          <a:latin typeface="Arial" panose="020B0604020202020204" pitchFamily="34" charset="0"/>
                          <a:ea typeface="+mn-ea"/>
                          <a:cs typeface="Arial" panose="020B0604020202020204" pitchFamily="34" charset="0"/>
                        </a:rPr>
                        <a:t>Belgium,Energy</a:t>
                      </a:r>
                      <a:r>
                        <a:rPr lang="fr-FR" sz="800" kern="1200" dirty="0">
                          <a:solidFill>
                            <a:schemeClr val="tx1"/>
                          </a:solidFill>
                          <a:effectLst/>
                          <a:latin typeface="Arial" panose="020B0604020202020204" pitchFamily="34" charset="0"/>
                          <a:ea typeface="+mn-ea"/>
                          <a:cs typeface="Arial" panose="020B0604020202020204" pitchFamily="34" charset="0"/>
                        </a:rPr>
                        <a:t> dance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zouk </a:t>
                      </a:r>
                      <a:r>
                        <a:rPr lang="fr-FR" sz="800" kern="1200" dirty="0" err="1">
                          <a:solidFill>
                            <a:schemeClr val="tx1"/>
                          </a:solidFill>
                          <a:effectLst/>
                          <a:latin typeface="Arial" panose="020B0604020202020204" pitchFamily="34" charset="0"/>
                          <a:ea typeface="+mn-ea"/>
                          <a:cs typeface="Arial" panose="020B0604020202020204" pitchFamily="34" charset="0"/>
                        </a:rPr>
                        <a:t>suisse,Energy</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Les Hits de l'automne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Fit </a:t>
                      </a:r>
                      <a:r>
                        <a:rPr lang="fr-FR" sz="800" kern="1200" dirty="0" err="1">
                          <a:solidFill>
                            <a:schemeClr val="tx1"/>
                          </a:solidFill>
                          <a:effectLst/>
                          <a:latin typeface="Arial" panose="020B0604020202020204" pitchFamily="34" charset="0"/>
                          <a:ea typeface="+mn-ea"/>
                          <a:cs typeface="Arial" panose="020B0604020202020204" pitchFamily="34" charset="0"/>
                        </a:rPr>
                        <a:t>Forme,NRJ</a:t>
                      </a:r>
                      <a:r>
                        <a:rPr lang="fr-FR" sz="800" kern="1200" dirty="0">
                          <a:solidFill>
                            <a:schemeClr val="tx1"/>
                          </a:solidFill>
                          <a:effectLst/>
                          <a:latin typeface="Arial" panose="020B0604020202020204" pitchFamily="34" charset="0"/>
                          <a:ea typeface="+mn-ea"/>
                          <a:cs typeface="Arial" panose="020B0604020202020204" pitchFamily="34" charset="0"/>
                        </a:rPr>
                        <a:t> hits for running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afro hits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extravadance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suisse,Energy</a:t>
                      </a:r>
                      <a:r>
                        <a:rPr lang="fr-FR" sz="800" kern="1200" dirty="0">
                          <a:solidFill>
                            <a:schemeClr val="tx1"/>
                          </a:solidFill>
                          <a:effectLst/>
                          <a:latin typeface="Arial" panose="020B0604020202020204" pitchFamily="34" charset="0"/>
                          <a:ea typeface="+mn-ea"/>
                          <a:cs typeface="Arial" panose="020B0604020202020204" pitchFamily="34" charset="0"/>
                        </a:rPr>
                        <a:t> love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rai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rnb</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hits remix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edm</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dance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hits 80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les hits de l'</a:t>
                      </a:r>
                      <a:r>
                        <a:rPr lang="fr-FR" sz="800" kern="1200" dirty="0" err="1">
                          <a:solidFill>
                            <a:schemeClr val="tx1"/>
                          </a:solidFill>
                          <a:effectLst/>
                          <a:latin typeface="Arial" panose="020B0604020202020204" pitchFamily="34" charset="0"/>
                          <a:ea typeface="+mn-ea"/>
                          <a:cs typeface="Arial" panose="020B0604020202020204" pitchFamily="34" charset="0"/>
                        </a:rPr>
                        <a:t>ete</a:t>
                      </a:r>
                      <a:r>
                        <a:rPr lang="fr-FR" sz="800" kern="1200" dirty="0">
                          <a:solidFill>
                            <a:schemeClr val="tx1"/>
                          </a:solidFill>
                          <a:effectLst/>
                          <a:latin typeface="Arial" panose="020B0604020202020204" pitchFamily="34" charset="0"/>
                          <a:ea typeface="+mn-ea"/>
                          <a:cs typeface="Arial" panose="020B0604020202020204" pitchFamily="34" charset="0"/>
                        </a:rPr>
                        <a:t> 2022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oriental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le hit </a:t>
                      </a:r>
                      <a:r>
                        <a:rPr lang="fr-FR" sz="800" kern="1200" dirty="0" err="1">
                          <a:solidFill>
                            <a:schemeClr val="tx1"/>
                          </a:solidFill>
                          <a:effectLst/>
                          <a:latin typeface="Arial" panose="020B0604020202020204" pitchFamily="34" charset="0"/>
                          <a:ea typeface="+mn-ea"/>
                          <a:cs typeface="Arial" panose="020B0604020202020204" pitchFamily="34" charset="0"/>
                        </a:rPr>
                        <a:t>youtube</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fr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hits latino de l'</a:t>
                      </a:r>
                      <a:r>
                        <a:rPr lang="fr-FR" sz="800" kern="1200" dirty="0" err="1">
                          <a:solidFill>
                            <a:schemeClr val="tx1"/>
                          </a:solidFill>
                          <a:effectLst/>
                          <a:latin typeface="Arial" panose="020B0604020202020204" pitchFamily="34" charset="0"/>
                          <a:ea typeface="+mn-ea"/>
                          <a:cs typeface="Arial" panose="020B0604020202020204" pitchFamily="34" charset="0"/>
                        </a:rPr>
                        <a:t>ete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pour le sport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Maitre Gims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latino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made in </a:t>
                      </a:r>
                      <a:r>
                        <a:rPr lang="fr-FR" sz="800" kern="1200" dirty="0" err="1">
                          <a:solidFill>
                            <a:schemeClr val="tx1"/>
                          </a:solidFill>
                          <a:effectLst/>
                          <a:latin typeface="Arial" panose="020B0604020202020204" pitchFamily="34" charset="0"/>
                          <a:ea typeface="+mn-ea"/>
                          <a:cs typeface="Arial" panose="020B0604020202020204" pitchFamily="34" charset="0"/>
                        </a:rPr>
                        <a:t>france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suisse,Energy</a:t>
                      </a:r>
                      <a:r>
                        <a:rPr lang="fr-FR" sz="800" kern="1200" dirty="0">
                          <a:solidFill>
                            <a:schemeClr val="tx1"/>
                          </a:solidFill>
                          <a:effectLst/>
                          <a:latin typeface="Arial" panose="020B0604020202020204" pitchFamily="34" charset="0"/>
                          <a:ea typeface="+mn-ea"/>
                          <a:cs typeface="Arial" panose="020B0604020202020204" pitchFamily="34" charset="0"/>
                        </a:rPr>
                        <a:t> rock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fr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reggaeton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le hit </a:t>
                      </a:r>
                      <a:r>
                        <a:rPr lang="fr-FR" sz="800" kern="1200" dirty="0" err="1">
                          <a:solidFill>
                            <a:schemeClr val="tx1"/>
                          </a:solidFill>
                          <a:effectLst/>
                          <a:latin typeface="Arial" panose="020B0604020202020204" pitchFamily="34" charset="0"/>
                          <a:ea typeface="+mn-ea"/>
                          <a:cs typeface="Arial" panose="020B0604020202020204" pitchFamily="34" charset="0"/>
                        </a:rPr>
                        <a:t>youtube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hitlist</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suisse,Energy</a:t>
                      </a:r>
                      <a:r>
                        <a:rPr lang="fr-FR" sz="800" kern="1200" dirty="0">
                          <a:solidFill>
                            <a:schemeClr val="tx1"/>
                          </a:solidFill>
                          <a:effectLst/>
                          <a:latin typeface="Arial" panose="020B0604020202020204" pitchFamily="34" charset="0"/>
                          <a:ea typeface="+mn-ea"/>
                          <a:cs typeface="Arial" panose="020B0604020202020204" pitchFamily="34" charset="0"/>
                        </a:rPr>
                        <a:t> home office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manu le 6 9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hits remix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futur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urban</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nouveautés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latino hits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metal</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suisse,Energy</a:t>
                      </a:r>
                      <a:r>
                        <a:rPr lang="fr-FR" sz="800" kern="1200" dirty="0">
                          <a:solidFill>
                            <a:schemeClr val="tx1"/>
                          </a:solidFill>
                          <a:effectLst/>
                          <a:latin typeface="Arial" panose="020B0604020202020204" pitchFamily="34" charset="0"/>
                          <a:ea typeface="+mn-ea"/>
                          <a:cs typeface="Arial" panose="020B0604020202020204" pitchFamily="34" charset="0"/>
                        </a:rPr>
                        <a:t> made in </a:t>
                      </a:r>
                      <a:r>
                        <a:rPr lang="fr-FR" sz="800" kern="1200" dirty="0" err="1">
                          <a:solidFill>
                            <a:schemeClr val="tx1"/>
                          </a:solidFill>
                          <a:effectLst/>
                          <a:latin typeface="Arial" panose="020B0604020202020204" pitchFamily="34" charset="0"/>
                          <a:ea typeface="+mn-ea"/>
                          <a:cs typeface="Arial" panose="020B0604020202020204" pitchFamily="34" charset="0"/>
                        </a:rPr>
                        <a:t>germany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eurohot</a:t>
                      </a:r>
                      <a:r>
                        <a:rPr lang="fr-FR" sz="800" kern="1200" dirty="0">
                          <a:solidFill>
                            <a:schemeClr val="tx1"/>
                          </a:solidFill>
                          <a:effectLst/>
                          <a:latin typeface="Arial" panose="020B0604020202020204" pitchFamily="34" charset="0"/>
                          <a:ea typeface="+mn-ea"/>
                          <a:cs typeface="Arial" panose="020B0604020202020204" pitchFamily="34" charset="0"/>
                        </a:rPr>
                        <a:t> 30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c'est </a:t>
                      </a:r>
                      <a:r>
                        <a:rPr lang="fr-FR" sz="800" kern="1200" dirty="0" err="1">
                          <a:solidFill>
                            <a:schemeClr val="tx1"/>
                          </a:solidFill>
                          <a:effectLst/>
                          <a:latin typeface="Arial" panose="020B0604020202020204" pitchFamily="34" charset="0"/>
                          <a:ea typeface="+mn-ea"/>
                          <a:cs typeface="Arial" panose="020B0604020202020204" pitchFamily="34" charset="0"/>
                        </a:rPr>
                        <a:t>marseille</a:t>
                      </a:r>
                      <a:r>
                        <a:rPr lang="fr-FR" sz="800" kern="1200" dirty="0">
                          <a:solidFill>
                            <a:schemeClr val="tx1"/>
                          </a:solidFill>
                          <a:effectLst/>
                          <a:latin typeface="Arial" panose="020B0604020202020204" pitchFamily="34" charset="0"/>
                          <a:ea typeface="+mn-ea"/>
                          <a:cs typeface="Arial" panose="020B0604020202020204" pitchFamily="34" charset="0"/>
                        </a:rPr>
                        <a:t> bebe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fitness cardio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sport motivation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hits latino de l'été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fresh</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fr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Top Hits 2021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dance hits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hits 90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la playlist 2010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David </a:t>
                      </a:r>
                      <a:r>
                        <a:rPr lang="fr-FR" sz="800" kern="1200" dirty="0" err="1">
                          <a:solidFill>
                            <a:schemeClr val="tx1"/>
                          </a:solidFill>
                          <a:effectLst/>
                          <a:latin typeface="Arial" panose="020B0604020202020204" pitchFamily="34" charset="0"/>
                          <a:ea typeface="+mn-ea"/>
                          <a:cs typeface="Arial" panose="020B0604020202020204" pitchFamily="34" charset="0"/>
                        </a:rPr>
                        <a:t>Guetta's</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Imagine Dragons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hits 2022 </a:t>
                      </a:r>
                      <a:r>
                        <a:rPr lang="fr-FR" sz="800" kern="1200" dirty="0" err="1">
                          <a:solidFill>
                            <a:schemeClr val="tx1"/>
                          </a:solidFill>
                          <a:effectLst/>
                          <a:latin typeface="Arial" panose="020B0604020202020204" pitchFamily="34" charset="0"/>
                          <a:ea typeface="+mn-ea"/>
                          <a:cs typeface="Arial" panose="020B0604020202020204" pitchFamily="34" charset="0"/>
                        </a:rPr>
                        <a:t>reunion,NRJ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preview</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Antilles,Energy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urban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relax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rap us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caliente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rap 2000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la playlist 2000's </a:t>
                      </a:r>
                      <a:r>
                        <a:rPr lang="fr-FR" sz="800" kern="1200" dirty="0" err="1">
                          <a:solidFill>
                            <a:schemeClr val="tx1"/>
                          </a:solidFill>
                          <a:effectLst/>
                          <a:latin typeface="Arial" panose="020B0604020202020204" pitchFamily="34" charset="0"/>
                          <a:ea typeface="+mn-ea"/>
                          <a:cs typeface="Arial" panose="020B0604020202020204" pitchFamily="34" charset="0"/>
                        </a:rPr>
                        <a:t>maroc,NRJ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Ninho</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rihanna's</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teletravail</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la playlist </a:t>
                      </a:r>
                      <a:r>
                        <a:rPr lang="fr-FR" sz="800" kern="1200" dirty="0" err="1">
                          <a:solidFill>
                            <a:schemeClr val="tx1"/>
                          </a:solidFill>
                          <a:effectLst/>
                          <a:latin typeface="Arial" panose="020B0604020202020204" pitchFamily="34" charset="0"/>
                          <a:ea typeface="+mn-ea"/>
                          <a:cs typeface="Arial" panose="020B0604020202020204" pitchFamily="34" charset="0"/>
                        </a:rPr>
                        <a:t>extravadance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clubbin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deep</a:t>
                      </a:r>
                      <a:r>
                        <a:rPr lang="fr-FR" sz="800" kern="1200" dirty="0">
                          <a:solidFill>
                            <a:schemeClr val="tx1"/>
                          </a:solidFill>
                          <a:effectLst/>
                          <a:latin typeface="Arial" panose="020B0604020202020204" pitchFamily="34" charset="0"/>
                          <a:ea typeface="+mn-ea"/>
                          <a:cs typeface="Arial" panose="020B0604020202020204" pitchFamily="34" charset="0"/>
                        </a:rPr>
                        <a:t> house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afro hits </a:t>
                      </a:r>
                      <a:r>
                        <a:rPr lang="fr-FR" sz="800" kern="1200" dirty="0" err="1">
                          <a:solidFill>
                            <a:schemeClr val="tx1"/>
                          </a:solidFill>
                          <a:effectLst/>
                          <a:latin typeface="Arial" panose="020B0604020202020204" pitchFamily="34" charset="0"/>
                          <a:ea typeface="+mn-ea"/>
                          <a:cs typeface="Arial" panose="020B0604020202020204" pitchFamily="34" charset="0"/>
                        </a:rPr>
                        <a:t>suisse,Energy</a:t>
                      </a:r>
                      <a:r>
                        <a:rPr lang="fr-FR" sz="800" kern="1200" dirty="0">
                          <a:solidFill>
                            <a:schemeClr val="tx1"/>
                          </a:solidFill>
                          <a:effectLst/>
                          <a:latin typeface="Arial" panose="020B0604020202020204" pitchFamily="34" charset="0"/>
                          <a:ea typeface="+mn-ea"/>
                          <a:cs typeface="Arial" panose="020B0604020202020204" pitchFamily="34" charset="0"/>
                        </a:rPr>
                        <a:t> hits 80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preview</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funky </a:t>
                      </a:r>
                      <a:r>
                        <a:rPr lang="fr-FR" sz="800" kern="1200" dirty="0" err="1">
                          <a:solidFill>
                            <a:schemeClr val="tx1"/>
                          </a:solidFill>
                          <a:effectLst/>
                          <a:latin typeface="Arial" panose="020B0604020202020204" pitchFamily="34" charset="0"/>
                          <a:ea typeface="+mn-ea"/>
                          <a:cs typeface="Arial" panose="020B0604020202020204" pitchFamily="34" charset="0"/>
                        </a:rPr>
                        <a:t>suisse,Energy</a:t>
                      </a:r>
                      <a:r>
                        <a:rPr lang="fr-FR" sz="800" kern="1200" dirty="0">
                          <a:solidFill>
                            <a:schemeClr val="tx1"/>
                          </a:solidFill>
                          <a:effectLst/>
                          <a:latin typeface="Arial" panose="020B0604020202020204" pitchFamily="34" charset="0"/>
                          <a:ea typeface="+mn-ea"/>
                          <a:cs typeface="Arial" panose="020B0604020202020204" pitchFamily="34" charset="0"/>
                        </a:rPr>
                        <a:t> fitness </a:t>
                      </a:r>
                      <a:r>
                        <a:rPr lang="fr-FR" sz="800" kern="1200" dirty="0" err="1">
                          <a:solidFill>
                            <a:schemeClr val="tx1"/>
                          </a:solidFill>
                          <a:effectLst/>
                          <a:latin typeface="Arial" panose="020B0604020202020204" pitchFamily="34" charset="0"/>
                          <a:ea typeface="+mn-ea"/>
                          <a:cs typeface="Arial" panose="020B0604020202020204" pitchFamily="34" charset="0"/>
                        </a:rPr>
                        <a:t>austria,NRJ</a:t>
                      </a:r>
                      <a:r>
                        <a:rPr lang="fr-FR" sz="800" kern="1200" dirty="0">
                          <a:solidFill>
                            <a:schemeClr val="tx1"/>
                          </a:solidFill>
                          <a:effectLst/>
                          <a:latin typeface="Arial" panose="020B0604020202020204" pitchFamily="34" charset="0"/>
                          <a:ea typeface="+mn-ea"/>
                          <a:cs typeface="Arial" panose="020B0604020202020204" pitchFamily="34" charset="0"/>
                        </a:rPr>
                        <a:t> top 200 2010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Britney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rnb</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camila</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cabello</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dance 2022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pop urbaine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Britney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home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spring</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fr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rnb</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rap us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big party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all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tous les gagnants des </a:t>
                      </a:r>
                      <a:r>
                        <a:rPr lang="fr-FR" sz="800" kern="1200" dirty="0" err="1">
                          <a:solidFill>
                            <a:schemeClr val="tx1"/>
                          </a:solidFill>
                          <a:effectLst/>
                          <a:latin typeface="Arial" panose="020B0604020202020204" pitchFamily="34" charset="0"/>
                          <a:ea typeface="+mn-ea"/>
                          <a:cs typeface="Arial" panose="020B0604020202020204" pitchFamily="34" charset="0"/>
                        </a:rPr>
                        <a:t>nrj</a:t>
                      </a:r>
                      <a:r>
                        <a:rPr lang="fr-FR" sz="800" kern="1200" dirty="0">
                          <a:solidFill>
                            <a:schemeClr val="tx1"/>
                          </a:solidFill>
                          <a:effectLst/>
                          <a:latin typeface="Arial" panose="020B0604020202020204" pitchFamily="34" charset="0"/>
                          <a:ea typeface="+mn-ea"/>
                          <a:cs typeface="Arial" panose="020B0604020202020204" pitchFamily="34" charset="0"/>
                        </a:rPr>
                        <a:t> music </a:t>
                      </a:r>
                      <a:r>
                        <a:rPr lang="fr-FR" sz="800" kern="1200" dirty="0" err="1">
                          <a:solidFill>
                            <a:schemeClr val="tx1"/>
                          </a:solidFill>
                          <a:effectLst/>
                          <a:latin typeface="Arial" panose="020B0604020202020204" pitchFamily="34" charset="0"/>
                          <a:ea typeface="+mn-ea"/>
                          <a:cs typeface="Arial" panose="020B0604020202020204" pitchFamily="34" charset="0"/>
                        </a:rPr>
                        <a:t>awards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latino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reggaeton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pure hits </a:t>
                      </a:r>
                      <a:r>
                        <a:rPr lang="fr-FR" sz="800" kern="1200" dirty="0" err="1">
                          <a:solidFill>
                            <a:schemeClr val="tx1"/>
                          </a:solidFill>
                          <a:effectLst/>
                          <a:latin typeface="Arial" panose="020B0604020202020204" pitchFamily="34" charset="0"/>
                          <a:ea typeface="+mn-ea"/>
                          <a:cs typeface="Arial" panose="020B0604020202020204" pitchFamily="34" charset="0"/>
                        </a:rPr>
                        <a:t>only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dance 90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fr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rap us </a:t>
                      </a:r>
                      <a:r>
                        <a:rPr lang="fr-FR" sz="800" kern="1200" dirty="0" err="1">
                          <a:solidFill>
                            <a:schemeClr val="tx1"/>
                          </a:solidFill>
                          <a:effectLst/>
                          <a:latin typeface="Arial" panose="020B0604020202020204" pitchFamily="34" charset="0"/>
                          <a:ea typeface="+mn-ea"/>
                          <a:cs typeface="Arial" panose="020B0604020202020204" pitchFamily="34" charset="0"/>
                        </a:rPr>
                        <a:t>antilles,Energy</a:t>
                      </a:r>
                      <a:r>
                        <a:rPr lang="fr-FR" sz="800" kern="1200" dirty="0">
                          <a:solidFill>
                            <a:schemeClr val="tx1"/>
                          </a:solidFill>
                          <a:effectLst/>
                          <a:latin typeface="Arial" panose="020B0604020202020204" pitchFamily="34" charset="0"/>
                          <a:ea typeface="+mn-ea"/>
                          <a:cs typeface="Arial" panose="020B0604020202020204" pitchFamily="34" charset="0"/>
                        </a:rPr>
                        <a:t> pop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rnb</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antilles,Energy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rock </a:t>
                      </a:r>
                      <a:r>
                        <a:rPr lang="fr-FR" sz="800" kern="1200" dirty="0" err="1">
                          <a:solidFill>
                            <a:schemeClr val="tx1"/>
                          </a:solidFill>
                          <a:effectLst/>
                          <a:latin typeface="Arial" panose="020B0604020202020204" pitchFamily="34" charset="0"/>
                          <a:ea typeface="+mn-ea"/>
                          <a:cs typeface="Arial" panose="020B0604020202020204" pitchFamily="34" charset="0"/>
                        </a:rPr>
                        <a:t>germany,Energy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romantic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germany,NRJ</a:t>
                      </a:r>
                      <a:r>
                        <a:rPr lang="fr-FR" sz="800" kern="1200" dirty="0">
                          <a:solidFill>
                            <a:schemeClr val="tx1"/>
                          </a:solidFill>
                          <a:effectLst/>
                          <a:latin typeface="Arial" panose="020B0604020202020204" pitchFamily="34" charset="0"/>
                          <a:ea typeface="+mn-ea"/>
                          <a:cs typeface="Arial" panose="020B0604020202020204" pitchFamily="34" charset="0"/>
                        </a:rPr>
                        <a:t> les hits de la rentrée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best hits </a:t>
                      </a:r>
                      <a:r>
                        <a:rPr lang="fr-FR" sz="800" kern="1200" dirty="0" err="1">
                          <a:solidFill>
                            <a:schemeClr val="tx1"/>
                          </a:solidFill>
                          <a:effectLst/>
                          <a:latin typeface="Arial" panose="020B0604020202020204" pitchFamily="34" charset="0"/>
                          <a:ea typeface="+mn-ea"/>
                          <a:cs typeface="Arial" panose="020B0604020202020204" pitchFamily="34" charset="0"/>
                        </a:rPr>
                        <a:t>ever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all hits all styles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music </a:t>
                      </a:r>
                      <a:r>
                        <a:rPr lang="fr-FR" sz="800" kern="1200" dirty="0" err="1">
                          <a:solidFill>
                            <a:schemeClr val="tx1"/>
                          </a:solidFill>
                          <a:effectLst/>
                          <a:latin typeface="Arial" panose="020B0604020202020204" pitchFamily="34" charset="0"/>
                          <a:ea typeface="+mn-ea"/>
                          <a:cs typeface="Arial" panose="020B0604020202020204" pitchFamily="34" charset="0"/>
                        </a:rPr>
                        <a:t>awards</a:t>
                      </a:r>
                      <a:r>
                        <a:rPr lang="fr-FR" sz="800" kern="1200" dirty="0">
                          <a:solidFill>
                            <a:schemeClr val="tx1"/>
                          </a:solidFill>
                          <a:effectLst/>
                          <a:latin typeface="Arial" panose="020B0604020202020204" pitchFamily="34" charset="0"/>
                          <a:ea typeface="+mn-ea"/>
                          <a:cs typeface="Arial" panose="020B0604020202020204" pitchFamily="34" charset="0"/>
                        </a:rPr>
                        <a:t> 2020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party hits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la playlist 2020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bts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clubbin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maurice,Energy</a:t>
                      </a:r>
                      <a:r>
                        <a:rPr lang="fr-FR" sz="800" kern="1200" dirty="0">
                          <a:solidFill>
                            <a:schemeClr val="tx1"/>
                          </a:solidFill>
                          <a:effectLst/>
                          <a:latin typeface="Arial" panose="020B0604020202020204" pitchFamily="34" charset="0"/>
                          <a:ea typeface="+mn-ea"/>
                          <a:cs typeface="Arial" panose="020B0604020202020204" pitchFamily="34" charset="0"/>
                        </a:rPr>
                        <a:t> lounge </a:t>
                      </a:r>
                      <a:r>
                        <a:rPr lang="fr-FR" sz="800" kern="1200" dirty="0" err="1">
                          <a:solidFill>
                            <a:schemeClr val="tx1"/>
                          </a:solidFill>
                          <a:effectLst/>
                          <a:latin typeface="Arial" panose="020B0604020202020204" pitchFamily="34" charset="0"/>
                          <a:ea typeface="+mn-ea"/>
                          <a:cs typeface="Arial" panose="020B0604020202020204" pitchFamily="34" charset="0"/>
                        </a:rPr>
                        <a:t>austria,NRJ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latino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electro</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love </a:t>
                      </a:r>
                      <a:r>
                        <a:rPr lang="fr-FR" sz="800" kern="1200" dirty="0" err="1">
                          <a:solidFill>
                            <a:schemeClr val="tx1"/>
                          </a:solidFill>
                          <a:effectLst/>
                          <a:latin typeface="Arial" panose="020B0604020202020204" pitchFamily="34" charset="0"/>
                          <a:ea typeface="+mn-ea"/>
                          <a:cs typeface="Arial" panose="020B0604020202020204" pitchFamily="34" charset="0"/>
                        </a:rPr>
                        <a:t>suisse,Energy</a:t>
                      </a:r>
                      <a:r>
                        <a:rPr lang="fr-FR" sz="800" kern="1200" dirty="0">
                          <a:solidFill>
                            <a:schemeClr val="tx1"/>
                          </a:solidFill>
                          <a:effectLst/>
                          <a:latin typeface="Arial" panose="020B0604020202020204" pitchFamily="34" charset="0"/>
                          <a:ea typeface="+mn-ea"/>
                          <a:cs typeface="Arial" panose="020B0604020202020204" pitchFamily="34" charset="0"/>
                        </a:rPr>
                        <a:t> dance </a:t>
                      </a:r>
                      <a:r>
                        <a:rPr lang="fr-FR" sz="800" kern="1200" dirty="0" err="1">
                          <a:solidFill>
                            <a:schemeClr val="tx1"/>
                          </a:solidFill>
                          <a:effectLst/>
                          <a:latin typeface="Arial" panose="020B0604020202020204" pitchFamily="34" charset="0"/>
                          <a:ea typeface="+mn-ea"/>
                          <a:cs typeface="Arial" panose="020B0604020202020204" pitchFamily="34" charset="0"/>
                        </a:rPr>
                        <a:t>austria,NRJ</a:t>
                      </a:r>
                      <a:r>
                        <a:rPr lang="fr-FR" sz="800" kern="1200" dirty="0">
                          <a:solidFill>
                            <a:schemeClr val="tx1"/>
                          </a:solidFill>
                          <a:effectLst/>
                          <a:latin typeface="Arial" panose="020B0604020202020204" pitchFamily="34" charset="0"/>
                          <a:ea typeface="+mn-ea"/>
                          <a:cs typeface="Arial" panose="020B0604020202020204" pitchFamily="34" charset="0"/>
                        </a:rPr>
                        <a:t> le hit </a:t>
                      </a:r>
                      <a:r>
                        <a:rPr lang="fr-FR" sz="800" kern="1200" dirty="0" err="1">
                          <a:solidFill>
                            <a:schemeClr val="tx1"/>
                          </a:solidFill>
                          <a:effectLst/>
                          <a:latin typeface="Arial" panose="020B0604020202020204" pitchFamily="34" charset="0"/>
                          <a:ea typeface="+mn-ea"/>
                          <a:cs typeface="Arial" panose="020B0604020202020204" pitchFamily="34" charset="0"/>
                        </a:rPr>
                        <a:t>youtube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les hits de l'</a:t>
                      </a:r>
                      <a:r>
                        <a:rPr lang="fr-FR" sz="800" kern="1200" dirty="0" err="1">
                          <a:solidFill>
                            <a:schemeClr val="tx1"/>
                          </a:solidFill>
                          <a:effectLst/>
                          <a:latin typeface="Arial" panose="020B0604020202020204" pitchFamily="34" charset="0"/>
                          <a:ea typeface="+mn-ea"/>
                          <a:cs typeface="Arial" panose="020B0604020202020204" pitchFamily="34" charset="0"/>
                        </a:rPr>
                        <a:t>ete</a:t>
                      </a:r>
                      <a:r>
                        <a:rPr lang="fr-FR" sz="800" kern="1200" dirty="0">
                          <a:solidFill>
                            <a:schemeClr val="tx1"/>
                          </a:solidFill>
                          <a:effectLst/>
                          <a:latin typeface="Arial" panose="020B0604020202020204" pitchFamily="34" charset="0"/>
                          <a:ea typeface="+mn-ea"/>
                          <a:cs typeface="Arial" panose="020B0604020202020204" pitchFamily="34" charset="0"/>
                        </a:rPr>
                        <a:t> 2022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Hits Dance de l'automne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romantic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happy hits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la playlist 2000's </a:t>
                      </a:r>
                      <a:r>
                        <a:rPr lang="fr-FR" sz="800" kern="1200" dirty="0" err="1">
                          <a:solidFill>
                            <a:schemeClr val="tx1"/>
                          </a:solidFill>
                          <a:effectLst/>
                          <a:latin typeface="Arial" panose="020B0604020202020204" pitchFamily="34" charset="0"/>
                          <a:ea typeface="+mn-ea"/>
                          <a:cs typeface="Arial" panose="020B0604020202020204" pitchFamily="34" charset="0"/>
                        </a:rPr>
                        <a:t>maurice,NRJ</a:t>
                      </a:r>
                      <a:r>
                        <a:rPr lang="fr-FR" sz="800" kern="1200" dirty="0">
                          <a:solidFill>
                            <a:schemeClr val="tx1"/>
                          </a:solidFill>
                          <a:effectLst/>
                          <a:latin typeface="Arial" panose="020B0604020202020204" pitchFamily="34" charset="0"/>
                          <a:ea typeface="+mn-ea"/>
                          <a:cs typeface="Arial" panose="020B0604020202020204" pitchFamily="34" charset="0"/>
                        </a:rPr>
                        <a:t> Top Hits 2021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romantic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rap 2000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latino hits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gangsta</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nouveautés françaises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sentimental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fr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réunion,NRJ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rock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no </a:t>
                      </a:r>
                      <a:r>
                        <a:rPr lang="fr-FR" sz="800" kern="1200" dirty="0" err="1">
                          <a:solidFill>
                            <a:schemeClr val="tx1"/>
                          </a:solidFill>
                          <a:effectLst/>
                          <a:latin typeface="Arial" panose="020B0604020202020204" pitchFamily="34" charset="0"/>
                          <a:ea typeface="+mn-ea"/>
                          <a:cs typeface="Arial" panose="020B0604020202020204" pitchFamily="34" charset="0"/>
                        </a:rPr>
                        <a:t>repeat</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hits dance de l'</a:t>
                      </a:r>
                      <a:r>
                        <a:rPr lang="fr-FR" sz="800" kern="1200" dirty="0" err="1">
                          <a:solidFill>
                            <a:schemeClr val="tx1"/>
                          </a:solidFill>
                          <a:effectLst/>
                          <a:latin typeface="Arial" panose="020B0604020202020204" pitchFamily="34" charset="0"/>
                          <a:ea typeface="+mn-ea"/>
                          <a:cs typeface="Arial" panose="020B0604020202020204" pitchFamily="34" charset="0"/>
                        </a:rPr>
                        <a:t>ete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hits of the </a:t>
                      </a:r>
                      <a:r>
                        <a:rPr lang="fr-FR" sz="800" kern="1200" dirty="0" err="1">
                          <a:solidFill>
                            <a:schemeClr val="tx1"/>
                          </a:solidFill>
                          <a:effectLst/>
                          <a:latin typeface="Arial" panose="020B0604020202020204" pitchFamily="34" charset="0"/>
                          <a:ea typeface="+mn-ea"/>
                          <a:cs typeface="Arial" panose="020B0604020202020204" pitchFamily="34" charset="0"/>
                        </a:rPr>
                        <a:t>month</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rock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hits </a:t>
                      </a:r>
                      <a:r>
                        <a:rPr lang="fr-FR" sz="800" kern="1200" dirty="0" err="1">
                          <a:solidFill>
                            <a:schemeClr val="tx1"/>
                          </a:solidFill>
                          <a:effectLst/>
                          <a:latin typeface="Arial" panose="020B0604020202020204" pitchFamily="34" charset="0"/>
                          <a:ea typeface="+mn-ea"/>
                          <a:cs typeface="Arial" panose="020B0604020202020204" pitchFamily="34" charset="0"/>
                        </a:rPr>
                        <a:t>preview</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reunion,NRJ</a:t>
                      </a:r>
                      <a:r>
                        <a:rPr lang="fr-FR" sz="800" kern="1200" dirty="0">
                          <a:solidFill>
                            <a:schemeClr val="tx1"/>
                          </a:solidFill>
                          <a:effectLst/>
                          <a:latin typeface="Arial" panose="020B0604020202020204" pitchFamily="34" charset="0"/>
                          <a:ea typeface="+mn-ea"/>
                          <a:cs typeface="Arial" panose="020B0604020202020204" pitchFamily="34" charset="0"/>
                        </a:rPr>
                        <a:t> Electro </a:t>
                      </a:r>
                      <a:r>
                        <a:rPr lang="fr-FR" sz="800" kern="1200" dirty="0" err="1">
                          <a:solidFill>
                            <a:schemeClr val="tx1"/>
                          </a:solidFill>
                          <a:effectLst/>
                          <a:latin typeface="Arial" panose="020B0604020202020204" pitchFamily="34" charset="0"/>
                          <a:ea typeface="+mn-ea"/>
                          <a:cs typeface="Arial" panose="020B0604020202020204" pitchFamily="34" charset="0"/>
                        </a:rPr>
                        <a:t>Chill</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futurs hits 2020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t>
                      </a:r>
                      <a:r>
                        <a:rPr lang="fr-FR" sz="800" kern="1200" dirty="0" err="1">
                          <a:solidFill>
                            <a:schemeClr val="tx1"/>
                          </a:solidFill>
                          <a:effectLst/>
                          <a:latin typeface="Arial" panose="020B0604020202020204" pitchFamily="34" charset="0"/>
                          <a:ea typeface="+mn-ea"/>
                          <a:cs typeface="Arial" panose="020B0604020202020204" pitchFamily="34" charset="0"/>
                        </a:rPr>
                        <a:t>work</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Meilleu</a:t>
                      </a:r>
                      <a:r>
                        <a:rPr lang="fr-FR" sz="800" kern="1200" dirty="0">
                          <a:solidFill>
                            <a:schemeClr val="tx1"/>
                          </a:solidFill>
                          <a:effectLst/>
                          <a:latin typeface="Arial" panose="020B0604020202020204" pitchFamily="34" charset="0"/>
                          <a:ea typeface="+mn-ea"/>
                          <a:cs typeface="Arial" panose="020B0604020202020204" pitchFamily="34" charset="0"/>
                        </a:rPr>
                        <a:t> vie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fiesta </a:t>
                      </a:r>
                      <a:r>
                        <a:rPr lang="fr-FR" sz="800" kern="1200" dirty="0" err="1">
                          <a:solidFill>
                            <a:schemeClr val="tx1"/>
                          </a:solidFill>
                          <a:effectLst/>
                          <a:latin typeface="Arial" panose="020B0604020202020204" pitchFamily="34" charset="0"/>
                          <a:ea typeface="+mn-ea"/>
                          <a:cs typeface="Arial" panose="020B0604020202020204" pitchFamily="34" charset="0"/>
                        </a:rPr>
                        <a:t>latina</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rap us </a:t>
                      </a:r>
                      <a:r>
                        <a:rPr lang="fr-FR" sz="800" kern="1200" dirty="0" err="1">
                          <a:solidFill>
                            <a:schemeClr val="tx1"/>
                          </a:solidFill>
                          <a:effectLst/>
                          <a:latin typeface="Arial" panose="020B0604020202020204" pitchFamily="34" charset="0"/>
                          <a:ea typeface="+mn-ea"/>
                          <a:cs typeface="Arial" panose="020B0604020202020204" pitchFamily="34" charset="0"/>
                        </a:rPr>
                        <a:t>antilles,NRJ</a:t>
                      </a:r>
                      <a:r>
                        <a:rPr lang="fr-FR" sz="800" kern="1200" dirty="0">
                          <a:solidFill>
                            <a:schemeClr val="tx1"/>
                          </a:solidFill>
                          <a:effectLst/>
                          <a:latin typeface="Arial" panose="020B0604020202020204" pitchFamily="34" charset="0"/>
                          <a:ea typeface="+mn-ea"/>
                          <a:cs typeface="Arial" panose="020B0604020202020204" pitchFamily="34" charset="0"/>
                        </a:rPr>
                        <a:t> latino </a:t>
                      </a:r>
                      <a:r>
                        <a:rPr lang="fr-FR" sz="800" kern="1200" dirty="0" err="1">
                          <a:solidFill>
                            <a:schemeClr val="tx1"/>
                          </a:solidFill>
                          <a:effectLst/>
                          <a:latin typeface="Arial" panose="020B0604020202020204" pitchFamily="34" charset="0"/>
                          <a:ea typeface="+mn-ea"/>
                          <a:cs typeface="Arial" panose="020B0604020202020204" pitchFamily="34" charset="0"/>
                        </a:rPr>
                        <a:t>réunion,nrj</a:t>
                      </a:r>
                      <a:r>
                        <a:rPr lang="fr-FR" sz="800" kern="1200" dirty="0">
                          <a:solidFill>
                            <a:schemeClr val="tx1"/>
                          </a:solidFill>
                          <a:effectLst/>
                          <a:latin typeface="Arial" panose="020B0604020202020204" pitchFamily="34" charset="0"/>
                          <a:ea typeface="+mn-ea"/>
                          <a:cs typeface="Arial" panose="020B0604020202020204" pitchFamily="34" charset="0"/>
                        </a:rPr>
                        <a:t> le top 10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remember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that</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suisse,NRJ</a:t>
                      </a:r>
                      <a:r>
                        <a:rPr lang="fr-FR" sz="800" kern="1200" dirty="0">
                          <a:solidFill>
                            <a:schemeClr val="tx1"/>
                          </a:solidFill>
                          <a:effectLst/>
                          <a:latin typeface="Arial" panose="020B0604020202020204" pitchFamily="34" charset="0"/>
                          <a:ea typeface="+mn-ea"/>
                          <a:cs typeface="Arial" panose="020B0604020202020204" pitchFamily="34" charset="0"/>
                        </a:rPr>
                        <a:t> fiesta suisse</a:t>
                      </a:r>
                    </a:p>
                    <a:p>
                      <a:pPr marL="0" marR="0" lvl="0" indent="0" algn="just" defTabSz="914400" rtl="0" eaLnBrk="1" fontAlgn="b" latinLnBrk="0" hangingPunct="1">
                        <a:lnSpc>
                          <a:spcPct val="100000"/>
                        </a:lnSpc>
                        <a:spcBef>
                          <a:spcPts val="0"/>
                        </a:spcBef>
                        <a:spcAft>
                          <a:spcPts val="0"/>
                        </a:spcAft>
                        <a:buClrTx/>
                        <a:buSzTx/>
                        <a:buFontTx/>
                        <a:buNone/>
                        <a:tabLst/>
                        <a:defRPr/>
                      </a:pP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,NRJ la playlist 100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francais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les hits de l'été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kizomba suisse,</a:t>
                      </a:r>
                      <a:endParaRPr lang="fr-FR"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fr-FR"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fr-FR"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fr-FR"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fr-FR"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fr-FR"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fr-FR"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fr-FR"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fr-FR"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fr-FR"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fr-FR"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fr-FR"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fr-FR"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b" latinLnBrk="0" hangingPunct="1">
                        <a:lnSpc>
                          <a:spcPct val="100000"/>
                        </a:lnSpc>
                        <a:spcBef>
                          <a:spcPts val="0"/>
                        </a:spcBef>
                        <a:spcAft>
                          <a:spcPts val="0"/>
                        </a:spcAft>
                        <a:buClrTx/>
                        <a:buSzTx/>
                        <a:buFontTx/>
                        <a:buNone/>
                        <a:tabLst/>
                        <a:defRPr/>
                      </a:pP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321445"/>
                  </a:ext>
                </a:extLst>
              </a:tr>
            </a:tbl>
          </a:graphicData>
        </a:graphic>
      </p:graphicFrame>
      <p:sp>
        <p:nvSpPr>
          <p:cNvPr id="5" name="ZoneTexte 4"/>
          <p:cNvSpPr txBox="1"/>
          <p:nvPr/>
        </p:nvSpPr>
        <p:spPr>
          <a:xfrm>
            <a:off x="6237312" y="8846894"/>
            <a:ext cx="360040" cy="253916"/>
          </a:xfrm>
          <a:prstGeom prst="rect">
            <a:avLst/>
          </a:prstGeom>
          <a:noFill/>
        </p:spPr>
        <p:txBody>
          <a:bodyPr wrap="square" rtlCol="0">
            <a:spAutoFit/>
          </a:bodyPr>
          <a:lstStyle/>
          <a:p>
            <a:r>
              <a:rPr lang="fr-FR" sz="1050" dirty="0">
                <a:latin typeface="Arial" panose="020B0604020202020204" pitchFamily="34" charset="0"/>
                <a:cs typeface="Arial" panose="020B0604020202020204" pitchFamily="34" charset="0"/>
              </a:rPr>
              <a:t>15</a:t>
            </a:r>
          </a:p>
        </p:txBody>
      </p:sp>
      <p:pic>
        <p:nvPicPr>
          <p:cNvPr id="7" name="Image 6">
            <a:extLst>
              <a:ext uri="{FF2B5EF4-FFF2-40B4-BE49-F238E27FC236}">
                <a16:creationId xmlns:a16="http://schemas.microsoft.com/office/drawing/2014/main" id="{D7E3433A-85F7-4C5D-9BC6-AF08640BB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pic>
        <p:nvPicPr>
          <p:cNvPr id="2" name="Image 1">
            <a:extLst>
              <a:ext uri="{FF2B5EF4-FFF2-40B4-BE49-F238E27FC236}">
                <a16:creationId xmlns:a16="http://schemas.microsoft.com/office/drawing/2014/main" id="{3984FEFD-B20F-DCD1-D606-EC122C7565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352131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309320" y="8846894"/>
            <a:ext cx="288032" cy="261610"/>
          </a:xfrm>
          <a:prstGeom prst="rect">
            <a:avLst/>
          </a:prstGeom>
          <a:noFill/>
        </p:spPr>
        <p:txBody>
          <a:bodyPr wrap="square" rtlCol="0">
            <a:spAutoFit/>
          </a:bodyPr>
          <a:lstStyle/>
          <a:p>
            <a:r>
              <a:rPr lang="fr-FR" sz="1050" dirty="0">
                <a:latin typeface="Arial" panose="020B0604020202020204" pitchFamily="34" charset="0"/>
                <a:cs typeface="Arial" panose="020B0604020202020204" pitchFamily="34" charset="0"/>
              </a:rPr>
              <a:t>2</a:t>
            </a:r>
          </a:p>
        </p:txBody>
      </p:sp>
      <p:graphicFrame>
        <p:nvGraphicFramePr>
          <p:cNvPr id="11" name="Tableau 10">
            <a:extLst>
              <a:ext uri="{FF2B5EF4-FFF2-40B4-BE49-F238E27FC236}">
                <a16:creationId xmlns:a16="http://schemas.microsoft.com/office/drawing/2014/main" id="{5C578C36-6935-4838-BB8A-AEBBBF2B438D}"/>
              </a:ext>
            </a:extLst>
          </p:cNvPr>
          <p:cNvGraphicFramePr>
            <a:graphicFrameLocks noGrp="1"/>
          </p:cNvGraphicFramePr>
          <p:nvPr>
            <p:extLst>
              <p:ext uri="{D42A27DB-BD31-4B8C-83A1-F6EECF244321}">
                <p14:modId xmlns:p14="http://schemas.microsoft.com/office/powerpoint/2010/main" val="2466774494"/>
              </p:ext>
            </p:extLst>
          </p:nvPr>
        </p:nvGraphicFramePr>
        <p:xfrm>
          <a:off x="-1" y="1056819"/>
          <a:ext cx="6858000" cy="7536731"/>
        </p:xfrm>
        <a:graphic>
          <a:graphicData uri="http://schemas.openxmlformats.org/drawingml/2006/table">
            <a:tbl>
              <a:tblPr/>
              <a:tblGrid>
                <a:gridCol w="332656">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822941339"/>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404664">
                  <a:extLst>
                    <a:ext uri="{9D8B030D-6E8A-4147-A177-3AD203B41FA5}">
                      <a16:colId xmlns:a16="http://schemas.microsoft.com/office/drawing/2014/main" val="2082644272"/>
                    </a:ext>
                  </a:extLst>
                </a:gridCol>
              </a:tblGrid>
              <a:tr h="403141">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Marques </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a:solidFill>
                            <a:schemeClr val="bg1"/>
                          </a:solidFill>
                          <a:effectLst/>
                          <a:latin typeface="Arial" panose="020B0604020202020204" pitchFamily="34" charset="0"/>
                          <a:cs typeface="Arial" panose="020B0604020202020204" pitchFamily="34" charset="0"/>
                        </a:rPr>
                        <a:t>Durée d'Ecoute Monde (en h.)</a:t>
                      </a:r>
                      <a:endParaRPr lang="fr-FR" sz="800" b="1" i="0" u="none" strike="noStrike" dirty="0">
                        <a:solidFill>
                          <a:schemeClr val="bg1"/>
                        </a:solidFill>
                        <a:effectLst/>
                        <a:latin typeface="Arial" panose="020B0604020202020204" pitchFamily="34" charset="0"/>
                        <a:cs typeface="Arial" panose="020B0604020202020204" pitchFamily="34" charset="0"/>
                      </a:endParaRP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Nb Radios</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extLst>
                  <a:ext uri="{0D108BD9-81ED-4DB2-BD59-A6C34878D82A}">
                    <a16:rowId xmlns:a16="http://schemas.microsoft.com/office/drawing/2014/main" val="10000"/>
                  </a:ext>
                </a:extLst>
              </a:tr>
              <a:tr h="161032">
                <a:tc>
                  <a:txBody>
                    <a:bodyPr/>
                    <a:lstStyle/>
                    <a:p>
                      <a:pPr algn="ctr" fontAlgn="t"/>
                      <a:r>
                        <a:rPr lang="fr-FR" sz="1100" b="0" i="0" u="none" strike="noStrike" dirty="0">
                          <a:solidFill>
                            <a:srgbClr val="000000"/>
                          </a:solidFill>
                          <a:effectLst/>
                          <a:latin typeface="Calibri" panose="020F0502020204030204" pitchFamily="34" charset="0"/>
                        </a:rPr>
                        <a:t>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dirty="0">
                          <a:solidFill>
                            <a:srgbClr val="000000"/>
                          </a:solidFill>
                          <a:effectLst/>
                          <a:latin typeface="Calibri" panose="020F0502020204030204" pitchFamily="34" charset="0"/>
                        </a:rPr>
                        <a:t>Radio Contact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314 772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300 874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57m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351 356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331 899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56m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903495823"/>
                  </a:ext>
                </a:extLst>
              </a:tr>
              <a:tr h="161032">
                <a:tc>
                  <a:txBody>
                    <a:bodyPr/>
                    <a:lstStyle/>
                    <a:p>
                      <a:pPr algn="ctr" fontAlgn="t"/>
                      <a:r>
                        <a:rPr lang="fr-FR" sz="1100" b="0" i="0" u="none" strike="noStrike" dirty="0">
                          <a:solidFill>
                            <a:srgbClr val="000000"/>
                          </a:solidFill>
                          <a:effectLst/>
                          <a:latin typeface="Calibri" panose="020F0502020204030204" pitchFamily="34" charset="0"/>
                        </a:rPr>
                        <a:t>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Top Music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304 968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314 702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01m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357 665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344 908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57m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1032">
                <a:tc>
                  <a:txBody>
                    <a:bodyPr/>
                    <a:lstStyle/>
                    <a:p>
                      <a:pPr algn="ctr" fontAlgn="t"/>
                      <a:r>
                        <a:rPr lang="fr-FR" sz="1100" b="0" i="0" u="none" strike="noStrike">
                          <a:solidFill>
                            <a:srgbClr val="000000"/>
                          </a:solidFill>
                          <a:effectLst/>
                          <a:latin typeface="Calibri" panose="020F0502020204030204" pitchFamily="34" charset="0"/>
                        </a:rPr>
                        <a:t>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Voltage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269 351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198 702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44m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334 675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237 732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42m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90999790"/>
                  </a:ext>
                </a:extLst>
              </a:tr>
              <a:tr h="161032">
                <a:tc>
                  <a:txBody>
                    <a:bodyPr/>
                    <a:lstStyle/>
                    <a:p>
                      <a:pPr algn="ctr" fontAlgn="t"/>
                      <a:r>
                        <a:rPr lang="fr-FR" sz="1100" b="0" i="0" u="none" strike="noStrike">
                          <a:solidFill>
                            <a:srgbClr val="000000"/>
                          </a:solidFill>
                          <a:effectLst/>
                          <a:latin typeface="Calibri" panose="020F0502020204030204" pitchFamily="34" charset="0"/>
                        </a:rPr>
                        <a:t>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Beur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258 077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113 062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370 421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153 878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61032">
                <a:tc>
                  <a:txBody>
                    <a:bodyPr/>
                    <a:lstStyle/>
                    <a:p>
                      <a:pPr algn="ctr" fontAlgn="t"/>
                      <a:r>
                        <a:rPr lang="fr-FR" sz="1100" b="0" i="0" u="none" strike="noStrike">
                          <a:solidFill>
                            <a:srgbClr val="000000"/>
                          </a:solidFill>
                          <a:effectLst/>
                          <a:latin typeface="Calibri" panose="020F0502020204030204" pitchFamily="34" charset="0"/>
                        </a:rPr>
                        <a:t>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Impact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246 227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164 473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40m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291 952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191 955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39m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595752177"/>
                  </a:ext>
                </a:extLst>
              </a:tr>
              <a:tr h="161032">
                <a:tc>
                  <a:txBody>
                    <a:bodyPr/>
                    <a:lstStyle/>
                    <a:p>
                      <a:pPr algn="ctr" fontAlgn="t"/>
                      <a:r>
                        <a:rPr lang="fr-FR" sz="1100" b="0" i="0" u="none" strike="noStrike">
                          <a:solidFill>
                            <a:srgbClr val="000000"/>
                          </a:solidFill>
                          <a:effectLst/>
                          <a:latin typeface="Calibri" panose="020F0502020204030204" pitchFamily="34" charset="0"/>
                        </a:rPr>
                        <a:t>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Tendance Ouest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241 154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196 012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48m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261 756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223 451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51m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61032">
                <a:tc>
                  <a:txBody>
                    <a:bodyPr/>
                    <a:lstStyle/>
                    <a:p>
                      <a:pPr algn="ctr" fontAlgn="t"/>
                      <a:r>
                        <a:rPr lang="fr-FR" sz="1100" b="0" i="0" u="none" strike="noStrike">
                          <a:solidFill>
                            <a:srgbClr val="000000"/>
                          </a:solidFill>
                          <a:effectLst/>
                          <a:latin typeface="Calibri" panose="020F0502020204030204" pitchFamily="34" charset="0"/>
                        </a:rPr>
                        <a:t>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DKL Dreyeckland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236 492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244 681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02m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305 052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280 843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55m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119187125"/>
                  </a:ext>
                </a:extLst>
              </a:tr>
              <a:tr h="161032">
                <a:tc>
                  <a:txBody>
                    <a:bodyPr/>
                    <a:lstStyle/>
                    <a:p>
                      <a:pPr algn="ctr" fontAlgn="t"/>
                      <a:r>
                        <a:rPr lang="fr-FR" sz="1100" b="0" i="0" u="none" strike="noStrike">
                          <a:solidFill>
                            <a:srgbClr val="000000"/>
                          </a:solidFill>
                          <a:effectLst/>
                          <a:latin typeface="Calibri" panose="020F0502020204030204" pitchFamily="34" charset="0"/>
                        </a:rPr>
                        <a:t>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Vibration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213 631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175 636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272 180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208 588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61032">
                <a:tc>
                  <a:txBody>
                    <a:bodyPr/>
                    <a:lstStyle/>
                    <a:p>
                      <a:pPr algn="ctr" fontAlgn="t"/>
                      <a:r>
                        <a:rPr lang="fr-FR" sz="1100" b="0" i="0" u="none" strike="noStrike">
                          <a:solidFill>
                            <a:srgbClr val="000000"/>
                          </a:solidFill>
                          <a:effectLst/>
                          <a:latin typeface="Calibri" panose="020F0502020204030204" pitchFamily="34" charset="0"/>
                        </a:rPr>
                        <a:t>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Metropolys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210 489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232 583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06m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245 816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261 625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03m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767467303"/>
                  </a:ext>
                </a:extLst>
              </a:tr>
              <a:tr h="161032">
                <a:tc>
                  <a:txBody>
                    <a:bodyPr/>
                    <a:lstStyle/>
                    <a:p>
                      <a:pPr algn="ctr" fontAlgn="t"/>
                      <a:r>
                        <a:rPr lang="fr-FR" sz="1100" b="0" i="0" u="none" strike="noStrike">
                          <a:solidFill>
                            <a:srgbClr val="000000"/>
                          </a:solidFill>
                          <a:effectLst/>
                          <a:latin typeface="Calibri" panose="020F0502020204030204" pitchFamily="34" charset="0"/>
                        </a:rPr>
                        <a:t>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Urban Hit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210 282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92 713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384 863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157 876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61032">
                <a:tc>
                  <a:txBody>
                    <a:bodyPr/>
                    <a:lstStyle/>
                    <a:p>
                      <a:pPr algn="ctr" fontAlgn="t"/>
                      <a:r>
                        <a:rPr lang="fr-FR" sz="1100" b="0" i="0" u="none" strike="noStrike">
                          <a:solidFill>
                            <a:srgbClr val="000000"/>
                          </a:solidFill>
                          <a:effectLst/>
                          <a:latin typeface="Calibri" panose="020F0502020204030204" pitchFamily="34" charset="0"/>
                        </a:rPr>
                        <a:t>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Sweet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202 649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156 376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46m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241 940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169 494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42m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976035166"/>
                  </a:ext>
                </a:extLst>
              </a:tr>
              <a:tr h="161032">
                <a:tc>
                  <a:txBody>
                    <a:bodyPr/>
                    <a:lstStyle/>
                    <a:p>
                      <a:pPr algn="ctr" fontAlgn="t"/>
                      <a:r>
                        <a:rPr lang="fr-FR" sz="1100" b="0" i="0" u="none" strike="noStrike">
                          <a:solidFill>
                            <a:srgbClr val="000000"/>
                          </a:solidFill>
                          <a:effectLst/>
                          <a:latin typeface="Calibri" panose="020F0502020204030204" pitchFamily="34" charset="0"/>
                        </a:rPr>
                        <a:t>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Radio Mélodie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175 641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182 179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02m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199 426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202 179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00m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93046">
                <a:tc>
                  <a:txBody>
                    <a:bodyPr/>
                    <a:lstStyle/>
                    <a:p>
                      <a:pPr algn="ctr" fontAlgn="t"/>
                      <a:r>
                        <a:rPr lang="fr-FR" sz="1100" b="0" i="0" u="none" strike="noStrike">
                          <a:solidFill>
                            <a:srgbClr val="000000"/>
                          </a:solidFill>
                          <a:effectLst/>
                          <a:latin typeface="Calibri" panose="020F0502020204030204" pitchFamily="34" charset="0"/>
                        </a:rPr>
                        <a:t>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Champagne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172 975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168 139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58m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198 634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189 751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57m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4242465258"/>
                  </a:ext>
                </a:extLst>
              </a:tr>
              <a:tr h="156569">
                <a:tc>
                  <a:txBody>
                    <a:bodyPr/>
                    <a:lstStyle/>
                    <a:p>
                      <a:pPr algn="ctr" fontAlgn="t"/>
                      <a:r>
                        <a:rPr lang="fr-FR" sz="1100" b="0" i="0" u="none" strike="noStrike">
                          <a:solidFill>
                            <a:srgbClr val="000000"/>
                          </a:solidFill>
                          <a:effectLst/>
                          <a:latin typeface="Calibri" panose="020F0502020204030204" pitchFamily="34" charset="0"/>
                        </a:rPr>
                        <a:t>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Delta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167 982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171 694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01m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186 154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197 914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03m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56569">
                <a:tc>
                  <a:txBody>
                    <a:bodyPr/>
                    <a:lstStyle/>
                    <a:p>
                      <a:pPr algn="ctr" fontAlgn="t"/>
                      <a:r>
                        <a:rPr lang="fr-FR" sz="1100" b="0" i="0" u="none" strike="noStrike">
                          <a:solidFill>
                            <a:srgbClr val="000000"/>
                          </a:solidFill>
                          <a:effectLst/>
                          <a:latin typeface="Calibri" panose="020F0502020204030204" pitchFamily="34" charset="0"/>
                        </a:rPr>
                        <a:t>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Wit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166 223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142 115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51m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197 028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161 833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575166744"/>
                  </a:ext>
                </a:extLst>
              </a:tr>
              <a:tr h="156569">
                <a:tc>
                  <a:txBody>
                    <a:bodyPr/>
                    <a:lstStyle/>
                    <a:p>
                      <a:pPr algn="ctr" fontAlgn="t"/>
                      <a:r>
                        <a:rPr lang="fr-FR" sz="1100" b="0" i="0" u="none" strike="noStrike">
                          <a:solidFill>
                            <a:srgbClr val="000000"/>
                          </a:solidFill>
                          <a:effectLst/>
                          <a:latin typeface="Calibri" panose="020F0502020204030204" pitchFamily="34" charset="0"/>
                        </a:rPr>
                        <a:t>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RCA la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163 394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121 533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171 261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129 286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56569">
                <a:tc>
                  <a:txBody>
                    <a:bodyPr/>
                    <a:lstStyle/>
                    <a:p>
                      <a:pPr algn="ctr" fontAlgn="t"/>
                      <a:r>
                        <a:rPr lang="fr-FR" sz="1100" b="0" i="0" u="none" strike="noStrike">
                          <a:solidFill>
                            <a:srgbClr val="000000"/>
                          </a:solidFill>
                          <a:effectLst/>
                          <a:latin typeface="Calibri" panose="020F0502020204030204" pitchFamily="34" charset="0"/>
                        </a:rPr>
                        <a:t>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Magnum la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161 676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160 309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59m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175 317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171 198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58m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235405931"/>
                  </a:ext>
                </a:extLst>
              </a:tr>
              <a:tr h="156569">
                <a:tc>
                  <a:txBody>
                    <a:bodyPr/>
                    <a:lstStyle/>
                    <a:p>
                      <a:pPr algn="ctr" fontAlgn="t"/>
                      <a:r>
                        <a:rPr lang="fr-FR" sz="1100" b="0" i="0" u="none" strike="noStrike">
                          <a:solidFill>
                            <a:srgbClr val="000000"/>
                          </a:solidFill>
                          <a:effectLst/>
                          <a:latin typeface="Calibri" panose="020F0502020204030204" pitchFamily="34" charset="0"/>
                        </a:rPr>
                        <a:t>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Ado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156 286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96 500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37m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193 857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117 629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36m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56569">
                <a:tc>
                  <a:txBody>
                    <a:bodyPr/>
                    <a:lstStyle/>
                    <a:p>
                      <a:pPr algn="ctr" fontAlgn="t"/>
                      <a:r>
                        <a:rPr lang="fr-FR" sz="1100" b="0" i="0" u="none" strike="noStrike">
                          <a:solidFill>
                            <a:srgbClr val="000000"/>
                          </a:solidFill>
                          <a:effectLst/>
                          <a:latin typeface="Calibri" panose="020F0502020204030204" pitchFamily="34" charset="0"/>
                        </a:rPr>
                        <a:t>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RDL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132 871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122 581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55m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146 174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131 770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54m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75206042"/>
                  </a:ext>
                </a:extLst>
              </a:tr>
              <a:tr h="156569">
                <a:tc>
                  <a:txBody>
                    <a:bodyPr/>
                    <a:lstStyle/>
                    <a:p>
                      <a:pPr algn="ctr" fontAlgn="t"/>
                      <a:r>
                        <a:rPr lang="fr-FR" sz="1100" b="0" i="0" u="none" strike="noStrike">
                          <a:solidFill>
                            <a:srgbClr val="000000"/>
                          </a:solidFill>
                          <a:effectLst/>
                          <a:latin typeface="Calibri" panose="020F0502020204030204" pitchFamily="34" charset="0"/>
                        </a:rPr>
                        <a:t>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Radio VINCI Autoroutes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129 734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52 902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157 997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66 440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25m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56569">
                <a:tc>
                  <a:txBody>
                    <a:bodyPr/>
                    <a:lstStyle/>
                    <a:p>
                      <a:pPr algn="ctr" fontAlgn="t"/>
                      <a:r>
                        <a:rPr lang="fr-FR" sz="1100" b="0" i="0" u="none" strike="noStrike">
                          <a:solidFill>
                            <a:srgbClr val="000000"/>
                          </a:solidFill>
                          <a:effectLst/>
                          <a:latin typeface="Calibri" panose="020F0502020204030204" pitchFamily="34" charset="0"/>
                        </a:rPr>
                        <a:t>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Maghreb 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126 904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53 012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25m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211 132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82 936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23m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354080258"/>
                  </a:ext>
                </a:extLst>
              </a:tr>
              <a:tr h="156569">
                <a:tc>
                  <a:txBody>
                    <a:bodyPr/>
                    <a:lstStyle/>
                    <a:p>
                      <a:pPr algn="ctr" fontAlgn="t"/>
                      <a:r>
                        <a:rPr lang="fr-FR" sz="1100" b="0" i="0" u="none" strike="noStrike">
                          <a:solidFill>
                            <a:srgbClr val="000000"/>
                          </a:solidFill>
                          <a:effectLst/>
                          <a:latin typeface="Calibri" panose="020F0502020204030204" pitchFamily="34" charset="0"/>
                        </a:rPr>
                        <a:t>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Radio 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122 828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137 911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07m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135 856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148 746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05m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56569">
                <a:tc>
                  <a:txBody>
                    <a:bodyPr/>
                    <a:lstStyle/>
                    <a:p>
                      <a:pPr algn="ctr" fontAlgn="t"/>
                      <a:r>
                        <a:rPr lang="fr-FR" sz="1100" b="0" i="0" u="none" strike="noStrike">
                          <a:solidFill>
                            <a:srgbClr val="000000"/>
                          </a:solidFill>
                          <a:effectLst/>
                          <a:latin typeface="Calibri" panose="020F0502020204030204" pitchFamily="34" charset="0"/>
                        </a:rPr>
                        <a:t>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Horizon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118 743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117 070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59m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132 989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129 048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58m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0002"/>
                  </a:ext>
                </a:extLst>
              </a:tr>
              <a:tr h="146234">
                <a:tc>
                  <a:txBody>
                    <a:bodyPr/>
                    <a:lstStyle/>
                    <a:p>
                      <a:pPr algn="ctr" fontAlgn="t"/>
                      <a:r>
                        <a:rPr lang="fr-FR" sz="1100" b="0" i="0" u="none" strike="noStrike">
                          <a:solidFill>
                            <a:srgbClr val="000000"/>
                          </a:solidFill>
                          <a:effectLst/>
                          <a:latin typeface="Calibri" panose="020F0502020204030204" pitchFamily="34" charset="0"/>
                        </a:rPr>
                        <a:t>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Melody Vintage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114 281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94 122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25s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136 898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113 806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6569">
                <a:tc>
                  <a:txBody>
                    <a:bodyPr/>
                    <a:lstStyle/>
                    <a:p>
                      <a:pPr algn="ctr" fontAlgn="t"/>
                      <a:r>
                        <a:rPr lang="fr-FR" sz="1100" b="0" i="0" u="none" strike="noStrike">
                          <a:solidFill>
                            <a:srgbClr val="000000"/>
                          </a:solidFill>
                          <a:effectLst/>
                          <a:latin typeface="Calibri" panose="020F0502020204030204" pitchFamily="34" charset="0"/>
                        </a:rPr>
                        <a:t>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Pomme d'Api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109 843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69 613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38m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130 410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81 933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37m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0004"/>
                  </a:ext>
                </a:extLst>
              </a:tr>
              <a:tr h="156569">
                <a:tc>
                  <a:txBody>
                    <a:bodyPr/>
                    <a:lstStyle/>
                    <a:p>
                      <a:pPr algn="ctr" fontAlgn="t"/>
                      <a:r>
                        <a:rPr lang="fr-FR" sz="1100" b="0" i="0" u="none" strike="noStrike">
                          <a:solidFill>
                            <a:srgbClr val="000000"/>
                          </a:solidFill>
                          <a:effectLst/>
                          <a:latin typeface="Calibri" panose="020F0502020204030204" pitchFamily="34" charset="0"/>
                        </a:rPr>
                        <a:t>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Toulouse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107 350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93 843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52m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118 222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104 502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53m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6569">
                <a:tc>
                  <a:txBody>
                    <a:bodyPr/>
                    <a:lstStyle/>
                    <a:p>
                      <a:pPr algn="ctr" fontAlgn="t"/>
                      <a:r>
                        <a:rPr lang="fr-FR" sz="1100" b="0" i="0" u="none" strike="noStrike">
                          <a:solidFill>
                            <a:srgbClr val="000000"/>
                          </a:solidFill>
                          <a:effectLst/>
                          <a:latin typeface="Calibri" panose="020F0502020204030204" pitchFamily="34" charset="0"/>
                        </a:rPr>
                        <a:t>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Totem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104 191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94 157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54m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115 696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111 965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58m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0006"/>
                  </a:ext>
                </a:extLst>
              </a:tr>
              <a:tr h="156569">
                <a:tc>
                  <a:txBody>
                    <a:bodyPr/>
                    <a:lstStyle/>
                    <a:p>
                      <a:pPr algn="ctr" fontAlgn="t"/>
                      <a:r>
                        <a:rPr lang="fr-FR" sz="1100" b="0" i="0" u="none" strike="noStrike">
                          <a:solidFill>
                            <a:srgbClr val="000000"/>
                          </a:solidFill>
                          <a:effectLst/>
                          <a:latin typeface="Calibri" panose="020F0502020204030204" pitchFamily="34" charset="0"/>
                        </a:rPr>
                        <a:t>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Mona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96 609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112 561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09m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113 404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129 074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08m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6569">
                <a:tc>
                  <a:txBody>
                    <a:bodyPr/>
                    <a:lstStyle/>
                    <a:p>
                      <a:pPr algn="ctr" fontAlgn="t"/>
                      <a:r>
                        <a:rPr lang="fr-FR" sz="1100" b="0" i="0" u="none" strike="noStrike">
                          <a:solidFill>
                            <a:srgbClr val="000000"/>
                          </a:solidFill>
                          <a:effectLst/>
                          <a:latin typeface="Calibri" panose="020F0502020204030204" pitchFamily="34" charset="0"/>
                        </a:rPr>
                        <a:t>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Africa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92 763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43 466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28m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303 350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118 659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23m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649613543"/>
                  </a:ext>
                </a:extLst>
              </a:tr>
              <a:tr h="156569">
                <a:tc>
                  <a:txBody>
                    <a:bodyPr/>
                    <a:lstStyle/>
                    <a:p>
                      <a:pPr algn="ctr" fontAlgn="t"/>
                      <a:r>
                        <a:rPr lang="fr-FR" sz="1100" b="0" i="0" u="none" strike="noStrike">
                          <a:solidFill>
                            <a:srgbClr val="000000"/>
                          </a:solidFill>
                          <a:effectLst/>
                          <a:latin typeface="Calibri" panose="020F0502020204030204" pitchFamily="34" charset="0"/>
                        </a:rPr>
                        <a:t>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Maritima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91 877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64 232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41m 57s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104 607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73 605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42m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56569">
                <a:tc>
                  <a:txBody>
                    <a:bodyPr/>
                    <a:lstStyle/>
                    <a:p>
                      <a:pPr algn="ctr" fontAlgn="t"/>
                      <a:r>
                        <a:rPr lang="fr-FR" sz="1100" b="0" i="0" u="none" strike="noStrike">
                          <a:solidFill>
                            <a:srgbClr val="000000"/>
                          </a:solidFill>
                          <a:effectLst/>
                          <a:latin typeface="Calibri" panose="020F0502020204030204" pitchFamily="34" charset="0"/>
                        </a:rPr>
                        <a:t>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Virage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91 318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68 695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45m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112 624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83 865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44m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480328932"/>
                  </a:ext>
                </a:extLst>
              </a:tr>
              <a:tr h="156569">
                <a:tc>
                  <a:txBody>
                    <a:bodyPr/>
                    <a:lstStyle/>
                    <a:p>
                      <a:pPr algn="ctr" fontAlgn="t"/>
                      <a:r>
                        <a:rPr lang="fr-FR" sz="1100" b="0" i="0" u="none" strike="noStrike">
                          <a:solidFill>
                            <a:srgbClr val="000000"/>
                          </a:solidFill>
                          <a:effectLst/>
                          <a:latin typeface="Calibri" panose="020F0502020204030204" pitchFamily="34" charset="0"/>
                        </a:rPr>
                        <a:t>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Radio Espace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87 788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59 939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40m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108 599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76 935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42m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56569">
                <a:tc>
                  <a:txBody>
                    <a:bodyPr/>
                    <a:lstStyle/>
                    <a:p>
                      <a:pPr algn="ctr" fontAlgn="t"/>
                      <a:r>
                        <a:rPr lang="fr-FR" sz="1100" b="0" i="0" u="none" strike="noStrike">
                          <a:solidFill>
                            <a:srgbClr val="000000"/>
                          </a:solidFill>
                          <a:effectLst/>
                          <a:latin typeface="Calibri" panose="020F0502020204030204" pitchFamily="34" charset="0"/>
                        </a:rPr>
                        <a:t>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ODS la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84 608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70 685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50m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97 659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85 231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52m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126706911"/>
                  </a:ext>
                </a:extLst>
              </a:tr>
              <a:tr h="156569">
                <a:tc>
                  <a:txBody>
                    <a:bodyPr/>
                    <a:lstStyle/>
                    <a:p>
                      <a:pPr algn="ctr" fontAlgn="t"/>
                      <a:r>
                        <a:rPr lang="fr-FR" sz="1100" b="0" i="0" u="none" strike="noStrike">
                          <a:solidFill>
                            <a:srgbClr val="000000"/>
                          </a:solidFill>
                          <a:effectLst/>
                          <a:latin typeface="Calibri" panose="020F0502020204030204" pitchFamily="34" charset="0"/>
                        </a:rPr>
                        <a:t>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La Radio Plus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80 844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62 048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46m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145 997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109 123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44m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156569">
                <a:tc>
                  <a:txBody>
                    <a:bodyPr/>
                    <a:lstStyle/>
                    <a:p>
                      <a:pPr algn="ctr" fontAlgn="t"/>
                      <a:r>
                        <a:rPr lang="fr-FR" sz="1100" b="0" i="0" u="none" strike="noStrike">
                          <a:solidFill>
                            <a:srgbClr val="000000"/>
                          </a:solidFill>
                          <a:effectLst/>
                          <a:latin typeface="Calibri" panose="020F0502020204030204" pitchFamily="34" charset="0"/>
                        </a:rPr>
                        <a:t>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Forum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80 582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79 632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59m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109 836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95 438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52m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999078106"/>
                  </a:ext>
                </a:extLst>
              </a:tr>
              <a:tr h="156569">
                <a:tc>
                  <a:txBody>
                    <a:bodyPr/>
                    <a:lstStyle/>
                    <a:p>
                      <a:pPr algn="ctr" fontAlgn="t"/>
                      <a:r>
                        <a:rPr lang="fr-FR" sz="1100" b="0" i="0" u="none" strike="noStrike">
                          <a:solidFill>
                            <a:srgbClr val="000000"/>
                          </a:solidFill>
                          <a:effectLst/>
                          <a:latin typeface="Calibri" panose="020F0502020204030204" pitchFamily="34" charset="0"/>
                        </a:rPr>
                        <a:t>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Maxximum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79 891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30 193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22m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101 968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38 365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22m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56569">
                <a:tc>
                  <a:txBody>
                    <a:bodyPr/>
                    <a:lstStyle/>
                    <a:p>
                      <a:pPr algn="ctr" fontAlgn="t"/>
                      <a:r>
                        <a:rPr lang="fr-FR" sz="1100" b="0" i="0" u="none" strike="noStrike">
                          <a:solidFill>
                            <a:srgbClr val="000000"/>
                          </a:solidFill>
                          <a:effectLst/>
                          <a:latin typeface="Calibri" panose="020F0502020204030204" pitchFamily="34" charset="0"/>
                        </a:rPr>
                        <a:t>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77 310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75 455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58m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94 170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96 576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01m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71144424"/>
                  </a:ext>
                </a:extLst>
              </a:tr>
              <a:tr h="156569">
                <a:tc>
                  <a:txBody>
                    <a:bodyPr/>
                    <a:lstStyle/>
                    <a:p>
                      <a:pPr algn="ctr" fontAlgn="t"/>
                      <a:r>
                        <a:rPr lang="fr-FR" sz="1100" b="0" i="0" u="none" strike="noStrike">
                          <a:solidFill>
                            <a:srgbClr val="000000"/>
                          </a:solidFill>
                          <a:effectLst/>
                          <a:latin typeface="Calibri" panose="020F0502020204030204" pitchFamily="34" charset="0"/>
                        </a:rPr>
                        <a:t>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Antinea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76 947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29 172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22m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115 979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43 613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22m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156569">
                <a:tc>
                  <a:txBody>
                    <a:bodyPr/>
                    <a:lstStyle/>
                    <a:p>
                      <a:pPr algn="ctr" fontAlgn="t"/>
                      <a:r>
                        <a:rPr lang="fr-FR" sz="1100" b="0" i="0" u="none" strike="noStrike">
                          <a:solidFill>
                            <a:srgbClr val="000000"/>
                          </a:solidFill>
                          <a:effectLst/>
                          <a:latin typeface="Calibri" panose="020F0502020204030204" pitchFamily="34" charset="0"/>
                        </a:rPr>
                        <a:t>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MBS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75 247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72 144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57m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83 844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79 925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57m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875598372"/>
                  </a:ext>
                </a:extLst>
              </a:tr>
              <a:tr h="156569">
                <a:tc>
                  <a:txBody>
                    <a:bodyPr/>
                    <a:lstStyle/>
                    <a:p>
                      <a:pPr algn="ctr" fontAlgn="t"/>
                      <a:r>
                        <a:rPr lang="fr-FR" sz="1100" b="0" i="0" u="none" strike="noStrike">
                          <a:solidFill>
                            <a:srgbClr val="000000"/>
                          </a:solidFill>
                          <a:effectLst/>
                          <a:latin typeface="Calibri" panose="020F0502020204030204" pitchFamily="34" charset="0"/>
                        </a:rPr>
                        <a:t>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Fréquence Plus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74 804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52 596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42m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98 854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75 261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45m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r h="156569">
                <a:tc>
                  <a:txBody>
                    <a:bodyPr/>
                    <a:lstStyle/>
                    <a:p>
                      <a:pPr algn="ctr" fontAlgn="t"/>
                      <a:r>
                        <a:rPr lang="fr-FR" sz="1100" b="0" i="0" u="none" strike="noStrike">
                          <a:solidFill>
                            <a:srgbClr val="000000"/>
                          </a:solidFill>
                          <a:effectLst/>
                          <a:latin typeface="Calibri" panose="020F0502020204030204" pitchFamily="34" charset="0"/>
                        </a:rPr>
                        <a:t>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Isa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65 157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69 941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04m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71 960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82 030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08m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240314243"/>
                  </a:ext>
                </a:extLst>
              </a:tr>
            </a:tbl>
          </a:graphicData>
        </a:graphic>
      </p:graphicFrame>
      <p:sp>
        <p:nvSpPr>
          <p:cNvPr id="13" name="Rectangle 12">
            <a:extLst>
              <a:ext uri="{FF2B5EF4-FFF2-40B4-BE49-F238E27FC236}">
                <a16:creationId xmlns:a16="http://schemas.microsoft.com/office/drawing/2014/main" id="{CD0953AC-3014-48D6-ABCF-15C285567D66}"/>
              </a:ext>
            </a:extLst>
          </p:cNvPr>
          <p:cNvSpPr/>
          <p:nvPr/>
        </p:nvSpPr>
        <p:spPr>
          <a:xfrm>
            <a:off x="-1" y="715342"/>
            <a:ext cx="6858002"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MARQUES RADIOS </a:t>
            </a:r>
            <a:r>
              <a:rPr lang="fr-FR" sz="1100" b="1" dirty="0">
                <a:latin typeface="Arial" panose="020B0604020202020204" pitchFamily="34" charset="0"/>
                <a:cs typeface="Arial" panose="020B0604020202020204" pitchFamily="34" charset="0"/>
              </a:rPr>
              <a:t>- novembre 2022</a:t>
            </a:r>
            <a:endParaRPr lang="fr-FR" sz="1050" dirty="0">
              <a:latin typeface="Arial" panose="020B0604020202020204" pitchFamily="34" charset="0"/>
              <a:cs typeface="Arial" panose="020B0604020202020204" pitchFamily="34" charset="0"/>
            </a:endParaRPr>
          </a:p>
        </p:txBody>
      </p:sp>
      <p:pic>
        <p:nvPicPr>
          <p:cNvPr id="14" name="Image 13">
            <a:extLst>
              <a:ext uri="{FF2B5EF4-FFF2-40B4-BE49-F238E27FC236}">
                <a16:creationId xmlns:a16="http://schemas.microsoft.com/office/drawing/2014/main" id="{39164914-537B-46B0-A232-80A8DCA907C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 y="-93294"/>
            <a:ext cx="6858000" cy="836538"/>
          </a:xfrm>
          <a:prstGeom prst="rect">
            <a:avLst/>
          </a:prstGeom>
        </p:spPr>
      </p:pic>
      <p:pic>
        <p:nvPicPr>
          <p:cNvPr id="2" name="Image 1">
            <a:extLst>
              <a:ext uri="{FF2B5EF4-FFF2-40B4-BE49-F238E27FC236}">
                <a16:creationId xmlns:a16="http://schemas.microsoft.com/office/drawing/2014/main" id="{E1E65C2E-5426-6476-A5A5-1F4F0AD56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27258"/>
            <a:ext cx="6858000" cy="353254"/>
          </a:xfrm>
          <a:prstGeom prst="rect">
            <a:avLst/>
          </a:prstGeom>
        </p:spPr>
      </p:pic>
    </p:spTree>
    <p:extLst>
      <p:ext uri="{BB962C8B-B14F-4D97-AF65-F5344CB8AC3E}">
        <p14:creationId xmlns:p14="http://schemas.microsoft.com/office/powerpoint/2010/main" val="3619069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ext uri="{D42A27DB-BD31-4B8C-83A1-F6EECF244321}">
                <p14:modId xmlns:p14="http://schemas.microsoft.com/office/powerpoint/2010/main" val="4071287576"/>
              </p:ext>
            </p:extLst>
          </p:nvPr>
        </p:nvGraphicFramePr>
        <p:xfrm>
          <a:off x="116632" y="1043608"/>
          <a:ext cx="6624736" cy="7319374"/>
        </p:xfrm>
        <a:graphic>
          <a:graphicData uri="http://schemas.openxmlformats.org/drawingml/2006/table">
            <a:tbl>
              <a:tblPr/>
              <a:tblGrid>
                <a:gridCol w="1177731">
                  <a:extLst>
                    <a:ext uri="{9D8B030D-6E8A-4147-A177-3AD203B41FA5}">
                      <a16:colId xmlns:a16="http://schemas.microsoft.com/office/drawing/2014/main" val="20000"/>
                    </a:ext>
                  </a:extLst>
                </a:gridCol>
                <a:gridCol w="5447005">
                  <a:extLst>
                    <a:ext uri="{9D8B030D-6E8A-4147-A177-3AD203B41FA5}">
                      <a16:colId xmlns:a16="http://schemas.microsoft.com/office/drawing/2014/main" val="20001"/>
                    </a:ext>
                  </a:extLst>
                </a:gridCol>
              </a:tblGrid>
              <a:tr h="138165">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Nom du support</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Périmètre déclaré et contrôlé</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extLst>
                  <a:ext uri="{0D108BD9-81ED-4DB2-BD59-A6C34878D82A}">
                    <a16:rowId xmlns:a16="http://schemas.microsoft.com/office/drawing/2014/main" val="10000"/>
                  </a:ext>
                </a:extLst>
              </a:tr>
              <a:tr h="7181209">
                <a:tc>
                  <a:txBody>
                    <a:bodyPr/>
                    <a:lstStyle/>
                    <a:p>
                      <a:pPr algn="ctr" fontAlgn="ctr"/>
                      <a:r>
                        <a:rPr lang="fr-FR" sz="800" b="1" i="0" u="none" strike="noStrike" dirty="0">
                          <a:solidFill>
                            <a:srgbClr val="0070C0"/>
                          </a:solidFill>
                          <a:effectLst/>
                          <a:latin typeface="Arial" panose="020B0604020202020204" pitchFamily="34" charset="0"/>
                          <a:cs typeface="Arial" panose="020B0604020202020204" pitchFamily="34" charset="0"/>
                        </a:rPr>
                        <a:t>NRJ</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NRJ latino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good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vibes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all hits all styles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réunion,NRJ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francais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de l'été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french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latino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austria,Energy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deutschrap</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germany,NRJ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futur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rnb</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latino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chill</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pool party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rnb</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lounge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all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dance de l'été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sport motivation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hip hop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rnb</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urban</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camila</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cabello</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of the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month</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acoustic</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club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oriental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germany,NRJ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music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awards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2020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urbaine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rock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lounge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discover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tous les gagnants des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music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awards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electro</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pour le sport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réunion,NRJ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c'</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cauet</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Ibiza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teletravail</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ibiza</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lounge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all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nouveautés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belgium,NRJ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latino de l'</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ete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 playlist 2020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eurohot</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30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reggae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80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Britney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le hit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youtube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fr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happy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les hits de la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rentree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2020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gangsta</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austria,NRJ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tous les gagnants des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music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awards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club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90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latino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pool party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spring</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rnb</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austria,NRJ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work</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new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friday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Taylor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Swift,NRJ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hardstyle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christmas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germany,Energy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urban</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austria,NRJ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latino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Française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Suisse,NRJ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Jul</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les hits de l'</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ete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 playlist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extravadance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Les hits de la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rentree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2020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electro</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rock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austria,NRJ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 playlist 2020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dance de l'</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ete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sport motivation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2000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David Guetta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discover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réunion,NRJ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good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vibes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music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awards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2020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les hits de l'été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club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2000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music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awards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2020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electro</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Maitre Gims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clubbin</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pool party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les hits de l'</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ete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top 200 2010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no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repeat</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acoustic</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urban</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futur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germany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top 40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germany,Energy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us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austria,NRJ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good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vibes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clubbin</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réunion,NRJ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deep</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house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all hits all styles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remix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extravadance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antilles,NRJ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teletravail</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réunion,NRJ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les hits de l'</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ete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preview</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oriental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all hits all styles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 playlist 2020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made in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france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sport motivation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all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for running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 playlist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extravadance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afro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acoustic</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austria,NRJ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Britney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classic</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rnb</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good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vibes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le hit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youtube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fr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romantic</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pure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only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réunion,Energy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love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austria,NRJ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nouveautés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hip hop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rnb</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all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acoustic</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Britney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urbaine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relax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music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awards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2020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dance de l'</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ete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Les hits de la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rentree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2020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rnb</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réunion,Energy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austria,NRJ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us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réunion,NRJ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tous les gagnants des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music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awards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 playlist 2000's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réunion,NRJ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Top Hits 2021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preview</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best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ever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90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 playlist 2010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le hit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youtube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rnb</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pool party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reunion,NRJ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extravadance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Top Hits 2021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us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rock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funky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made in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france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réunion,NRJ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Britney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home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90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latino de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lete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futur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chill</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maroc,Energy</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mastermix</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austria,NRJ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all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rnb</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futur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dance de l'</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ete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pour le sport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spring</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afro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home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love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of the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month</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",NRJ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teletravail</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preview</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spring</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classic</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us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classic</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rock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les hits de l'</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ete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discover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latino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latino de l'</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ete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chill</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all hits all styles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latino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latino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party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 playlist 2020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deep</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house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relax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of the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month</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made in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france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discover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afro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pour le sport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discover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David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Guetta's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eurohot</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30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 playlist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extravadance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nouveautés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gangsta</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us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good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vibes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2022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music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awards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2020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latino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la playlist 2010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futur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clubbin</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happy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eurohot</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30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party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dance de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lete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summer</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sentimental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90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Jul</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dance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metal</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futurs hits 2020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latino de l'</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ete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maurice,NRJ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edm</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sport motivation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camila</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cabello</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lebanon,NRJ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pop urbaine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edm</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for running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pool party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sport motivation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ibiza</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David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Guetta's</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hits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lounge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us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rnb</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maroc,NRJ</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gangsta</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rap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maroc</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7233" marR="7233" marT="72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ZoneTexte 4"/>
          <p:cNvSpPr txBox="1"/>
          <p:nvPr/>
        </p:nvSpPr>
        <p:spPr>
          <a:xfrm>
            <a:off x="6237312" y="8846894"/>
            <a:ext cx="360040" cy="253916"/>
          </a:xfrm>
          <a:prstGeom prst="rect">
            <a:avLst/>
          </a:prstGeom>
          <a:noFill/>
        </p:spPr>
        <p:txBody>
          <a:bodyPr wrap="square" rtlCol="0">
            <a:spAutoFit/>
          </a:bodyPr>
          <a:lstStyle/>
          <a:p>
            <a:r>
              <a:rPr lang="fr-FR" sz="1050" dirty="0">
                <a:latin typeface="Arial" panose="020B0604020202020204" pitchFamily="34" charset="0"/>
                <a:cs typeface="Arial" panose="020B0604020202020204" pitchFamily="34" charset="0"/>
              </a:rPr>
              <a:t>16</a:t>
            </a:r>
          </a:p>
        </p:txBody>
      </p:sp>
      <p:pic>
        <p:nvPicPr>
          <p:cNvPr id="12" name="Image 11">
            <a:extLst>
              <a:ext uri="{FF2B5EF4-FFF2-40B4-BE49-F238E27FC236}">
                <a16:creationId xmlns:a16="http://schemas.microsoft.com/office/drawing/2014/main" id="{DA9ABE4D-5C8C-430D-A2C1-697AE96E8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pic>
        <p:nvPicPr>
          <p:cNvPr id="2" name="Image 1">
            <a:extLst>
              <a:ext uri="{FF2B5EF4-FFF2-40B4-BE49-F238E27FC236}">
                <a16:creationId xmlns:a16="http://schemas.microsoft.com/office/drawing/2014/main" id="{EA1276AE-6393-F008-DC8B-5FA8B62B88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2988283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ext uri="{D42A27DB-BD31-4B8C-83A1-F6EECF244321}">
                <p14:modId xmlns:p14="http://schemas.microsoft.com/office/powerpoint/2010/main" val="57759498"/>
              </p:ext>
            </p:extLst>
          </p:nvPr>
        </p:nvGraphicFramePr>
        <p:xfrm>
          <a:off x="116632" y="1073642"/>
          <a:ext cx="6624736" cy="7670094"/>
        </p:xfrm>
        <a:graphic>
          <a:graphicData uri="http://schemas.openxmlformats.org/drawingml/2006/table">
            <a:tbl>
              <a:tblPr/>
              <a:tblGrid>
                <a:gridCol w="1177731">
                  <a:extLst>
                    <a:ext uri="{9D8B030D-6E8A-4147-A177-3AD203B41FA5}">
                      <a16:colId xmlns:a16="http://schemas.microsoft.com/office/drawing/2014/main" val="20000"/>
                    </a:ext>
                  </a:extLst>
                </a:gridCol>
                <a:gridCol w="5447005">
                  <a:extLst>
                    <a:ext uri="{9D8B030D-6E8A-4147-A177-3AD203B41FA5}">
                      <a16:colId xmlns:a16="http://schemas.microsoft.com/office/drawing/2014/main" val="20001"/>
                    </a:ext>
                  </a:extLst>
                </a:gridCol>
              </a:tblGrid>
              <a:tr h="125291">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Nom du support</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Périmètre déclaré et contrôlé</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extLst>
                  <a:ext uri="{0D108BD9-81ED-4DB2-BD59-A6C34878D82A}">
                    <a16:rowId xmlns:a16="http://schemas.microsoft.com/office/drawing/2014/main" val="10000"/>
                  </a:ext>
                </a:extLst>
              </a:tr>
              <a:tr h="154410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a:ea typeface="+mn-ea"/>
                          <a:cs typeface="+mn-cs"/>
                        </a:rPr>
                        <a:t>Rires et Chansons</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fr-FR" sz="800" kern="1200" dirty="0">
                          <a:solidFill>
                            <a:schemeClr val="tx1"/>
                          </a:solidFill>
                          <a:effectLst/>
                          <a:latin typeface="Arial" panose="020B0604020202020204" pitchFamily="34" charset="0"/>
                          <a:ea typeface="+mn-ea"/>
                          <a:cs typeface="Arial" panose="020B0604020202020204" pitchFamily="34" charset="0"/>
                        </a:rPr>
                        <a:t>Rire et Chansons(*),Rire et Chansons nouvelle </a:t>
                      </a:r>
                      <a:r>
                        <a:rPr lang="fr-FR" sz="800" kern="1200" dirty="0" err="1">
                          <a:solidFill>
                            <a:schemeClr val="tx1"/>
                          </a:solidFill>
                          <a:effectLst/>
                          <a:latin typeface="Arial" panose="020B0604020202020204" pitchFamily="34" charset="0"/>
                          <a:ea typeface="+mn-ea"/>
                          <a:cs typeface="Arial" panose="020B0604020202020204" pitchFamily="34" charset="0"/>
                        </a:rPr>
                        <a:t>generation,Rire</a:t>
                      </a:r>
                      <a:r>
                        <a:rPr lang="fr-FR" sz="800" kern="1200" dirty="0">
                          <a:solidFill>
                            <a:schemeClr val="tx1"/>
                          </a:solidFill>
                          <a:effectLst/>
                          <a:latin typeface="Arial" panose="020B0604020202020204" pitchFamily="34" charset="0"/>
                          <a:ea typeface="+mn-ea"/>
                          <a:cs typeface="Arial" panose="020B0604020202020204" pitchFamily="34" charset="0"/>
                        </a:rPr>
                        <a:t> et Chansons </a:t>
                      </a:r>
                      <a:r>
                        <a:rPr lang="fr-FR" sz="800" kern="1200" dirty="0" err="1">
                          <a:solidFill>
                            <a:schemeClr val="tx1"/>
                          </a:solidFill>
                          <a:effectLst/>
                          <a:latin typeface="Arial" panose="020B0604020202020204" pitchFamily="34" charset="0"/>
                          <a:ea typeface="+mn-ea"/>
                          <a:cs typeface="Arial" panose="020B0604020202020204" pitchFamily="34" charset="0"/>
                        </a:rPr>
                        <a:t>sketches,Rire</a:t>
                      </a:r>
                      <a:r>
                        <a:rPr lang="fr-FR" sz="800" kern="1200" dirty="0">
                          <a:solidFill>
                            <a:schemeClr val="tx1"/>
                          </a:solidFill>
                          <a:effectLst/>
                          <a:latin typeface="Arial" panose="020B0604020202020204" pitchFamily="34" charset="0"/>
                          <a:ea typeface="+mn-ea"/>
                          <a:cs typeface="Arial" panose="020B0604020202020204" pitchFamily="34" charset="0"/>
                        </a:rPr>
                        <a:t> et Chansons </a:t>
                      </a:r>
                      <a:r>
                        <a:rPr lang="fr-FR" sz="800" kern="1200" dirty="0" err="1">
                          <a:solidFill>
                            <a:schemeClr val="tx1"/>
                          </a:solidFill>
                          <a:effectLst/>
                          <a:latin typeface="Arial" panose="020B0604020202020204" pitchFamily="34" charset="0"/>
                          <a:ea typeface="+mn-ea"/>
                          <a:cs typeface="Arial" panose="020B0604020202020204" pitchFamily="34" charset="0"/>
                        </a:rPr>
                        <a:t>canulars,Rire</a:t>
                      </a:r>
                      <a:r>
                        <a:rPr lang="fr-FR" sz="800" kern="1200" dirty="0">
                          <a:solidFill>
                            <a:schemeClr val="tx1"/>
                          </a:solidFill>
                          <a:effectLst/>
                          <a:latin typeface="Arial" panose="020B0604020202020204" pitchFamily="34" charset="0"/>
                          <a:ea typeface="+mn-ea"/>
                          <a:cs typeface="Arial" panose="020B0604020202020204" pitchFamily="34" charset="0"/>
                        </a:rPr>
                        <a:t> et Chansons open du </a:t>
                      </a:r>
                      <a:r>
                        <a:rPr lang="fr-FR" sz="800" kern="1200" dirty="0" err="1">
                          <a:solidFill>
                            <a:schemeClr val="tx1"/>
                          </a:solidFill>
                          <a:effectLst/>
                          <a:latin typeface="Arial" panose="020B0604020202020204" pitchFamily="34" charset="0"/>
                          <a:ea typeface="+mn-ea"/>
                          <a:cs typeface="Arial" panose="020B0604020202020204" pitchFamily="34" charset="0"/>
                        </a:rPr>
                        <a:t>rire,rire</a:t>
                      </a:r>
                      <a:r>
                        <a:rPr lang="fr-FR" sz="800" kern="1200" dirty="0">
                          <a:solidFill>
                            <a:schemeClr val="tx1"/>
                          </a:solidFill>
                          <a:effectLst/>
                          <a:latin typeface="Arial" panose="020B0604020202020204" pitchFamily="34" charset="0"/>
                          <a:ea typeface="+mn-ea"/>
                          <a:cs typeface="Arial" panose="020B0604020202020204" pitchFamily="34" charset="0"/>
                        </a:rPr>
                        <a:t> et chansons </a:t>
                      </a:r>
                      <a:r>
                        <a:rPr lang="fr-FR" sz="800" kern="1200" dirty="0" err="1">
                          <a:solidFill>
                            <a:schemeClr val="tx1"/>
                          </a:solidFill>
                          <a:effectLst/>
                          <a:latin typeface="Arial" panose="020B0604020202020204" pitchFamily="34" charset="0"/>
                          <a:ea typeface="+mn-ea"/>
                          <a:cs typeface="Arial" panose="020B0604020202020204" pitchFamily="34" charset="0"/>
                        </a:rPr>
                        <a:t>nouveautés,Rire</a:t>
                      </a:r>
                      <a:r>
                        <a:rPr lang="fr-FR" sz="800" kern="1200" dirty="0">
                          <a:solidFill>
                            <a:schemeClr val="tx1"/>
                          </a:solidFill>
                          <a:effectLst/>
                          <a:latin typeface="Arial" panose="020B0604020202020204" pitchFamily="34" charset="0"/>
                          <a:ea typeface="+mn-ea"/>
                          <a:cs typeface="Arial" panose="020B0604020202020204" pitchFamily="34" charset="0"/>
                        </a:rPr>
                        <a:t> et Chansons stand </a:t>
                      </a:r>
                      <a:r>
                        <a:rPr lang="fr-FR" sz="800" kern="1200" dirty="0" err="1">
                          <a:solidFill>
                            <a:schemeClr val="tx1"/>
                          </a:solidFill>
                          <a:effectLst/>
                          <a:latin typeface="Arial" panose="020B0604020202020204" pitchFamily="34" charset="0"/>
                          <a:ea typeface="+mn-ea"/>
                          <a:cs typeface="Arial" panose="020B0604020202020204" pitchFamily="34" charset="0"/>
                        </a:rPr>
                        <a:t>up,Rire</a:t>
                      </a:r>
                      <a:r>
                        <a:rPr lang="fr-FR" sz="800" kern="1200" dirty="0">
                          <a:solidFill>
                            <a:schemeClr val="tx1"/>
                          </a:solidFill>
                          <a:effectLst/>
                          <a:latin typeface="Arial" panose="020B0604020202020204" pitchFamily="34" charset="0"/>
                          <a:ea typeface="+mn-ea"/>
                          <a:cs typeface="Arial" panose="020B0604020202020204" pitchFamily="34" charset="0"/>
                        </a:rPr>
                        <a:t> et Chansons </a:t>
                      </a:r>
                      <a:r>
                        <a:rPr lang="fr-FR" sz="800" kern="1200" dirty="0" err="1">
                          <a:solidFill>
                            <a:schemeClr val="tx1"/>
                          </a:solidFill>
                          <a:effectLst/>
                          <a:latin typeface="Arial" panose="020B0604020202020204" pitchFamily="34" charset="0"/>
                          <a:ea typeface="+mn-ea"/>
                          <a:cs typeface="Arial" panose="020B0604020202020204" pitchFamily="34" charset="0"/>
                        </a:rPr>
                        <a:t>blagues,Rire</a:t>
                      </a:r>
                      <a:r>
                        <a:rPr lang="fr-FR" sz="800" kern="1200" dirty="0">
                          <a:solidFill>
                            <a:schemeClr val="tx1"/>
                          </a:solidFill>
                          <a:effectLst/>
                          <a:latin typeface="Arial" panose="020B0604020202020204" pitchFamily="34" charset="0"/>
                          <a:ea typeface="+mn-ea"/>
                          <a:cs typeface="Arial" panose="020B0604020202020204" pitchFamily="34" charset="0"/>
                        </a:rPr>
                        <a:t> et Chansons </a:t>
                      </a:r>
                      <a:r>
                        <a:rPr lang="fr-FR" sz="800" kern="1200" dirty="0" err="1">
                          <a:solidFill>
                            <a:schemeClr val="tx1"/>
                          </a:solidFill>
                          <a:effectLst/>
                          <a:latin typeface="Arial" panose="020B0604020202020204" pitchFamily="34" charset="0"/>
                          <a:ea typeface="+mn-ea"/>
                          <a:cs typeface="Arial" panose="020B0604020202020204" pitchFamily="34" charset="0"/>
                        </a:rPr>
                        <a:t>duos,Rire</a:t>
                      </a:r>
                      <a:r>
                        <a:rPr lang="fr-FR" sz="800" kern="1200" dirty="0">
                          <a:solidFill>
                            <a:schemeClr val="tx1"/>
                          </a:solidFill>
                          <a:effectLst/>
                          <a:latin typeface="Arial" panose="020B0604020202020204" pitchFamily="34" charset="0"/>
                          <a:ea typeface="+mn-ea"/>
                          <a:cs typeface="Arial" panose="020B0604020202020204" pitchFamily="34" charset="0"/>
                        </a:rPr>
                        <a:t> et Chansons </a:t>
                      </a:r>
                      <a:r>
                        <a:rPr lang="fr-FR" sz="800" kern="1200" dirty="0" err="1">
                          <a:solidFill>
                            <a:schemeClr val="tx1"/>
                          </a:solidFill>
                          <a:effectLst/>
                          <a:latin typeface="Arial" panose="020B0604020202020204" pitchFamily="34" charset="0"/>
                          <a:ea typeface="+mn-ea"/>
                          <a:cs typeface="Arial" panose="020B0604020202020204" pitchFamily="34" charset="0"/>
                        </a:rPr>
                        <a:t>collectors,Rire</a:t>
                      </a:r>
                      <a:r>
                        <a:rPr lang="fr-FR" sz="800" kern="1200" dirty="0">
                          <a:solidFill>
                            <a:schemeClr val="tx1"/>
                          </a:solidFill>
                          <a:effectLst/>
                          <a:latin typeface="Arial" panose="020B0604020202020204" pitchFamily="34" charset="0"/>
                          <a:ea typeface="+mn-ea"/>
                          <a:cs typeface="Arial" panose="020B0604020202020204" pitchFamily="34" charset="0"/>
                        </a:rPr>
                        <a:t> et Chansons </a:t>
                      </a:r>
                      <a:r>
                        <a:rPr lang="fr-FR" sz="800" kern="1200" dirty="0" err="1">
                          <a:solidFill>
                            <a:schemeClr val="tx1"/>
                          </a:solidFill>
                          <a:effectLst/>
                          <a:latin typeface="Arial" panose="020B0604020202020204" pitchFamily="34" charset="0"/>
                          <a:ea typeface="+mn-ea"/>
                          <a:cs typeface="Arial" panose="020B0604020202020204" pitchFamily="34" charset="0"/>
                        </a:rPr>
                        <a:t>live,Rire</a:t>
                      </a:r>
                      <a:r>
                        <a:rPr lang="fr-FR" sz="800" kern="1200" dirty="0">
                          <a:solidFill>
                            <a:schemeClr val="tx1"/>
                          </a:solidFill>
                          <a:effectLst/>
                          <a:latin typeface="Arial" panose="020B0604020202020204" pitchFamily="34" charset="0"/>
                          <a:ea typeface="+mn-ea"/>
                          <a:cs typeface="Arial" panose="020B0604020202020204" pitchFamily="34" charset="0"/>
                        </a:rPr>
                        <a:t> et Chansons et chansons </a:t>
                      </a:r>
                      <a:r>
                        <a:rPr lang="fr-FR" sz="800" kern="1200" dirty="0" err="1">
                          <a:solidFill>
                            <a:schemeClr val="tx1"/>
                          </a:solidFill>
                          <a:effectLst/>
                          <a:latin typeface="Arial" panose="020B0604020202020204" pitchFamily="34" charset="0"/>
                          <a:ea typeface="+mn-ea"/>
                          <a:cs typeface="Arial" panose="020B0604020202020204" pitchFamily="34" charset="0"/>
                        </a:rPr>
                        <a:t>francophonie,Rire</a:t>
                      </a:r>
                      <a:r>
                        <a:rPr lang="fr-FR" sz="800" kern="1200" dirty="0">
                          <a:solidFill>
                            <a:schemeClr val="tx1"/>
                          </a:solidFill>
                          <a:effectLst/>
                          <a:latin typeface="Arial" panose="020B0604020202020204" pitchFamily="34" charset="0"/>
                          <a:ea typeface="+mn-ea"/>
                          <a:cs typeface="Arial" panose="020B0604020202020204" pitchFamily="34" charset="0"/>
                        </a:rPr>
                        <a:t> et Chansons humour du </a:t>
                      </a:r>
                      <a:r>
                        <a:rPr lang="fr-FR" sz="800" kern="1200" dirty="0" err="1">
                          <a:solidFill>
                            <a:schemeClr val="tx1"/>
                          </a:solidFill>
                          <a:effectLst/>
                          <a:latin typeface="Arial" panose="020B0604020202020204" pitchFamily="34" charset="0"/>
                          <a:ea typeface="+mn-ea"/>
                          <a:cs typeface="Arial" panose="020B0604020202020204" pitchFamily="34" charset="0"/>
                        </a:rPr>
                        <a:t>sud,Rire</a:t>
                      </a:r>
                      <a:r>
                        <a:rPr lang="fr-FR" sz="800" kern="1200" dirty="0">
                          <a:solidFill>
                            <a:schemeClr val="tx1"/>
                          </a:solidFill>
                          <a:effectLst/>
                          <a:latin typeface="Arial" panose="020B0604020202020204" pitchFamily="34" charset="0"/>
                          <a:ea typeface="+mn-ea"/>
                          <a:cs typeface="Arial" panose="020B0604020202020204" pitchFamily="34" charset="0"/>
                        </a:rPr>
                        <a:t> et Chansons one </a:t>
                      </a:r>
                      <a:r>
                        <a:rPr lang="fr-FR" sz="800" kern="1200" dirty="0" err="1">
                          <a:solidFill>
                            <a:schemeClr val="tx1"/>
                          </a:solidFill>
                          <a:effectLst/>
                          <a:latin typeface="Arial" panose="020B0604020202020204" pitchFamily="34" charset="0"/>
                          <a:ea typeface="+mn-ea"/>
                          <a:cs typeface="Arial" panose="020B0604020202020204" pitchFamily="34" charset="0"/>
                        </a:rPr>
                        <a:t>woman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show,Rire</a:t>
                      </a:r>
                      <a:r>
                        <a:rPr lang="fr-FR" sz="800" kern="1200" dirty="0">
                          <a:solidFill>
                            <a:schemeClr val="tx1"/>
                          </a:solidFill>
                          <a:effectLst/>
                          <a:latin typeface="Arial" panose="020B0604020202020204" pitchFamily="34" charset="0"/>
                          <a:ea typeface="+mn-ea"/>
                          <a:cs typeface="Arial" panose="020B0604020202020204" pitchFamily="34" charset="0"/>
                        </a:rPr>
                        <a:t> et Chansons et chansons </a:t>
                      </a:r>
                      <a:r>
                        <a:rPr lang="fr-FR" sz="800" kern="1200" dirty="0" err="1">
                          <a:solidFill>
                            <a:schemeClr val="tx1"/>
                          </a:solidFill>
                          <a:effectLst/>
                          <a:latin typeface="Arial" panose="020B0604020202020204" pitchFamily="34" charset="0"/>
                          <a:ea typeface="+mn-ea"/>
                          <a:cs typeface="Arial" panose="020B0604020202020204" pitchFamily="34" charset="0"/>
                        </a:rPr>
                        <a:t>vacances,Rire</a:t>
                      </a:r>
                      <a:r>
                        <a:rPr lang="fr-FR" sz="800" kern="1200" dirty="0">
                          <a:solidFill>
                            <a:schemeClr val="tx1"/>
                          </a:solidFill>
                          <a:effectLst/>
                          <a:latin typeface="Arial" panose="020B0604020202020204" pitchFamily="34" charset="0"/>
                          <a:ea typeface="+mn-ea"/>
                          <a:cs typeface="Arial" panose="020B0604020202020204" pitchFamily="34" charset="0"/>
                        </a:rPr>
                        <a:t> et Chansons hommage à </a:t>
                      </a:r>
                      <a:r>
                        <a:rPr lang="fr-FR" sz="800" kern="1200" dirty="0" err="1">
                          <a:solidFill>
                            <a:schemeClr val="tx1"/>
                          </a:solidFill>
                          <a:effectLst/>
                          <a:latin typeface="Arial" panose="020B0604020202020204" pitchFamily="34" charset="0"/>
                          <a:ea typeface="+mn-ea"/>
                          <a:cs typeface="Arial" panose="020B0604020202020204" pitchFamily="34" charset="0"/>
                        </a:rPr>
                        <a:t>Coluche,Rire</a:t>
                      </a:r>
                      <a:r>
                        <a:rPr lang="fr-FR" sz="800" kern="1200" dirty="0">
                          <a:solidFill>
                            <a:schemeClr val="tx1"/>
                          </a:solidFill>
                          <a:effectLst/>
                          <a:latin typeface="Arial" panose="020B0604020202020204" pitchFamily="34" charset="0"/>
                          <a:ea typeface="+mn-ea"/>
                          <a:cs typeface="Arial" panose="020B0604020202020204" pitchFamily="34" charset="0"/>
                        </a:rPr>
                        <a:t> et Chansons Rock &amp; </a:t>
                      </a:r>
                      <a:r>
                        <a:rPr lang="fr-FR" sz="800" kern="1200" dirty="0" err="1">
                          <a:solidFill>
                            <a:schemeClr val="tx1"/>
                          </a:solidFill>
                          <a:effectLst/>
                          <a:latin typeface="Arial" panose="020B0604020202020204" pitchFamily="34" charset="0"/>
                          <a:ea typeface="+mn-ea"/>
                          <a:cs typeface="Arial" panose="020B0604020202020204" pitchFamily="34" charset="0"/>
                        </a:rPr>
                        <a:t>Rire,Rire</a:t>
                      </a:r>
                      <a:r>
                        <a:rPr lang="fr-FR" sz="800" kern="1200" dirty="0">
                          <a:solidFill>
                            <a:schemeClr val="tx1"/>
                          </a:solidFill>
                          <a:effectLst/>
                          <a:latin typeface="Arial" panose="020B0604020202020204" pitchFamily="34" charset="0"/>
                          <a:ea typeface="+mn-ea"/>
                          <a:cs typeface="Arial" panose="020B0604020202020204" pitchFamily="34" charset="0"/>
                        </a:rPr>
                        <a:t> et Chansons </a:t>
                      </a:r>
                      <a:r>
                        <a:rPr lang="fr-FR" sz="800" kern="1200" dirty="0" err="1">
                          <a:solidFill>
                            <a:schemeClr val="tx1"/>
                          </a:solidFill>
                          <a:effectLst/>
                          <a:latin typeface="Arial" panose="020B0604020202020204" pitchFamily="34" charset="0"/>
                          <a:ea typeface="+mn-ea"/>
                          <a:cs typeface="Arial" panose="020B0604020202020204" pitchFamily="34" charset="0"/>
                        </a:rPr>
                        <a:t>chansons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droles,Rire</a:t>
                      </a:r>
                      <a:r>
                        <a:rPr lang="fr-FR" sz="800" kern="1200" dirty="0">
                          <a:solidFill>
                            <a:schemeClr val="tx1"/>
                          </a:solidFill>
                          <a:effectLst/>
                          <a:latin typeface="Arial" panose="020B0604020202020204" pitchFamily="34" charset="0"/>
                          <a:ea typeface="+mn-ea"/>
                          <a:cs typeface="Arial" panose="020B0604020202020204" pitchFamily="34" charset="0"/>
                        </a:rPr>
                        <a:t> et Chansons Elie </a:t>
                      </a:r>
                      <a:r>
                        <a:rPr lang="fr-FR" sz="800" kern="1200" dirty="0" err="1">
                          <a:solidFill>
                            <a:schemeClr val="tx1"/>
                          </a:solidFill>
                          <a:effectLst/>
                          <a:latin typeface="Arial" panose="020B0604020202020204" pitchFamily="34" charset="0"/>
                          <a:ea typeface="+mn-ea"/>
                          <a:cs typeface="Arial" panose="020B0604020202020204" pitchFamily="34" charset="0"/>
                        </a:rPr>
                        <a:t>Semoun,Rire</a:t>
                      </a:r>
                      <a:r>
                        <a:rPr lang="fr-FR" sz="800" kern="1200" dirty="0">
                          <a:solidFill>
                            <a:schemeClr val="tx1"/>
                          </a:solidFill>
                          <a:effectLst/>
                          <a:latin typeface="Arial" panose="020B0604020202020204" pitchFamily="34" charset="0"/>
                          <a:ea typeface="+mn-ea"/>
                          <a:cs typeface="Arial" panose="020B0604020202020204" pitchFamily="34" charset="0"/>
                        </a:rPr>
                        <a:t> et Chansons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nouvelle génération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canulars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sketches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open du rire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duos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stand up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collectors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one </a:t>
                      </a:r>
                      <a:r>
                        <a:rPr lang="fr-FR" sz="800" kern="1200" dirty="0" err="1">
                          <a:solidFill>
                            <a:schemeClr val="tx1"/>
                          </a:solidFill>
                          <a:effectLst/>
                          <a:latin typeface="Arial" panose="020B0604020202020204" pitchFamily="34" charset="0"/>
                          <a:ea typeface="+mn-ea"/>
                          <a:cs typeface="Arial" panose="020B0604020202020204" pitchFamily="34" charset="0"/>
                        </a:rPr>
                        <a:t>woman</a:t>
                      </a:r>
                      <a:r>
                        <a:rPr lang="fr-FR" sz="800" kern="1200" dirty="0">
                          <a:solidFill>
                            <a:schemeClr val="tx1"/>
                          </a:solidFill>
                          <a:effectLst/>
                          <a:latin typeface="Arial" panose="020B0604020202020204" pitchFamily="34" charset="0"/>
                          <a:ea typeface="+mn-ea"/>
                          <a:cs typeface="Arial" panose="020B0604020202020204" pitchFamily="34" charset="0"/>
                        </a:rPr>
                        <a:t> show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blagues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humour du sud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francophonie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live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vacances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Elie </a:t>
                      </a:r>
                      <a:r>
                        <a:rPr lang="fr-FR" sz="800" kern="1200" dirty="0" err="1">
                          <a:solidFill>
                            <a:schemeClr val="tx1"/>
                          </a:solidFill>
                          <a:effectLst/>
                          <a:latin typeface="Arial" panose="020B0604020202020204" pitchFamily="34" charset="0"/>
                          <a:ea typeface="+mn-ea"/>
                          <a:cs typeface="Arial" panose="020B0604020202020204" pitchFamily="34" charset="0"/>
                        </a:rPr>
                        <a:t>Semoun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réunion,Rire</a:t>
                      </a:r>
                      <a:r>
                        <a:rPr lang="fr-FR" sz="800" kern="1200" dirty="0">
                          <a:solidFill>
                            <a:schemeClr val="tx1"/>
                          </a:solidFill>
                          <a:effectLst/>
                          <a:latin typeface="Arial" panose="020B0604020202020204" pitchFamily="34" charset="0"/>
                          <a:ea typeface="+mn-ea"/>
                          <a:cs typeface="Arial" panose="020B0604020202020204" pitchFamily="34" charset="0"/>
                        </a:rPr>
                        <a:t> et Chansons Rock &amp; Rire Réunion,</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2588594"/>
                  </a:ext>
                </a:extLst>
              </a:tr>
              <a:tr h="325551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a:rPr>
                        <a:t>Nostalgie</a:t>
                      </a:r>
                    </a:p>
                    <a:p>
                      <a:pPr algn="ctr" fontAlgn="ctr"/>
                      <a:endParaRPr lang="fr-FR" sz="800" b="1" i="0" u="none" strike="noStrike" dirty="0">
                        <a:solidFill>
                          <a:srgbClr val="0070C0"/>
                        </a:solidFill>
                        <a:effectLst/>
                        <a:latin typeface="Arial"/>
                      </a:endParaRP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fr-FR" sz="800" kern="1200" dirty="0">
                          <a:solidFill>
                            <a:schemeClr val="tx1"/>
                          </a:solidFill>
                          <a:effectLst/>
                          <a:latin typeface="Arial" panose="020B0604020202020204" pitchFamily="34" charset="0"/>
                          <a:ea typeface="+mn-ea"/>
                          <a:cs typeface="Arial" panose="020B0604020202020204" pitchFamily="34" charset="0"/>
                        </a:rPr>
                        <a:t>Nostalgie(*),Nostalgie Chansons </a:t>
                      </a:r>
                      <a:r>
                        <a:rPr lang="fr-FR" sz="800" kern="1200" dirty="0" err="1">
                          <a:solidFill>
                            <a:schemeClr val="tx1"/>
                          </a:solidFill>
                          <a:effectLst/>
                          <a:latin typeface="Arial" panose="020B0604020202020204" pitchFamily="34" charset="0"/>
                          <a:ea typeface="+mn-ea"/>
                          <a:cs typeface="Arial" panose="020B0604020202020204" pitchFamily="34" charset="0"/>
                        </a:rPr>
                        <a:t>Francaises,Nostalgie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Funk,Nostalgie</a:t>
                      </a:r>
                      <a:r>
                        <a:rPr lang="fr-FR" sz="800" kern="1200" dirty="0">
                          <a:solidFill>
                            <a:schemeClr val="tx1"/>
                          </a:solidFill>
                          <a:effectLst/>
                          <a:latin typeface="Arial" panose="020B0604020202020204" pitchFamily="34" charset="0"/>
                          <a:ea typeface="+mn-ea"/>
                          <a:cs typeface="Arial" panose="020B0604020202020204" pitchFamily="34" charset="0"/>
                        </a:rPr>
                        <a:t> Best of 80's,Nostalgie Mini Mix De </a:t>
                      </a:r>
                      <a:r>
                        <a:rPr lang="fr-FR" sz="800" kern="1200" dirty="0" err="1">
                          <a:solidFill>
                            <a:schemeClr val="tx1"/>
                          </a:solidFill>
                          <a:effectLst/>
                          <a:latin typeface="Arial" panose="020B0604020202020204" pitchFamily="34" charset="0"/>
                          <a:ea typeface="+mn-ea"/>
                          <a:cs typeface="Arial" panose="020B0604020202020204" pitchFamily="34" charset="0"/>
                        </a:rPr>
                        <a:t>Max,Nostalgie</a:t>
                      </a:r>
                      <a:r>
                        <a:rPr lang="fr-FR" sz="800" kern="1200" dirty="0">
                          <a:solidFill>
                            <a:schemeClr val="tx1"/>
                          </a:solidFill>
                          <a:effectLst/>
                          <a:latin typeface="Arial" panose="020B0604020202020204" pitchFamily="34" charset="0"/>
                          <a:ea typeface="+mn-ea"/>
                          <a:cs typeface="Arial" panose="020B0604020202020204" pitchFamily="34" charset="0"/>
                        </a:rPr>
                        <a:t> Génération 80,Nostalgie </a:t>
                      </a:r>
                      <a:r>
                        <a:rPr lang="fr-FR" sz="800" kern="1200" dirty="0" err="1">
                          <a:solidFill>
                            <a:schemeClr val="tx1"/>
                          </a:solidFill>
                          <a:effectLst/>
                          <a:latin typeface="Arial" panose="020B0604020202020204" pitchFamily="34" charset="0"/>
                          <a:ea typeface="+mn-ea"/>
                          <a:cs typeface="Arial" panose="020B0604020202020204" pitchFamily="34" charset="0"/>
                        </a:rPr>
                        <a:t>Rock,Nostalgie</a:t>
                      </a:r>
                      <a:r>
                        <a:rPr lang="fr-FR" sz="800" kern="1200" dirty="0">
                          <a:solidFill>
                            <a:schemeClr val="tx1"/>
                          </a:solidFill>
                          <a:effectLst/>
                          <a:latin typeface="Arial" panose="020B0604020202020204" pitchFamily="34" charset="0"/>
                          <a:ea typeface="+mn-ea"/>
                          <a:cs typeface="Arial" panose="020B0604020202020204" pitchFamily="34" charset="0"/>
                        </a:rPr>
                        <a:t> Best of 70's,Nostalgie Disco </a:t>
                      </a:r>
                      <a:r>
                        <a:rPr lang="fr-FR" sz="800" kern="1200" dirty="0" err="1">
                          <a:solidFill>
                            <a:schemeClr val="tx1"/>
                          </a:solidFill>
                          <a:effectLst/>
                          <a:latin typeface="Arial" panose="020B0604020202020204" pitchFamily="34" charset="0"/>
                          <a:ea typeface="+mn-ea"/>
                          <a:cs typeface="Arial" panose="020B0604020202020204" pitchFamily="34" charset="0"/>
                        </a:rPr>
                        <a:t>Fever,Nostalgie</a:t>
                      </a:r>
                      <a:r>
                        <a:rPr lang="fr-FR" sz="800" kern="1200" dirty="0">
                          <a:solidFill>
                            <a:schemeClr val="tx1"/>
                          </a:solidFill>
                          <a:effectLst/>
                          <a:latin typeface="Arial" panose="020B0604020202020204" pitchFamily="34" charset="0"/>
                          <a:ea typeface="+mn-ea"/>
                          <a:cs typeface="Arial" panose="020B0604020202020204" pitchFamily="34" charset="0"/>
                        </a:rPr>
                        <a:t> Les Plus Grands Tubes </a:t>
                      </a:r>
                      <a:r>
                        <a:rPr lang="fr-FR" sz="800" kern="1200" dirty="0" err="1">
                          <a:solidFill>
                            <a:schemeClr val="tx1"/>
                          </a:solidFill>
                          <a:effectLst/>
                          <a:latin typeface="Arial" panose="020B0604020202020204" pitchFamily="34" charset="0"/>
                          <a:ea typeface="+mn-ea"/>
                          <a:cs typeface="Arial" panose="020B0604020202020204" pitchFamily="34" charset="0"/>
                        </a:rPr>
                        <a:t>Francais,Nostalgie</a:t>
                      </a:r>
                      <a:r>
                        <a:rPr lang="fr-FR" sz="800" kern="1200" dirty="0">
                          <a:solidFill>
                            <a:schemeClr val="tx1"/>
                          </a:solidFill>
                          <a:effectLst/>
                          <a:latin typeface="Arial" panose="020B0604020202020204" pitchFamily="34" charset="0"/>
                          <a:ea typeface="+mn-ea"/>
                          <a:cs typeface="Arial" panose="020B0604020202020204" pitchFamily="34" charset="0"/>
                        </a:rPr>
                        <a:t> 100% Français 80,Nostalgie les 80 plus grands tubes 80,Nostalgie Best of 60's,Nostalgie </a:t>
                      </a:r>
                      <a:r>
                        <a:rPr lang="fr-FR" sz="800" kern="1200" dirty="0" err="1">
                          <a:solidFill>
                            <a:schemeClr val="tx1"/>
                          </a:solidFill>
                          <a:effectLst/>
                          <a:latin typeface="Arial" panose="020B0604020202020204" pitchFamily="34" charset="0"/>
                          <a:ea typeface="+mn-ea"/>
                          <a:cs typeface="Arial" panose="020B0604020202020204" pitchFamily="34" charset="0"/>
                        </a:rPr>
                        <a:t>Légendes,Nostalgie</a:t>
                      </a:r>
                      <a:r>
                        <a:rPr lang="fr-FR" sz="800" kern="1200" dirty="0">
                          <a:solidFill>
                            <a:schemeClr val="tx1"/>
                          </a:solidFill>
                          <a:effectLst/>
                          <a:latin typeface="Arial" panose="020B0604020202020204" pitchFamily="34" charset="0"/>
                          <a:ea typeface="+mn-ea"/>
                          <a:cs typeface="Arial" panose="020B0604020202020204" pitchFamily="34" charset="0"/>
                        </a:rPr>
                        <a:t> New </a:t>
                      </a:r>
                      <a:r>
                        <a:rPr lang="fr-FR" sz="800" kern="1200" dirty="0" err="1">
                          <a:solidFill>
                            <a:schemeClr val="tx1"/>
                          </a:solidFill>
                          <a:effectLst/>
                          <a:latin typeface="Arial" panose="020B0604020202020204" pitchFamily="34" charset="0"/>
                          <a:ea typeface="+mn-ea"/>
                          <a:cs typeface="Arial" panose="020B0604020202020204" pitchFamily="34" charset="0"/>
                        </a:rPr>
                        <a:t>Wave,Nostalgie</a:t>
                      </a:r>
                      <a:r>
                        <a:rPr lang="fr-FR" sz="800" kern="1200" dirty="0">
                          <a:solidFill>
                            <a:schemeClr val="tx1"/>
                          </a:solidFill>
                          <a:effectLst/>
                          <a:latin typeface="Arial" panose="020B0604020202020204" pitchFamily="34" charset="0"/>
                          <a:ea typeface="+mn-ea"/>
                          <a:cs typeface="Arial" panose="020B0604020202020204" pitchFamily="34" charset="0"/>
                        </a:rPr>
                        <a:t> 80 Les n°1,Nostalgie </a:t>
                      </a:r>
                      <a:r>
                        <a:rPr lang="fr-FR" sz="800" kern="1200" dirty="0" err="1">
                          <a:solidFill>
                            <a:schemeClr val="tx1"/>
                          </a:solidFill>
                          <a:effectLst/>
                          <a:latin typeface="Arial" panose="020B0604020202020204" pitchFamily="34" charset="0"/>
                          <a:ea typeface="+mn-ea"/>
                          <a:cs typeface="Arial" panose="020B0604020202020204" pitchFamily="34" charset="0"/>
                        </a:rPr>
                        <a:t>Italia,Nostalgie</a:t>
                      </a:r>
                      <a:r>
                        <a:rPr lang="fr-FR" sz="800" kern="1200" dirty="0">
                          <a:solidFill>
                            <a:schemeClr val="tx1"/>
                          </a:solidFill>
                          <a:effectLst/>
                          <a:latin typeface="Arial" panose="020B0604020202020204" pitchFamily="34" charset="0"/>
                          <a:ea typeface="+mn-ea"/>
                          <a:cs typeface="Arial" panose="020B0604020202020204" pitchFamily="34" charset="0"/>
                        </a:rPr>
                        <a:t> Les Plus Grands </a:t>
                      </a:r>
                      <a:r>
                        <a:rPr lang="fr-FR" sz="800" kern="1200" dirty="0" err="1">
                          <a:solidFill>
                            <a:schemeClr val="tx1"/>
                          </a:solidFill>
                          <a:effectLst/>
                          <a:latin typeface="Arial" panose="020B0604020202020204" pitchFamily="34" charset="0"/>
                          <a:ea typeface="+mn-ea"/>
                          <a:cs typeface="Arial" panose="020B0604020202020204" pitchFamily="34" charset="0"/>
                        </a:rPr>
                        <a:t>Slows,Nostalgie</a:t>
                      </a:r>
                      <a:r>
                        <a:rPr lang="fr-FR" sz="800" kern="1200" dirty="0">
                          <a:solidFill>
                            <a:schemeClr val="tx1"/>
                          </a:solidFill>
                          <a:effectLst/>
                          <a:latin typeface="Arial" panose="020B0604020202020204" pitchFamily="34" charset="0"/>
                          <a:ea typeface="+mn-ea"/>
                          <a:cs typeface="Arial" panose="020B0604020202020204" pitchFamily="34" charset="0"/>
                        </a:rPr>
                        <a:t> 100 Plus Grandes </a:t>
                      </a:r>
                      <a:r>
                        <a:rPr lang="fr-FR" sz="800" kern="1200" dirty="0" err="1">
                          <a:solidFill>
                            <a:schemeClr val="tx1"/>
                          </a:solidFill>
                          <a:effectLst/>
                          <a:latin typeface="Arial" panose="020B0604020202020204" pitchFamily="34" charset="0"/>
                          <a:ea typeface="+mn-ea"/>
                          <a:cs typeface="Arial" panose="020B0604020202020204" pitchFamily="34" charset="0"/>
                        </a:rPr>
                        <a:t>Chansons,Nostalgie</a:t>
                      </a:r>
                      <a:r>
                        <a:rPr lang="fr-FR" sz="800" kern="1200" dirty="0">
                          <a:solidFill>
                            <a:schemeClr val="tx1"/>
                          </a:solidFill>
                          <a:effectLst/>
                          <a:latin typeface="Arial" panose="020B0604020202020204" pitchFamily="34" charset="0"/>
                          <a:ea typeface="+mn-ea"/>
                          <a:cs typeface="Arial" panose="020B0604020202020204" pitchFamily="34" charset="0"/>
                        </a:rPr>
                        <a:t> Italo </a:t>
                      </a:r>
                      <a:r>
                        <a:rPr lang="fr-FR" sz="800" kern="1200" dirty="0" err="1">
                          <a:solidFill>
                            <a:schemeClr val="tx1"/>
                          </a:solidFill>
                          <a:effectLst/>
                          <a:latin typeface="Arial" panose="020B0604020202020204" pitchFamily="34" charset="0"/>
                          <a:ea typeface="+mn-ea"/>
                          <a:cs typeface="Arial" panose="020B0604020202020204" pitchFamily="34" charset="0"/>
                        </a:rPr>
                        <a:t>Disco,Nostalgie</a:t>
                      </a:r>
                      <a:r>
                        <a:rPr lang="fr-FR" sz="800" kern="1200" dirty="0">
                          <a:solidFill>
                            <a:schemeClr val="tx1"/>
                          </a:solidFill>
                          <a:effectLst/>
                          <a:latin typeface="Arial" panose="020B0604020202020204" pitchFamily="34" charset="0"/>
                          <a:ea typeface="+mn-ea"/>
                          <a:cs typeface="Arial" panose="020B0604020202020204" pitchFamily="34" charset="0"/>
                        </a:rPr>
                        <a:t> Johnny </a:t>
                      </a:r>
                      <a:r>
                        <a:rPr lang="fr-FR" sz="800" kern="1200" dirty="0" err="1">
                          <a:solidFill>
                            <a:schemeClr val="tx1"/>
                          </a:solidFill>
                          <a:effectLst/>
                          <a:latin typeface="Arial" panose="020B0604020202020204" pitchFamily="34" charset="0"/>
                          <a:ea typeface="+mn-ea"/>
                          <a:cs typeface="Arial" panose="020B0604020202020204" pitchFamily="34" charset="0"/>
                        </a:rPr>
                        <a:t>Hallyday,Nostalgie</a:t>
                      </a:r>
                      <a:r>
                        <a:rPr lang="fr-FR" sz="800" kern="1200" dirty="0">
                          <a:solidFill>
                            <a:schemeClr val="tx1"/>
                          </a:solidFill>
                          <a:effectLst/>
                          <a:latin typeface="Arial" panose="020B0604020202020204" pitchFamily="34" charset="0"/>
                          <a:ea typeface="+mn-ea"/>
                          <a:cs typeface="Arial" panose="020B0604020202020204" pitchFamily="34" charset="0"/>
                        </a:rPr>
                        <a:t> Best of 90's,nostalgie </a:t>
                      </a:r>
                      <a:r>
                        <a:rPr lang="fr-FR" sz="800" kern="1200" dirty="0" err="1">
                          <a:solidFill>
                            <a:schemeClr val="tx1"/>
                          </a:solidFill>
                          <a:effectLst/>
                          <a:latin typeface="Arial" panose="020B0604020202020204" pitchFamily="34" charset="0"/>
                          <a:ea typeface="+mn-ea"/>
                          <a:cs typeface="Arial" panose="020B0604020202020204" pitchFamily="34" charset="0"/>
                        </a:rPr>
                        <a:t>so</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love,Nostalgie</a:t>
                      </a:r>
                      <a:r>
                        <a:rPr lang="fr-FR" sz="800" kern="1200" dirty="0">
                          <a:solidFill>
                            <a:schemeClr val="tx1"/>
                          </a:solidFill>
                          <a:effectLst/>
                          <a:latin typeface="Arial" panose="020B0604020202020204" pitchFamily="34" charset="0"/>
                          <a:ea typeface="+mn-ea"/>
                          <a:cs typeface="Arial" panose="020B0604020202020204" pitchFamily="34" charset="0"/>
                        </a:rPr>
                        <a:t> best of 80's 90's,Nostalgie Pop Rock 80,Nostalgie Dance Party 90,Nostalgie </a:t>
                      </a:r>
                      <a:r>
                        <a:rPr lang="fr-FR" sz="800" kern="1200" dirty="0" err="1">
                          <a:solidFill>
                            <a:schemeClr val="tx1"/>
                          </a:solidFill>
                          <a:effectLst/>
                          <a:latin typeface="Arial" panose="020B0604020202020204" pitchFamily="34" charset="0"/>
                          <a:ea typeface="+mn-ea"/>
                          <a:cs typeface="Arial" panose="020B0604020202020204" pitchFamily="34" charset="0"/>
                        </a:rPr>
                        <a:t>Blues,Nostalgie</a:t>
                      </a:r>
                      <a:r>
                        <a:rPr lang="fr-FR" sz="800" kern="1200" dirty="0">
                          <a:solidFill>
                            <a:schemeClr val="tx1"/>
                          </a:solidFill>
                          <a:effectLst/>
                          <a:latin typeface="Arial" panose="020B0604020202020204" pitchFamily="34" charset="0"/>
                          <a:ea typeface="+mn-ea"/>
                          <a:cs typeface="Arial" panose="020B0604020202020204" pitchFamily="34" charset="0"/>
                        </a:rPr>
                        <a:t> Tous Les Tubes Tous Les </a:t>
                      </a:r>
                      <a:r>
                        <a:rPr lang="fr-FR" sz="800" kern="1200" dirty="0" err="1">
                          <a:solidFill>
                            <a:schemeClr val="tx1"/>
                          </a:solidFill>
                          <a:effectLst/>
                          <a:latin typeface="Arial" panose="020B0604020202020204" pitchFamily="34" charset="0"/>
                          <a:ea typeface="+mn-ea"/>
                          <a:cs typeface="Arial" panose="020B0604020202020204" pitchFamily="34" charset="0"/>
                        </a:rPr>
                        <a:t>Styles,Nostalgie</a:t>
                      </a:r>
                      <a:r>
                        <a:rPr lang="fr-FR" sz="800" kern="1200" dirty="0">
                          <a:solidFill>
                            <a:schemeClr val="tx1"/>
                          </a:solidFill>
                          <a:effectLst/>
                          <a:latin typeface="Arial" panose="020B0604020202020204" pitchFamily="34" charset="0"/>
                          <a:ea typeface="+mn-ea"/>
                          <a:cs typeface="Arial" panose="020B0604020202020204" pitchFamily="34" charset="0"/>
                        </a:rPr>
                        <a:t> Fans Des Années 80,Nostalgie dance </a:t>
                      </a:r>
                      <a:r>
                        <a:rPr lang="fr-FR" sz="800" kern="1200" dirty="0" err="1">
                          <a:solidFill>
                            <a:schemeClr val="tx1"/>
                          </a:solidFill>
                          <a:effectLst/>
                          <a:latin typeface="Arial" panose="020B0604020202020204" pitchFamily="34" charset="0"/>
                          <a:ea typeface="+mn-ea"/>
                          <a:cs typeface="Arial" panose="020B0604020202020204" pitchFamily="34" charset="0"/>
                        </a:rPr>
                        <a:t>collector,Nostalgie</a:t>
                      </a:r>
                      <a:r>
                        <a:rPr lang="fr-FR" sz="800" kern="1200" dirty="0">
                          <a:solidFill>
                            <a:schemeClr val="tx1"/>
                          </a:solidFill>
                          <a:effectLst/>
                          <a:latin typeface="Arial" panose="020B0604020202020204" pitchFamily="34" charset="0"/>
                          <a:ea typeface="+mn-ea"/>
                          <a:cs typeface="Arial" panose="020B0604020202020204" pitchFamily="34" charset="0"/>
                        </a:rPr>
                        <a:t> Saturday </a:t>
                      </a:r>
                      <a:r>
                        <a:rPr lang="fr-FR" sz="800" kern="1200" dirty="0" err="1">
                          <a:solidFill>
                            <a:schemeClr val="tx1"/>
                          </a:solidFill>
                          <a:effectLst/>
                          <a:latin typeface="Arial" panose="020B0604020202020204" pitchFamily="34" charset="0"/>
                          <a:ea typeface="+mn-ea"/>
                          <a:cs typeface="Arial" panose="020B0604020202020204" pitchFamily="34" charset="0"/>
                        </a:rPr>
                        <a:t>Night,Nostalgie</a:t>
                      </a:r>
                      <a:r>
                        <a:rPr lang="fr-FR" sz="800" kern="1200" dirty="0">
                          <a:solidFill>
                            <a:schemeClr val="tx1"/>
                          </a:solidFill>
                          <a:effectLst/>
                          <a:latin typeface="Arial" panose="020B0604020202020204" pitchFamily="34" charset="0"/>
                          <a:ea typeface="+mn-ea"/>
                          <a:cs typeface="Arial" panose="020B0604020202020204" pitchFamily="34" charset="0"/>
                        </a:rPr>
                        <a:t> Usa 80,Nostalgie Route 66,Nostalgie Ciné </a:t>
                      </a:r>
                      <a:r>
                        <a:rPr lang="fr-FR" sz="800" kern="1200" dirty="0" err="1">
                          <a:solidFill>
                            <a:schemeClr val="tx1"/>
                          </a:solidFill>
                          <a:effectLst/>
                          <a:latin typeface="Arial" panose="020B0604020202020204" pitchFamily="34" charset="0"/>
                          <a:ea typeface="+mn-ea"/>
                          <a:cs typeface="Arial" panose="020B0604020202020204" pitchFamily="34" charset="0"/>
                        </a:rPr>
                        <a:t>Tubes,Nostalgie</a:t>
                      </a:r>
                      <a:r>
                        <a:rPr lang="fr-FR" sz="800" kern="1200" dirty="0">
                          <a:solidFill>
                            <a:schemeClr val="tx1"/>
                          </a:solidFill>
                          <a:effectLst/>
                          <a:latin typeface="Arial" panose="020B0604020202020204" pitchFamily="34" charset="0"/>
                          <a:ea typeface="+mn-ea"/>
                          <a:cs typeface="Arial" panose="020B0604020202020204" pitchFamily="34" charset="0"/>
                        </a:rPr>
                        <a:t> Maxi De </a:t>
                      </a:r>
                      <a:r>
                        <a:rPr lang="fr-FR" sz="800" kern="1200" dirty="0" err="1">
                          <a:solidFill>
                            <a:schemeClr val="tx1"/>
                          </a:solidFill>
                          <a:effectLst/>
                          <a:latin typeface="Arial" panose="020B0604020202020204" pitchFamily="34" charset="0"/>
                          <a:ea typeface="+mn-ea"/>
                          <a:cs typeface="Arial" panose="020B0604020202020204" pitchFamily="34" charset="0"/>
                        </a:rPr>
                        <a:t>Max,Nostalgie</a:t>
                      </a:r>
                      <a:r>
                        <a:rPr lang="fr-FR" sz="800" kern="1200" dirty="0">
                          <a:solidFill>
                            <a:schemeClr val="tx1"/>
                          </a:solidFill>
                          <a:effectLst/>
                          <a:latin typeface="Arial" panose="020B0604020202020204" pitchFamily="34" charset="0"/>
                          <a:ea typeface="+mn-ea"/>
                          <a:cs typeface="Arial" panose="020B0604020202020204" pitchFamily="34" charset="0"/>
                        </a:rPr>
                        <a:t> tous les tubes n 1,Nostalgie Funky </a:t>
                      </a:r>
                      <a:r>
                        <a:rPr lang="fr-FR" sz="800" kern="1200" dirty="0" err="1">
                          <a:solidFill>
                            <a:schemeClr val="tx1"/>
                          </a:solidFill>
                          <a:effectLst/>
                          <a:latin typeface="Arial" panose="020B0604020202020204" pitchFamily="34" charset="0"/>
                          <a:ea typeface="+mn-ea"/>
                          <a:cs typeface="Arial" panose="020B0604020202020204" pitchFamily="34" charset="0"/>
                        </a:rPr>
                        <a:t>Collector,Nostalgie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Poetes,Nostalgie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beach</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party,Nostalgie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80,Nostalgie French Party 80,Nostalgie pop rock 90,Nostalgie </a:t>
                      </a:r>
                      <a:r>
                        <a:rPr lang="fr-FR" sz="800" kern="1200" dirty="0" err="1">
                          <a:solidFill>
                            <a:schemeClr val="tx1"/>
                          </a:solidFill>
                          <a:effectLst/>
                          <a:latin typeface="Arial" panose="020B0604020202020204" pitchFamily="34" charset="0"/>
                          <a:ea typeface="+mn-ea"/>
                          <a:cs typeface="Arial" panose="020B0604020202020204" pitchFamily="34" charset="0"/>
                        </a:rPr>
                        <a:t>Soul,Nostalgie</a:t>
                      </a:r>
                      <a:r>
                        <a:rPr lang="fr-FR" sz="800" kern="1200" dirty="0">
                          <a:solidFill>
                            <a:schemeClr val="tx1"/>
                          </a:solidFill>
                          <a:effectLst/>
                          <a:latin typeface="Arial" panose="020B0604020202020204" pitchFamily="34" charset="0"/>
                          <a:ea typeface="+mn-ea"/>
                          <a:cs typeface="Arial" panose="020B0604020202020204" pitchFamily="34" charset="0"/>
                        </a:rPr>
                        <a:t> Bonne </a:t>
                      </a:r>
                      <a:r>
                        <a:rPr lang="fr-FR" sz="800" kern="1200" dirty="0" err="1">
                          <a:solidFill>
                            <a:schemeClr val="tx1"/>
                          </a:solidFill>
                          <a:effectLst/>
                          <a:latin typeface="Arial" panose="020B0604020202020204" pitchFamily="34" charset="0"/>
                          <a:ea typeface="+mn-ea"/>
                          <a:cs typeface="Arial" panose="020B0604020202020204" pitchFamily="34" charset="0"/>
                        </a:rPr>
                        <a:t>Humeur,Nostalgie</a:t>
                      </a:r>
                      <a:r>
                        <a:rPr lang="fr-FR" sz="800" kern="1200" dirty="0">
                          <a:solidFill>
                            <a:schemeClr val="tx1"/>
                          </a:solidFill>
                          <a:effectLst/>
                          <a:latin typeface="Arial" panose="020B0604020202020204" pitchFamily="34" charset="0"/>
                          <a:ea typeface="+mn-ea"/>
                          <a:cs typeface="Arial" panose="020B0604020202020204" pitchFamily="34" charset="0"/>
                        </a:rPr>
                        <a:t> british </a:t>
                      </a:r>
                      <a:r>
                        <a:rPr lang="fr-FR" sz="800" kern="1200" dirty="0" err="1">
                          <a:solidFill>
                            <a:schemeClr val="tx1"/>
                          </a:solidFill>
                          <a:effectLst/>
                          <a:latin typeface="Arial" panose="020B0604020202020204" pitchFamily="34" charset="0"/>
                          <a:ea typeface="+mn-ea"/>
                          <a:cs typeface="Arial" panose="020B0604020202020204" pitchFamily="34" charset="0"/>
                        </a:rPr>
                        <a:t>attitude,Nostalgie</a:t>
                      </a:r>
                      <a:r>
                        <a:rPr lang="fr-FR" sz="800" kern="1200" dirty="0">
                          <a:solidFill>
                            <a:schemeClr val="tx1"/>
                          </a:solidFill>
                          <a:effectLst/>
                          <a:latin typeface="Arial" panose="020B0604020202020204" pitchFamily="34" charset="0"/>
                          <a:ea typeface="+mn-ea"/>
                          <a:cs typeface="Arial" panose="020B0604020202020204" pitchFamily="34" charset="0"/>
                        </a:rPr>
                        <a:t> rock 70,Nostalgie Pop 80,Nostalgie l'instant </a:t>
                      </a:r>
                      <a:r>
                        <a:rPr lang="fr-FR" sz="800" kern="1200" dirty="0" err="1">
                          <a:solidFill>
                            <a:schemeClr val="tx1"/>
                          </a:solidFill>
                          <a:effectLst/>
                          <a:latin typeface="Arial" panose="020B0604020202020204" pitchFamily="34" charset="0"/>
                          <a:ea typeface="+mn-ea"/>
                          <a:cs typeface="Arial" panose="020B0604020202020204" pitchFamily="34" charset="0"/>
                        </a:rPr>
                        <a:t>cerrone,Nostalgie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Jazz,Nostalgie</a:t>
                      </a:r>
                      <a:r>
                        <a:rPr lang="fr-FR" sz="800" kern="1200" dirty="0">
                          <a:solidFill>
                            <a:schemeClr val="tx1"/>
                          </a:solidFill>
                          <a:effectLst/>
                          <a:latin typeface="Arial" panose="020B0604020202020204" pitchFamily="34" charset="0"/>
                          <a:ea typeface="+mn-ea"/>
                          <a:cs typeface="Arial" panose="020B0604020202020204" pitchFamily="34" charset="0"/>
                        </a:rPr>
                        <a:t> la </a:t>
                      </a:r>
                      <a:r>
                        <a:rPr lang="fr-FR" sz="800" kern="1200" dirty="0" err="1">
                          <a:solidFill>
                            <a:schemeClr val="tx1"/>
                          </a:solidFill>
                          <a:effectLst/>
                          <a:latin typeface="Arial" panose="020B0604020202020204" pitchFamily="34" charset="0"/>
                          <a:ea typeface="+mn-ea"/>
                          <a:cs typeface="Arial" panose="020B0604020202020204" pitchFamily="34" charset="0"/>
                        </a:rPr>
                        <a:t>play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list</a:t>
                      </a:r>
                      <a:r>
                        <a:rPr lang="fr-FR" sz="800" kern="1200" dirty="0">
                          <a:solidFill>
                            <a:schemeClr val="tx1"/>
                          </a:solidFill>
                          <a:effectLst/>
                          <a:latin typeface="Arial" panose="020B0604020202020204" pitchFamily="34" charset="0"/>
                          <a:ea typeface="+mn-ea"/>
                          <a:cs typeface="Arial" panose="020B0604020202020204" pitchFamily="34" charset="0"/>
                        </a:rPr>
                        <a:t> de </a:t>
                      </a:r>
                      <a:r>
                        <a:rPr lang="fr-FR" sz="800" kern="1200" dirty="0" err="1">
                          <a:solidFill>
                            <a:schemeClr val="tx1"/>
                          </a:solidFill>
                          <a:effectLst/>
                          <a:latin typeface="Arial" panose="020B0604020202020204" pitchFamily="34" charset="0"/>
                          <a:ea typeface="+mn-ea"/>
                          <a:cs typeface="Arial" panose="020B0604020202020204" pitchFamily="34" charset="0"/>
                        </a:rPr>
                        <a:t>philippe</a:t>
                      </a:r>
                      <a:r>
                        <a:rPr lang="fr-FR" sz="800" kern="1200" dirty="0">
                          <a:solidFill>
                            <a:schemeClr val="tx1"/>
                          </a:solidFill>
                          <a:effectLst/>
                          <a:latin typeface="Arial" panose="020B0604020202020204" pitchFamily="34" charset="0"/>
                          <a:ea typeface="+mn-ea"/>
                          <a:cs typeface="Arial" panose="020B0604020202020204" pitchFamily="34" charset="0"/>
                        </a:rPr>
                        <a:t> et </a:t>
                      </a:r>
                      <a:r>
                        <a:rPr lang="fr-FR" sz="800" kern="1200" dirty="0" err="1">
                          <a:solidFill>
                            <a:schemeClr val="tx1"/>
                          </a:solidFill>
                          <a:effectLst/>
                          <a:latin typeface="Arial" panose="020B0604020202020204" pitchFamily="34" charset="0"/>
                          <a:ea typeface="+mn-ea"/>
                          <a:cs typeface="Arial" panose="020B0604020202020204" pitchFamily="34" charset="0"/>
                        </a:rPr>
                        <a:t>sandy,Nostalgie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latino,Nostalgie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michel</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berger,NOSTALGIE</a:t>
                      </a:r>
                      <a:r>
                        <a:rPr lang="fr-FR" sz="800" kern="1200" dirty="0">
                          <a:solidFill>
                            <a:schemeClr val="tx1"/>
                          </a:solidFill>
                          <a:effectLst/>
                          <a:latin typeface="Arial" panose="020B0604020202020204" pitchFamily="34" charset="0"/>
                          <a:ea typeface="+mn-ea"/>
                          <a:cs typeface="Arial" panose="020B0604020202020204" pitchFamily="34" charset="0"/>
                        </a:rPr>
                        <a:t> MICHEL </a:t>
                      </a:r>
                      <a:r>
                        <a:rPr lang="fr-FR" sz="800" kern="1200" dirty="0" err="1">
                          <a:solidFill>
                            <a:schemeClr val="tx1"/>
                          </a:solidFill>
                          <a:effectLst/>
                          <a:latin typeface="Arial" panose="020B0604020202020204" pitchFamily="34" charset="0"/>
                          <a:ea typeface="+mn-ea"/>
                          <a:cs typeface="Arial" panose="020B0604020202020204" pitchFamily="34" charset="0"/>
                        </a:rPr>
                        <a:t>POLNAREFF,Nostalgie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Michel </a:t>
                      </a:r>
                      <a:r>
                        <a:rPr lang="fr-FR" sz="800" kern="1200" dirty="0" err="1">
                          <a:solidFill>
                            <a:schemeClr val="tx1"/>
                          </a:solidFill>
                          <a:effectLst/>
                          <a:latin typeface="Arial" panose="020B0604020202020204" pitchFamily="34" charset="0"/>
                          <a:ea typeface="+mn-ea"/>
                          <a:cs typeface="Arial" panose="020B0604020202020204" pitchFamily="34" charset="0"/>
                        </a:rPr>
                        <a:t>Sardou,Nostalgie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Germany,Nostalgie</a:t>
                      </a:r>
                      <a:r>
                        <a:rPr lang="fr-FR" sz="800" kern="1200" dirty="0">
                          <a:solidFill>
                            <a:schemeClr val="tx1"/>
                          </a:solidFill>
                          <a:effectLst/>
                          <a:latin typeface="Arial" panose="020B0604020202020204" pitchFamily="34" charset="0"/>
                          <a:ea typeface="+mn-ea"/>
                          <a:cs typeface="Arial" panose="020B0604020202020204" pitchFamily="34" charset="0"/>
                        </a:rPr>
                        <a:t> Elton </a:t>
                      </a:r>
                      <a:r>
                        <a:rPr lang="fr-FR" sz="800" kern="1200" dirty="0" err="1">
                          <a:solidFill>
                            <a:schemeClr val="tx1"/>
                          </a:solidFill>
                          <a:effectLst/>
                          <a:latin typeface="Arial" panose="020B0604020202020204" pitchFamily="34" charset="0"/>
                          <a:ea typeface="+mn-ea"/>
                          <a:cs typeface="Arial" panose="020B0604020202020204" pitchFamily="34" charset="0"/>
                        </a:rPr>
                        <a:t>John,Nostalgie</a:t>
                      </a:r>
                      <a:r>
                        <a:rPr lang="fr-FR" sz="800" kern="1200" dirty="0">
                          <a:solidFill>
                            <a:schemeClr val="tx1"/>
                          </a:solidFill>
                          <a:effectLst/>
                          <a:latin typeface="Arial" panose="020B0604020202020204" pitchFamily="34" charset="0"/>
                          <a:ea typeface="+mn-ea"/>
                          <a:cs typeface="Arial" panose="020B0604020202020204" pitchFamily="34" charset="0"/>
                        </a:rPr>
                        <a:t> best of 80's </a:t>
                      </a:r>
                      <a:r>
                        <a:rPr lang="fr-FR" sz="800" kern="1200" dirty="0" err="1">
                          <a:solidFill>
                            <a:schemeClr val="tx1"/>
                          </a:solidFill>
                          <a:effectLst/>
                          <a:latin typeface="Arial" panose="020B0604020202020204" pitchFamily="34" charset="0"/>
                          <a:ea typeface="+mn-ea"/>
                          <a:cs typeface="Arial" panose="020B0604020202020204" pitchFamily="34" charset="0"/>
                        </a:rPr>
                        <a:t>germany,Nostalgie</a:t>
                      </a:r>
                      <a:r>
                        <a:rPr lang="fr-FR" sz="800" kern="1200" dirty="0">
                          <a:solidFill>
                            <a:schemeClr val="tx1"/>
                          </a:solidFill>
                          <a:effectLst/>
                          <a:latin typeface="Arial" panose="020B0604020202020204" pitchFamily="34" charset="0"/>
                          <a:ea typeface="+mn-ea"/>
                          <a:cs typeface="Arial" panose="020B0604020202020204" pitchFamily="34" charset="0"/>
                        </a:rPr>
                        <a:t> best of 70's </a:t>
                      </a:r>
                      <a:r>
                        <a:rPr lang="fr-FR" sz="800" kern="1200" dirty="0" err="1">
                          <a:solidFill>
                            <a:schemeClr val="tx1"/>
                          </a:solidFill>
                          <a:effectLst/>
                          <a:latin typeface="Arial" panose="020B0604020202020204" pitchFamily="34" charset="0"/>
                          <a:ea typeface="+mn-ea"/>
                          <a:cs typeface="Arial" panose="020B0604020202020204" pitchFamily="34" charset="0"/>
                        </a:rPr>
                        <a:t>germany,Nostalgie</a:t>
                      </a:r>
                      <a:r>
                        <a:rPr lang="fr-FR" sz="800" kern="1200" dirty="0">
                          <a:solidFill>
                            <a:schemeClr val="tx1"/>
                          </a:solidFill>
                          <a:effectLst/>
                          <a:latin typeface="Arial" panose="020B0604020202020204" pitchFamily="34" charset="0"/>
                          <a:ea typeface="+mn-ea"/>
                          <a:cs typeface="Arial" panose="020B0604020202020204" pitchFamily="34" charset="0"/>
                        </a:rPr>
                        <a:t> new </a:t>
                      </a:r>
                      <a:r>
                        <a:rPr lang="fr-FR" sz="800" kern="1200" dirty="0" err="1">
                          <a:solidFill>
                            <a:schemeClr val="tx1"/>
                          </a:solidFill>
                          <a:effectLst/>
                          <a:latin typeface="Arial" panose="020B0604020202020204" pitchFamily="34" charset="0"/>
                          <a:ea typeface="+mn-ea"/>
                          <a:cs typeface="Arial" panose="020B0604020202020204" pitchFamily="34" charset="0"/>
                        </a:rPr>
                        <a:t>wave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germany,Nostalgie</a:t>
                      </a:r>
                      <a:r>
                        <a:rPr lang="fr-FR" sz="800" kern="1200" dirty="0">
                          <a:solidFill>
                            <a:schemeClr val="tx1"/>
                          </a:solidFill>
                          <a:effectLst/>
                          <a:latin typeface="Arial" panose="020B0604020202020204" pitchFamily="34" charset="0"/>
                          <a:ea typeface="+mn-ea"/>
                          <a:cs typeface="Arial" panose="020B0604020202020204" pitchFamily="34" charset="0"/>
                        </a:rPr>
                        <a:t> best of 60's </a:t>
                      </a:r>
                      <a:r>
                        <a:rPr lang="fr-FR" sz="800" kern="1200" dirty="0" err="1">
                          <a:solidFill>
                            <a:schemeClr val="tx1"/>
                          </a:solidFill>
                          <a:effectLst/>
                          <a:latin typeface="Arial" panose="020B0604020202020204" pitchFamily="34" charset="0"/>
                          <a:ea typeface="+mn-ea"/>
                          <a:cs typeface="Arial" panose="020B0604020202020204" pitchFamily="34" charset="0"/>
                        </a:rPr>
                        <a:t>germany,Nostalgie</a:t>
                      </a:r>
                      <a:r>
                        <a:rPr lang="fr-FR" sz="800" kern="1200" dirty="0">
                          <a:solidFill>
                            <a:schemeClr val="tx1"/>
                          </a:solidFill>
                          <a:effectLst/>
                          <a:latin typeface="Arial" panose="020B0604020202020204" pitchFamily="34" charset="0"/>
                          <a:ea typeface="+mn-ea"/>
                          <a:cs typeface="Arial" panose="020B0604020202020204" pitchFamily="34" charset="0"/>
                        </a:rPr>
                        <a:t> disco </a:t>
                      </a:r>
                      <a:r>
                        <a:rPr lang="fr-FR" sz="800" kern="1200" dirty="0" err="1">
                          <a:solidFill>
                            <a:schemeClr val="tx1"/>
                          </a:solidFill>
                          <a:effectLst/>
                          <a:latin typeface="Arial" panose="020B0604020202020204" pitchFamily="34" charset="0"/>
                          <a:ea typeface="+mn-ea"/>
                          <a:cs typeface="Arial" panose="020B0604020202020204" pitchFamily="34" charset="0"/>
                        </a:rPr>
                        <a:t>fever</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germany,Nostalgie</a:t>
                      </a:r>
                      <a:r>
                        <a:rPr lang="fr-FR" sz="800" kern="1200" dirty="0">
                          <a:solidFill>
                            <a:schemeClr val="tx1"/>
                          </a:solidFill>
                          <a:effectLst/>
                          <a:latin typeface="Arial" panose="020B0604020202020204" pitchFamily="34" charset="0"/>
                          <a:ea typeface="+mn-ea"/>
                          <a:cs typeface="Arial" panose="020B0604020202020204" pitchFamily="34" charset="0"/>
                        </a:rPr>
                        <a:t> Chansons </a:t>
                      </a:r>
                      <a:r>
                        <a:rPr lang="fr-FR" sz="800" kern="1200" dirty="0" err="1">
                          <a:solidFill>
                            <a:schemeClr val="tx1"/>
                          </a:solidFill>
                          <a:effectLst/>
                          <a:latin typeface="Arial" panose="020B0604020202020204" pitchFamily="34" charset="0"/>
                          <a:ea typeface="+mn-ea"/>
                          <a:cs typeface="Arial" panose="020B0604020202020204" pitchFamily="34" charset="0"/>
                        </a:rPr>
                        <a:t>Francaises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pop rock 80 </a:t>
                      </a:r>
                      <a:r>
                        <a:rPr lang="fr-FR" sz="800" kern="1200" dirty="0" err="1">
                          <a:solidFill>
                            <a:schemeClr val="tx1"/>
                          </a:solidFill>
                          <a:effectLst/>
                          <a:latin typeface="Arial" panose="020B0604020202020204" pitchFamily="34" charset="0"/>
                          <a:ea typeface="+mn-ea"/>
                          <a:cs typeface="Arial" panose="020B0604020202020204" pitchFamily="34" charset="0"/>
                        </a:rPr>
                        <a:t>germany,Nostalgie</a:t>
                      </a:r>
                      <a:r>
                        <a:rPr lang="fr-FR" sz="800" kern="1200" dirty="0">
                          <a:solidFill>
                            <a:schemeClr val="tx1"/>
                          </a:solidFill>
                          <a:effectLst/>
                          <a:latin typeface="Arial" panose="020B0604020202020204" pitchFamily="34" charset="0"/>
                          <a:ea typeface="+mn-ea"/>
                          <a:cs typeface="Arial" panose="020B0604020202020204" pitchFamily="34" charset="0"/>
                        </a:rPr>
                        <a:t> route 66 </a:t>
                      </a:r>
                      <a:r>
                        <a:rPr lang="fr-FR" sz="800" kern="1200" dirty="0" err="1">
                          <a:solidFill>
                            <a:schemeClr val="tx1"/>
                          </a:solidFill>
                          <a:effectLst/>
                          <a:latin typeface="Arial" panose="020B0604020202020204" pitchFamily="34" charset="0"/>
                          <a:ea typeface="+mn-ea"/>
                          <a:cs typeface="Arial" panose="020B0604020202020204" pitchFamily="34" charset="0"/>
                        </a:rPr>
                        <a:t>germany,Nostalgie</a:t>
                      </a:r>
                      <a:r>
                        <a:rPr lang="fr-FR" sz="800" kern="1200" dirty="0">
                          <a:solidFill>
                            <a:schemeClr val="tx1"/>
                          </a:solidFill>
                          <a:effectLst/>
                          <a:latin typeface="Arial" panose="020B0604020202020204" pitchFamily="34" charset="0"/>
                          <a:ea typeface="+mn-ea"/>
                          <a:cs typeface="Arial" panose="020B0604020202020204" pitchFamily="34" charset="0"/>
                        </a:rPr>
                        <a:t> Best of 80's 90's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Mini Mix De Max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tous les tubes n 1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best of 90's </a:t>
                      </a:r>
                      <a:r>
                        <a:rPr lang="fr-FR" sz="800" kern="1200" dirty="0" err="1">
                          <a:solidFill>
                            <a:schemeClr val="tx1"/>
                          </a:solidFill>
                          <a:effectLst/>
                          <a:latin typeface="Arial" panose="020B0604020202020204" pitchFamily="34" charset="0"/>
                          <a:ea typeface="+mn-ea"/>
                          <a:cs typeface="Arial" panose="020B0604020202020204" pitchFamily="34" charset="0"/>
                        </a:rPr>
                        <a:t>germany,Nostalgie</a:t>
                      </a:r>
                      <a:r>
                        <a:rPr lang="fr-FR" sz="800" kern="1200" dirty="0">
                          <a:solidFill>
                            <a:schemeClr val="tx1"/>
                          </a:solidFill>
                          <a:effectLst/>
                          <a:latin typeface="Arial" panose="020B0604020202020204" pitchFamily="34" charset="0"/>
                          <a:ea typeface="+mn-ea"/>
                          <a:cs typeface="Arial" panose="020B0604020202020204" pitchFamily="34" charset="0"/>
                        </a:rPr>
                        <a:t> blues </a:t>
                      </a:r>
                      <a:r>
                        <a:rPr lang="fr-FR" sz="800" kern="1200" dirty="0" err="1">
                          <a:solidFill>
                            <a:schemeClr val="tx1"/>
                          </a:solidFill>
                          <a:effectLst/>
                          <a:latin typeface="Arial" panose="020B0604020202020204" pitchFamily="34" charset="0"/>
                          <a:ea typeface="+mn-ea"/>
                          <a:cs typeface="Arial" panose="020B0604020202020204" pitchFamily="34" charset="0"/>
                        </a:rPr>
                        <a:t>germany,Nostalgie</a:t>
                      </a:r>
                      <a:r>
                        <a:rPr lang="fr-FR" sz="800" kern="1200" dirty="0">
                          <a:solidFill>
                            <a:schemeClr val="tx1"/>
                          </a:solidFill>
                          <a:effectLst/>
                          <a:latin typeface="Arial" panose="020B0604020202020204" pitchFamily="34" charset="0"/>
                          <a:ea typeface="+mn-ea"/>
                          <a:cs typeface="Arial" panose="020B0604020202020204" pitchFamily="34" charset="0"/>
                        </a:rPr>
                        <a:t> Dance collector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Funky Collector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Les Plus Grands Tubes </a:t>
                      </a:r>
                      <a:r>
                        <a:rPr lang="fr-FR" sz="800" kern="1200" dirty="0" err="1">
                          <a:solidFill>
                            <a:schemeClr val="tx1"/>
                          </a:solidFill>
                          <a:effectLst/>
                          <a:latin typeface="Arial" panose="020B0604020202020204" pitchFamily="34" charset="0"/>
                          <a:ea typeface="+mn-ea"/>
                          <a:cs typeface="Arial" panose="020B0604020202020204" pitchFamily="34" charset="0"/>
                        </a:rPr>
                        <a:t>Francais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rock 70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Best of 60's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summer</a:t>
                      </a:r>
                      <a:r>
                        <a:rPr lang="fr-FR" sz="800" kern="1200" dirty="0">
                          <a:solidFill>
                            <a:schemeClr val="tx1"/>
                          </a:solidFill>
                          <a:effectLst/>
                          <a:latin typeface="Arial" panose="020B0604020202020204" pitchFamily="34" charset="0"/>
                          <a:ea typeface="+mn-ea"/>
                          <a:cs typeface="Arial" panose="020B0604020202020204" pitchFamily="34" charset="0"/>
                        </a:rPr>
                        <a:t> 80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Best of 80's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100 Plus Grandes Chansons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Les Plus Grands Slows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pop rock 90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rock </a:t>
                      </a:r>
                      <a:r>
                        <a:rPr lang="fr-FR" sz="800" kern="1200" dirty="0" err="1">
                          <a:solidFill>
                            <a:schemeClr val="tx1"/>
                          </a:solidFill>
                          <a:effectLst/>
                          <a:latin typeface="Arial" panose="020B0604020202020204" pitchFamily="34" charset="0"/>
                          <a:ea typeface="+mn-ea"/>
                          <a:cs typeface="Arial" panose="020B0604020202020204" pitchFamily="34" charset="0"/>
                        </a:rPr>
                        <a:t>germany,Nostalgie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Poetes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Funk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scene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francaise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Italia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Saturday Night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Best of 70's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Disco Fever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Rock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beach</a:t>
                      </a:r>
                      <a:r>
                        <a:rPr lang="fr-FR" sz="800" kern="1200" dirty="0">
                          <a:solidFill>
                            <a:schemeClr val="tx1"/>
                          </a:solidFill>
                          <a:effectLst/>
                          <a:latin typeface="Arial" panose="020B0604020202020204" pitchFamily="34" charset="0"/>
                          <a:ea typeface="+mn-ea"/>
                          <a:cs typeface="Arial" panose="020B0604020202020204" pitchFamily="34" charset="0"/>
                        </a:rPr>
                        <a:t> party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Tous Les Tubes Tous Les Styles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80 Les n°1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Pop 80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Usa 80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Ciné Tubes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Blues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Pop Rock 80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les 80 plus grands tubes 80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british attitude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so</a:t>
                      </a:r>
                      <a:r>
                        <a:rPr lang="fr-FR" sz="800" kern="1200" dirty="0">
                          <a:solidFill>
                            <a:schemeClr val="tx1"/>
                          </a:solidFill>
                          <a:effectLst/>
                          <a:latin typeface="Arial" panose="020B0604020202020204" pitchFamily="34" charset="0"/>
                          <a:ea typeface="+mn-ea"/>
                          <a:cs typeface="Arial" panose="020B0604020202020204" pitchFamily="34" charset="0"/>
                        </a:rPr>
                        <a:t> love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Dance Party 90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Jazz </a:t>
                      </a:r>
                      <a:r>
                        <a:rPr lang="fr-FR" sz="800" kern="1200" dirty="0" err="1">
                          <a:solidFill>
                            <a:schemeClr val="tx1"/>
                          </a:solidFill>
                          <a:effectLst/>
                          <a:latin typeface="Arial" panose="020B0604020202020204" pitchFamily="34" charset="0"/>
                          <a:ea typeface="+mn-ea"/>
                          <a:cs typeface="Arial" panose="020B0604020202020204" pitchFamily="34" charset="0"/>
                        </a:rPr>
                        <a:t>lebanon,Nostalgie</a:t>
                      </a:r>
                      <a:r>
                        <a:rPr lang="fr-FR" sz="800" kern="1200" dirty="0">
                          <a:solidFill>
                            <a:schemeClr val="tx1"/>
                          </a:solidFill>
                          <a:effectLst/>
                          <a:latin typeface="Arial" panose="020B0604020202020204" pitchFamily="34" charset="0"/>
                          <a:ea typeface="+mn-ea"/>
                          <a:cs typeface="Arial" panose="020B0604020202020204" pitchFamily="34" charset="0"/>
                        </a:rPr>
                        <a:t> Soul </a:t>
                      </a:r>
                      <a:r>
                        <a:rPr lang="fr-FR" sz="800" kern="1200" dirty="0" err="1">
                          <a:solidFill>
                            <a:schemeClr val="tx1"/>
                          </a:solidFill>
                          <a:effectLst/>
                          <a:latin typeface="Arial" panose="020B0604020202020204" pitchFamily="34" charset="0"/>
                          <a:ea typeface="+mn-ea"/>
                          <a:cs typeface="Arial" panose="020B0604020202020204" pitchFamily="34" charset="0"/>
                        </a:rPr>
                        <a:t>lebanon</a:t>
                      </a:r>
                      <a:r>
                        <a:rPr lang="fr-FR" sz="800" kern="1200" dirty="0">
                          <a:solidFill>
                            <a:schemeClr val="tx1"/>
                          </a:solidFill>
                          <a:effectLst/>
                          <a:latin typeface="Arial" panose="020B0604020202020204" pitchFamily="34" charset="0"/>
                          <a:ea typeface="+mn-ea"/>
                          <a:cs typeface="Arial" panose="020B0604020202020204" pitchFamily="34" charset="0"/>
                        </a:rPr>
                        <a:t>,</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6924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a:ea typeface="+mn-ea"/>
                          <a:cs typeface="+mn-cs"/>
                        </a:rPr>
                        <a:t>Chérie FM</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800" kern="1200" dirty="0">
                          <a:solidFill>
                            <a:schemeClr val="tx1"/>
                          </a:solidFill>
                          <a:effectLst/>
                          <a:latin typeface="Arial" panose="020B0604020202020204" pitchFamily="34" charset="0"/>
                          <a:ea typeface="+mn-ea"/>
                          <a:cs typeface="Arial" panose="020B0604020202020204" pitchFamily="34" charset="0"/>
                        </a:rPr>
                        <a:t>Chérie FM(*),Chérie </a:t>
                      </a:r>
                      <a:r>
                        <a:rPr lang="fr-FR" sz="800" kern="1200" dirty="0" err="1">
                          <a:solidFill>
                            <a:schemeClr val="tx1"/>
                          </a:solidFill>
                          <a:effectLst/>
                          <a:latin typeface="Arial" panose="020B0604020202020204" pitchFamily="34" charset="0"/>
                          <a:ea typeface="+mn-ea"/>
                          <a:cs typeface="Arial" panose="020B0604020202020204" pitchFamily="34" charset="0"/>
                        </a:rPr>
                        <a:t>zen,Chérie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frenchy,Chérie</a:t>
                      </a:r>
                      <a:r>
                        <a:rPr lang="fr-FR" sz="800" kern="1200" dirty="0">
                          <a:solidFill>
                            <a:schemeClr val="tx1"/>
                          </a:solidFill>
                          <a:effectLst/>
                          <a:latin typeface="Arial" panose="020B0604020202020204" pitchFamily="34" charset="0"/>
                          <a:ea typeface="+mn-ea"/>
                          <a:cs typeface="Arial" panose="020B0604020202020204" pitchFamily="34" charset="0"/>
                        </a:rPr>
                        <a:t> love </a:t>
                      </a:r>
                      <a:r>
                        <a:rPr lang="fr-FR" sz="800" kern="1200" dirty="0" err="1">
                          <a:solidFill>
                            <a:schemeClr val="tx1"/>
                          </a:solidFill>
                          <a:effectLst/>
                          <a:latin typeface="Arial" panose="020B0604020202020204" pitchFamily="34" charset="0"/>
                          <a:ea typeface="+mn-ea"/>
                          <a:cs typeface="Arial" panose="020B0604020202020204" pitchFamily="34" charset="0"/>
                        </a:rPr>
                        <a:t>songs,Chérie</a:t>
                      </a:r>
                      <a:r>
                        <a:rPr lang="fr-FR" sz="800" kern="1200" dirty="0">
                          <a:solidFill>
                            <a:schemeClr val="tx1"/>
                          </a:solidFill>
                          <a:effectLst/>
                          <a:latin typeface="Arial" panose="020B0604020202020204" pitchFamily="34" charset="0"/>
                          <a:ea typeface="+mn-ea"/>
                          <a:cs typeface="Arial" panose="020B0604020202020204" pitchFamily="34" charset="0"/>
                        </a:rPr>
                        <a:t> 80,Chérie 90,Chérie </a:t>
                      </a:r>
                      <a:r>
                        <a:rPr lang="fr-FR" sz="800" kern="1200" dirty="0" err="1">
                          <a:solidFill>
                            <a:schemeClr val="tx1"/>
                          </a:solidFill>
                          <a:effectLst/>
                          <a:latin typeface="Arial" panose="020B0604020202020204" pitchFamily="34" charset="0"/>
                          <a:ea typeface="+mn-ea"/>
                          <a:cs typeface="Arial" panose="020B0604020202020204" pitchFamily="34" charset="0"/>
                        </a:rPr>
                        <a:t>nouveautés,Chérie</a:t>
                      </a:r>
                      <a:r>
                        <a:rPr lang="fr-FR" sz="800" kern="1200" dirty="0">
                          <a:solidFill>
                            <a:schemeClr val="tx1"/>
                          </a:solidFill>
                          <a:effectLst/>
                          <a:latin typeface="Arial" panose="020B0604020202020204" pitchFamily="34" charset="0"/>
                          <a:ea typeface="+mn-ea"/>
                          <a:cs typeface="Arial" panose="020B0604020202020204" pitchFamily="34" charset="0"/>
                        </a:rPr>
                        <a:t> at </a:t>
                      </a:r>
                      <a:r>
                        <a:rPr lang="fr-FR" sz="800" kern="1200" dirty="0" err="1">
                          <a:solidFill>
                            <a:schemeClr val="tx1"/>
                          </a:solidFill>
                          <a:effectLst/>
                          <a:latin typeface="Arial" panose="020B0604020202020204" pitchFamily="34" charset="0"/>
                          <a:ea typeface="+mn-ea"/>
                          <a:cs typeface="Arial" panose="020B0604020202020204" pitchFamily="34" charset="0"/>
                        </a:rPr>
                        <a:t>work,Chérie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romantic,Chérie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pop,Chérie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ballads,Chérie</a:t>
                      </a:r>
                      <a:r>
                        <a:rPr lang="fr-FR" sz="800" kern="1200" dirty="0">
                          <a:solidFill>
                            <a:schemeClr val="tx1"/>
                          </a:solidFill>
                          <a:effectLst/>
                          <a:latin typeface="Arial" panose="020B0604020202020204" pitchFamily="34" charset="0"/>
                          <a:ea typeface="+mn-ea"/>
                          <a:cs typeface="Arial" panose="020B0604020202020204" pitchFamily="34" charset="0"/>
                        </a:rPr>
                        <a:t> à la </a:t>
                      </a:r>
                      <a:r>
                        <a:rPr lang="fr-FR" sz="800" kern="1200" dirty="0" err="1">
                          <a:solidFill>
                            <a:schemeClr val="tx1"/>
                          </a:solidFill>
                          <a:effectLst/>
                          <a:latin typeface="Arial" panose="020B0604020202020204" pitchFamily="34" charset="0"/>
                          <a:ea typeface="+mn-ea"/>
                          <a:cs typeface="Arial" panose="020B0604020202020204" pitchFamily="34" charset="0"/>
                        </a:rPr>
                        <a:t>maison,Chérie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feel</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good,Chérie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happy,Chérie</a:t>
                      </a:r>
                      <a:r>
                        <a:rPr lang="fr-FR" sz="800" kern="1200" dirty="0">
                          <a:solidFill>
                            <a:schemeClr val="tx1"/>
                          </a:solidFill>
                          <a:effectLst/>
                          <a:latin typeface="Arial" panose="020B0604020202020204" pitchFamily="34" charset="0"/>
                          <a:ea typeface="+mn-ea"/>
                          <a:cs typeface="Arial" panose="020B0604020202020204" pitchFamily="34" charset="0"/>
                        </a:rPr>
                        <a:t> no </a:t>
                      </a:r>
                      <a:r>
                        <a:rPr lang="fr-FR" sz="800" kern="1200" dirty="0" err="1">
                          <a:solidFill>
                            <a:schemeClr val="tx1"/>
                          </a:solidFill>
                          <a:effectLst/>
                          <a:latin typeface="Arial" panose="020B0604020202020204" pitchFamily="34" charset="0"/>
                          <a:ea typeface="+mn-ea"/>
                          <a:cs typeface="Arial" panose="020B0604020202020204" pitchFamily="34" charset="0"/>
                        </a:rPr>
                        <a:t>repeat,Chérie</a:t>
                      </a:r>
                      <a:r>
                        <a:rPr lang="fr-FR" sz="800" kern="1200" dirty="0">
                          <a:solidFill>
                            <a:schemeClr val="tx1"/>
                          </a:solidFill>
                          <a:effectLst/>
                          <a:latin typeface="Arial" panose="020B0604020202020204" pitchFamily="34" charset="0"/>
                          <a:ea typeface="+mn-ea"/>
                          <a:cs typeface="Arial" panose="020B0604020202020204" pitchFamily="34" charset="0"/>
                        </a:rPr>
                        <a:t> Jean-Jacques </a:t>
                      </a:r>
                      <a:r>
                        <a:rPr lang="fr-FR" sz="800" kern="1200" dirty="0" err="1">
                          <a:solidFill>
                            <a:schemeClr val="tx1"/>
                          </a:solidFill>
                          <a:effectLst/>
                          <a:latin typeface="Arial" panose="020B0604020202020204" pitchFamily="34" charset="0"/>
                          <a:ea typeface="+mn-ea"/>
                          <a:cs typeface="Arial" panose="020B0604020202020204" pitchFamily="34" charset="0"/>
                        </a:rPr>
                        <a:t>Goldman,Chérie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latino,Chérie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émotions,Chérie</a:t>
                      </a:r>
                      <a:r>
                        <a:rPr lang="fr-FR" sz="800" kern="1200" dirty="0">
                          <a:solidFill>
                            <a:schemeClr val="tx1"/>
                          </a:solidFill>
                          <a:effectLst/>
                          <a:latin typeface="Arial" panose="020B0604020202020204" pitchFamily="34" charset="0"/>
                          <a:ea typeface="+mn-ea"/>
                          <a:cs typeface="Arial" panose="020B0604020202020204" pitchFamily="34" charset="0"/>
                        </a:rPr>
                        <a:t> 100 plus belles </a:t>
                      </a:r>
                      <a:r>
                        <a:rPr lang="fr-FR" sz="800" kern="1200" dirty="0" err="1">
                          <a:solidFill>
                            <a:schemeClr val="tx1"/>
                          </a:solidFill>
                          <a:effectLst/>
                          <a:latin typeface="Arial" panose="020B0604020202020204" pitchFamily="34" charset="0"/>
                          <a:ea typeface="+mn-ea"/>
                          <a:cs typeface="Arial" panose="020B0604020202020204" pitchFamily="34" charset="0"/>
                        </a:rPr>
                        <a:t>musiques,Chérie</a:t>
                      </a:r>
                      <a:r>
                        <a:rPr lang="fr-FR" sz="800" kern="1200" dirty="0">
                          <a:solidFill>
                            <a:schemeClr val="tx1"/>
                          </a:solidFill>
                          <a:effectLst/>
                          <a:latin typeface="Arial" panose="020B0604020202020204" pitchFamily="34" charset="0"/>
                          <a:ea typeface="+mn-ea"/>
                          <a:cs typeface="Arial" panose="020B0604020202020204" pitchFamily="34" charset="0"/>
                        </a:rPr>
                        <a:t> la plus belle </a:t>
                      </a:r>
                      <a:r>
                        <a:rPr lang="fr-FR" sz="800" kern="1200" dirty="0" err="1">
                          <a:solidFill>
                            <a:schemeClr val="tx1"/>
                          </a:solidFill>
                          <a:effectLst/>
                          <a:latin typeface="Arial" panose="020B0604020202020204" pitchFamily="34" charset="0"/>
                          <a:ea typeface="+mn-ea"/>
                          <a:cs typeface="Arial" panose="020B0604020202020204" pitchFamily="34" charset="0"/>
                        </a:rPr>
                        <a:t>rentrée,Chérie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fitness,Chérie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hiver,Chérie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acoustic,Chérie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jazzy,Chérie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rnb</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chic,Chérie</a:t>
                      </a:r>
                      <a:r>
                        <a:rPr lang="fr-FR" sz="800" kern="1200" dirty="0">
                          <a:solidFill>
                            <a:schemeClr val="tx1"/>
                          </a:solidFill>
                          <a:effectLst/>
                          <a:latin typeface="Arial" panose="020B0604020202020204" pitchFamily="34" charset="0"/>
                          <a:ea typeface="+mn-ea"/>
                          <a:cs typeface="Arial" panose="020B0604020202020204" pitchFamily="34" charset="0"/>
                        </a:rPr>
                        <a:t> les plus belles </a:t>
                      </a:r>
                      <a:r>
                        <a:rPr lang="fr-FR" sz="800" kern="1200" dirty="0" err="1">
                          <a:solidFill>
                            <a:schemeClr val="tx1"/>
                          </a:solidFill>
                          <a:effectLst/>
                          <a:latin typeface="Arial" panose="020B0604020202020204" pitchFamily="34" charset="0"/>
                          <a:ea typeface="+mn-ea"/>
                          <a:cs typeface="Arial" panose="020B0604020202020204" pitchFamily="34" charset="0"/>
                        </a:rPr>
                        <a:t>voix,Chérie</a:t>
                      </a:r>
                      <a:r>
                        <a:rPr lang="fr-FR" sz="800" kern="1200" dirty="0">
                          <a:solidFill>
                            <a:schemeClr val="tx1"/>
                          </a:solidFill>
                          <a:effectLst/>
                          <a:latin typeface="Arial" panose="020B0604020202020204" pitchFamily="34" charset="0"/>
                          <a:ea typeface="+mn-ea"/>
                          <a:cs typeface="Arial" panose="020B0604020202020204" pitchFamily="34" charset="0"/>
                        </a:rPr>
                        <a:t> plus belle </a:t>
                      </a:r>
                      <a:r>
                        <a:rPr lang="fr-FR" sz="800" kern="1200" dirty="0" err="1">
                          <a:solidFill>
                            <a:schemeClr val="tx1"/>
                          </a:solidFill>
                          <a:effectLst/>
                          <a:latin typeface="Arial" panose="020B0604020202020204" pitchFamily="34" charset="0"/>
                          <a:ea typeface="+mn-ea"/>
                          <a:cs typeface="Arial" panose="020B0604020202020204" pitchFamily="34" charset="0"/>
                        </a:rPr>
                        <a:t>musique,Chérie</a:t>
                      </a:r>
                      <a:r>
                        <a:rPr lang="fr-FR" sz="800" kern="1200" dirty="0">
                          <a:solidFill>
                            <a:schemeClr val="tx1"/>
                          </a:solidFill>
                          <a:effectLst/>
                          <a:latin typeface="Arial" panose="020B0604020202020204" pitchFamily="34" charset="0"/>
                          <a:ea typeface="+mn-ea"/>
                          <a:cs typeface="Arial" panose="020B0604020202020204" pitchFamily="34" charset="0"/>
                        </a:rPr>
                        <a:t> soft </a:t>
                      </a:r>
                      <a:r>
                        <a:rPr lang="fr-FR" sz="800" kern="1200" dirty="0" err="1">
                          <a:solidFill>
                            <a:schemeClr val="tx1"/>
                          </a:solidFill>
                          <a:effectLst/>
                          <a:latin typeface="Arial" panose="020B0604020202020204" pitchFamily="34" charset="0"/>
                          <a:ea typeface="+mn-ea"/>
                          <a:cs typeface="Arial" panose="020B0604020202020204" pitchFamily="34" charset="0"/>
                        </a:rPr>
                        <a:t>rock,Chérie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sweet</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home,Chérie</a:t>
                      </a:r>
                      <a:r>
                        <a:rPr lang="fr-FR" sz="800" kern="1200" dirty="0">
                          <a:solidFill>
                            <a:schemeClr val="tx1"/>
                          </a:solidFill>
                          <a:effectLst/>
                          <a:latin typeface="Arial" panose="020B0604020202020204" pitchFamily="34" charset="0"/>
                          <a:ea typeface="+mn-ea"/>
                          <a:cs typeface="Arial" panose="020B0604020202020204" pitchFamily="34" charset="0"/>
                        </a:rPr>
                        <a:t> 2000,Chérie </a:t>
                      </a:r>
                      <a:r>
                        <a:rPr lang="fr-FR" sz="800" kern="1200" dirty="0" err="1">
                          <a:solidFill>
                            <a:schemeClr val="tx1"/>
                          </a:solidFill>
                          <a:effectLst/>
                          <a:latin typeface="Arial" panose="020B0604020202020204" pitchFamily="34" charset="0"/>
                          <a:ea typeface="+mn-ea"/>
                          <a:cs typeface="Arial" panose="020B0604020202020204" pitchFamily="34" charset="0"/>
                        </a:rPr>
                        <a:t>playa,Chérie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party,Chérie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italie,Chérie</a:t>
                      </a:r>
                      <a:r>
                        <a:rPr lang="fr-FR" sz="800" kern="1200" dirty="0">
                          <a:solidFill>
                            <a:schemeClr val="tx1"/>
                          </a:solidFill>
                          <a:effectLst/>
                          <a:latin typeface="Arial" panose="020B0604020202020204" pitchFamily="34" charset="0"/>
                          <a:ea typeface="+mn-ea"/>
                          <a:cs typeface="Arial" panose="020B0604020202020204" pitchFamily="34" charset="0"/>
                        </a:rPr>
                        <a:t> la playlist d'Alexandre </a:t>
                      </a:r>
                      <a:r>
                        <a:rPr lang="fr-FR" sz="800" kern="1200" dirty="0" err="1">
                          <a:solidFill>
                            <a:schemeClr val="tx1"/>
                          </a:solidFill>
                          <a:effectLst/>
                          <a:latin typeface="Arial" panose="020B0604020202020204" pitchFamily="34" charset="0"/>
                          <a:ea typeface="+mn-ea"/>
                          <a:cs typeface="Arial" panose="020B0604020202020204" pitchFamily="34" charset="0"/>
                        </a:rPr>
                        <a:t>Devoise,Chérie</a:t>
                      </a:r>
                      <a:r>
                        <a:rPr lang="fr-FR" sz="800" kern="1200" dirty="0">
                          <a:solidFill>
                            <a:schemeClr val="tx1"/>
                          </a:solidFill>
                          <a:effectLst/>
                          <a:latin typeface="Arial" panose="020B0604020202020204" pitchFamily="34" charset="0"/>
                          <a:ea typeface="+mn-ea"/>
                          <a:cs typeface="Arial" panose="020B0604020202020204" pitchFamily="34" charset="0"/>
                        </a:rPr>
                        <a:t> La playlist de Tiffany </a:t>
                      </a:r>
                      <a:r>
                        <a:rPr lang="fr-FR" sz="800" kern="1200" dirty="0" err="1">
                          <a:solidFill>
                            <a:schemeClr val="tx1"/>
                          </a:solidFill>
                          <a:effectLst/>
                          <a:latin typeface="Arial" panose="020B0604020202020204" pitchFamily="34" charset="0"/>
                          <a:ea typeface="+mn-ea"/>
                          <a:cs typeface="Arial" panose="020B0604020202020204" pitchFamily="34" charset="0"/>
                        </a:rPr>
                        <a:t>Bonvoisin,Chérie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noel,Chérie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Slimane,Cherie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Vianney,Chérie</a:t>
                      </a:r>
                      <a:r>
                        <a:rPr lang="fr-FR" sz="800" kern="1200" dirty="0">
                          <a:solidFill>
                            <a:schemeClr val="tx1"/>
                          </a:solidFill>
                          <a:effectLst/>
                          <a:latin typeface="Arial" panose="020B0604020202020204" pitchFamily="34" charset="0"/>
                          <a:ea typeface="+mn-ea"/>
                          <a:cs typeface="Arial" panose="020B0604020202020204" pitchFamily="34" charset="0"/>
                        </a:rPr>
                        <a:t> zen </a:t>
                      </a:r>
                      <a:r>
                        <a:rPr lang="fr-FR" sz="800" kern="1200" dirty="0" err="1">
                          <a:solidFill>
                            <a:schemeClr val="tx1"/>
                          </a:solidFill>
                          <a:effectLst/>
                          <a:latin typeface="Arial" panose="020B0604020202020204" pitchFamily="34" charset="0"/>
                          <a:ea typeface="+mn-ea"/>
                          <a:cs typeface="Arial" panose="020B0604020202020204" pitchFamily="34" charset="0"/>
                        </a:rPr>
                        <a:t>belgium,Chérie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frenchy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belgium,Chérie</a:t>
                      </a:r>
                      <a:r>
                        <a:rPr lang="fr-FR" sz="800" kern="1200" dirty="0">
                          <a:solidFill>
                            <a:schemeClr val="tx1"/>
                          </a:solidFill>
                          <a:effectLst/>
                          <a:latin typeface="Arial" panose="020B0604020202020204" pitchFamily="34" charset="0"/>
                          <a:ea typeface="+mn-ea"/>
                          <a:cs typeface="Arial" panose="020B0604020202020204" pitchFamily="34" charset="0"/>
                        </a:rPr>
                        <a:t> 90 </a:t>
                      </a:r>
                      <a:r>
                        <a:rPr lang="fr-FR" sz="800" kern="1200" dirty="0" err="1">
                          <a:solidFill>
                            <a:schemeClr val="tx1"/>
                          </a:solidFill>
                          <a:effectLst/>
                          <a:latin typeface="Arial" panose="020B0604020202020204" pitchFamily="34" charset="0"/>
                          <a:ea typeface="+mn-ea"/>
                          <a:cs typeface="Arial" panose="020B0604020202020204" pitchFamily="34" charset="0"/>
                        </a:rPr>
                        <a:t>belgium,Chérie</a:t>
                      </a:r>
                      <a:r>
                        <a:rPr lang="fr-FR" sz="800" kern="1200" dirty="0">
                          <a:solidFill>
                            <a:schemeClr val="tx1"/>
                          </a:solidFill>
                          <a:effectLst/>
                          <a:latin typeface="Arial" panose="020B0604020202020204" pitchFamily="34" charset="0"/>
                          <a:ea typeface="+mn-ea"/>
                          <a:cs typeface="Arial" panose="020B0604020202020204" pitchFamily="34" charset="0"/>
                        </a:rPr>
                        <a:t> 80 </a:t>
                      </a:r>
                      <a:r>
                        <a:rPr lang="fr-FR" sz="800" kern="1200" dirty="0" err="1">
                          <a:solidFill>
                            <a:schemeClr val="tx1"/>
                          </a:solidFill>
                          <a:effectLst/>
                          <a:latin typeface="Arial" panose="020B0604020202020204" pitchFamily="34" charset="0"/>
                          <a:ea typeface="+mn-ea"/>
                          <a:cs typeface="Arial" panose="020B0604020202020204" pitchFamily="34" charset="0"/>
                        </a:rPr>
                        <a:t>belgium,Chérie</a:t>
                      </a:r>
                      <a:r>
                        <a:rPr lang="fr-FR" sz="800" kern="1200" dirty="0">
                          <a:solidFill>
                            <a:schemeClr val="tx1"/>
                          </a:solidFill>
                          <a:effectLst/>
                          <a:latin typeface="Arial" panose="020B0604020202020204" pitchFamily="34" charset="0"/>
                          <a:ea typeface="+mn-ea"/>
                          <a:cs typeface="Arial" panose="020B0604020202020204" pitchFamily="34" charset="0"/>
                        </a:rPr>
                        <a:t> love </a:t>
                      </a:r>
                      <a:r>
                        <a:rPr lang="fr-FR" sz="800" kern="1200" dirty="0" err="1">
                          <a:solidFill>
                            <a:schemeClr val="tx1"/>
                          </a:solidFill>
                          <a:effectLst/>
                          <a:latin typeface="Arial" panose="020B0604020202020204" pitchFamily="34" charset="0"/>
                          <a:ea typeface="+mn-ea"/>
                          <a:cs typeface="Arial" panose="020B0604020202020204" pitchFamily="34" charset="0"/>
                        </a:rPr>
                        <a:t>songs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belgium,Chérie</a:t>
                      </a:r>
                      <a:r>
                        <a:rPr lang="fr-FR" sz="800" kern="1200" dirty="0">
                          <a:solidFill>
                            <a:schemeClr val="tx1"/>
                          </a:solidFill>
                          <a:effectLst/>
                          <a:latin typeface="Arial" panose="020B0604020202020204" pitchFamily="34" charset="0"/>
                          <a:ea typeface="+mn-ea"/>
                          <a:cs typeface="Arial" panose="020B0604020202020204" pitchFamily="34" charset="0"/>
                        </a:rPr>
                        <a:t> zen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acoustic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belgium,Chérie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sweet</a:t>
                      </a:r>
                      <a:r>
                        <a:rPr lang="fr-FR" sz="800" kern="1200" dirty="0">
                          <a:solidFill>
                            <a:schemeClr val="tx1"/>
                          </a:solidFill>
                          <a:effectLst/>
                          <a:latin typeface="Arial" panose="020B0604020202020204" pitchFamily="34" charset="0"/>
                          <a:ea typeface="+mn-ea"/>
                          <a:cs typeface="Arial" panose="020B0604020202020204" pitchFamily="34" charset="0"/>
                        </a:rPr>
                        <a:t> home </a:t>
                      </a:r>
                      <a:r>
                        <a:rPr lang="fr-FR" sz="800" kern="1200" dirty="0" err="1">
                          <a:solidFill>
                            <a:schemeClr val="tx1"/>
                          </a:solidFill>
                          <a:effectLst/>
                          <a:latin typeface="Arial" panose="020B0604020202020204" pitchFamily="34" charset="0"/>
                          <a:ea typeface="+mn-ea"/>
                          <a:cs typeface="Arial" panose="020B0604020202020204" pitchFamily="34" charset="0"/>
                        </a:rPr>
                        <a:t>belgium,Chérie</a:t>
                      </a:r>
                      <a:r>
                        <a:rPr lang="fr-FR" sz="800" kern="1200" dirty="0">
                          <a:solidFill>
                            <a:schemeClr val="tx1"/>
                          </a:solidFill>
                          <a:effectLst/>
                          <a:latin typeface="Arial" panose="020B0604020202020204" pitchFamily="34" charset="0"/>
                          <a:ea typeface="+mn-ea"/>
                          <a:cs typeface="Arial" panose="020B0604020202020204" pitchFamily="34" charset="0"/>
                        </a:rPr>
                        <a:t> jazzy </a:t>
                      </a:r>
                      <a:r>
                        <a:rPr lang="fr-FR" sz="800" kern="1200" dirty="0" err="1">
                          <a:solidFill>
                            <a:schemeClr val="tx1"/>
                          </a:solidFill>
                          <a:effectLst/>
                          <a:latin typeface="Arial" panose="020B0604020202020204" pitchFamily="34" charset="0"/>
                          <a:ea typeface="+mn-ea"/>
                          <a:cs typeface="Arial" panose="020B0604020202020204" pitchFamily="34" charset="0"/>
                        </a:rPr>
                        <a:t>belgium,Chérie</a:t>
                      </a:r>
                      <a:r>
                        <a:rPr lang="fr-FR" sz="800" kern="1200" dirty="0">
                          <a:solidFill>
                            <a:schemeClr val="tx1"/>
                          </a:solidFill>
                          <a:effectLst/>
                          <a:latin typeface="Arial" panose="020B0604020202020204" pitchFamily="34" charset="0"/>
                          <a:ea typeface="+mn-ea"/>
                          <a:cs typeface="Arial" panose="020B0604020202020204" pitchFamily="34" charset="0"/>
                        </a:rPr>
                        <a:t> happy </a:t>
                      </a:r>
                      <a:r>
                        <a:rPr lang="fr-FR" sz="800" kern="1200" dirty="0" err="1">
                          <a:solidFill>
                            <a:schemeClr val="tx1"/>
                          </a:solidFill>
                          <a:effectLst/>
                          <a:latin typeface="Arial" panose="020B0604020202020204" pitchFamily="34" charset="0"/>
                          <a:ea typeface="+mn-ea"/>
                          <a:cs typeface="Arial" panose="020B0604020202020204" pitchFamily="34" charset="0"/>
                        </a:rPr>
                        <a:t>belgium,Chérie</a:t>
                      </a:r>
                      <a:r>
                        <a:rPr lang="fr-FR" sz="800" kern="1200" dirty="0">
                          <a:solidFill>
                            <a:schemeClr val="tx1"/>
                          </a:solidFill>
                          <a:effectLst/>
                          <a:latin typeface="Arial" panose="020B0604020202020204" pitchFamily="34" charset="0"/>
                          <a:ea typeface="+mn-ea"/>
                          <a:cs typeface="Arial" panose="020B0604020202020204" pitchFamily="34" charset="0"/>
                        </a:rPr>
                        <a:t> nouveautés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fitness </a:t>
                      </a:r>
                      <a:r>
                        <a:rPr lang="fr-FR" sz="800" kern="1200" dirty="0" err="1">
                          <a:solidFill>
                            <a:schemeClr val="tx1"/>
                          </a:solidFill>
                          <a:effectLst/>
                          <a:latin typeface="Arial" panose="020B0604020202020204" pitchFamily="34" charset="0"/>
                          <a:ea typeface="+mn-ea"/>
                          <a:cs typeface="Arial" panose="020B0604020202020204" pitchFamily="34" charset="0"/>
                        </a:rPr>
                        <a:t>belgium,Chérie</a:t>
                      </a:r>
                      <a:r>
                        <a:rPr lang="fr-FR" sz="800" kern="1200" dirty="0">
                          <a:solidFill>
                            <a:schemeClr val="tx1"/>
                          </a:solidFill>
                          <a:effectLst/>
                          <a:latin typeface="Arial" panose="020B0604020202020204" pitchFamily="34" charset="0"/>
                          <a:ea typeface="+mn-ea"/>
                          <a:cs typeface="Arial" panose="020B0604020202020204" pitchFamily="34" charset="0"/>
                        </a:rPr>
                        <a:t> émotions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love </a:t>
                      </a:r>
                      <a:r>
                        <a:rPr lang="fr-FR" sz="800" kern="1200" dirty="0" err="1">
                          <a:solidFill>
                            <a:schemeClr val="tx1"/>
                          </a:solidFill>
                          <a:effectLst/>
                          <a:latin typeface="Arial" panose="020B0604020202020204" pitchFamily="34" charset="0"/>
                          <a:ea typeface="+mn-ea"/>
                          <a:cs typeface="Arial" panose="020B0604020202020204" pitchFamily="34" charset="0"/>
                        </a:rPr>
                        <a:t>songs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réunion,Cherie</a:t>
                      </a:r>
                      <a:r>
                        <a:rPr lang="fr-FR" sz="800" kern="1200" dirty="0">
                          <a:solidFill>
                            <a:schemeClr val="tx1"/>
                          </a:solidFill>
                          <a:effectLst/>
                          <a:latin typeface="Arial" panose="020B0604020202020204" pitchFamily="34" charset="0"/>
                          <a:ea typeface="+mn-ea"/>
                          <a:cs typeface="Arial" panose="020B0604020202020204" pitchFamily="34" charset="0"/>
                        </a:rPr>
                        <a:t> soft rock </a:t>
                      </a:r>
                      <a:r>
                        <a:rPr lang="fr-FR" sz="800" kern="1200" dirty="0" err="1">
                          <a:solidFill>
                            <a:schemeClr val="tx1"/>
                          </a:solidFill>
                          <a:effectLst/>
                          <a:latin typeface="Arial" panose="020B0604020202020204" pitchFamily="34" charset="0"/>
                          <a:ea typeface="+mn-ea"/>
                          <a:cs typeface="Arial" panose="020B0604020202020204" pitchFamily="34" charset="0"/>
                        </a:rPr>
                        <a:t>reunion,Chérie</a:t>
                      </a:r>
                      <a:r>
                        <a:rPr lang="fr-FR" sz="800" kern="1200" dirty="0">
                          <a:solidFill>
                            <a:schemeClr val="tx1"/>
                          </a:solidFill>
                          <a:effectLst/>
                          <a:latin typeface="Arial" panose="020B0604020202020204" pitchFamily="34" charset="0"/>
                          <a:ea typeface="+mn-ea"/>
                          <a:cs typeface="Arial" panose="020B0604020202020204" pitchFamily="34" charset="0"/>
                        </a:rPr>
                        <a:t> la plus belle rentrée </a:t>
                      </a:r>
                      <a:r>
                        <a:rPr lang="fr-FR" sz="800" kern="1200" dirty="0" err="1">
                          <a:solidFill>
                            <a:schemeClr val="tx1"/>
                          </a:solidFill>
                          <a:effectLst/>
                          <a:latin typeface="Arial" panose="020B0604020202020204" pitchFamily="34" charset="0"/>
                          <a:ea typeface="+mn-ea"/>
                          <a:cs typeface="Arial" panose="020B0604020202020204" pitchFamily="34" charset="0"/>
                        </a:rPr>
                        <a:t>reunion,Chérie</a:t>
                      </a:r>
                      <a:r>
                        <a:rPr lang="fr-FR" sz="800" kern="1200" dirty="0">
                          <a:solidFill>
                            <a:schemeClr val="tx1"/>
                          </a:solidFill>
                          <a:effectLst/>
                          <a:latin typeface="Arial" panose="020B0604020202020204" pitchFamily="34" charset="0"/>
                          <a:ea typeface="+mn-ea"/>
                          <a:cs typeface="Arial" panose="020B0604020202020204" pitchFamily="34" charset="0"/>
                        </a:rPr>
                        <a:t> happy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frenchy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romantic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fitness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Jean-Jacques Goldman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ballads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les plus belles voix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sweet</a:t>
                      </a:r>
                      <a:r>
                        <a:rPr lang="fr-FR" sz="800" kern="1200" dirty="0">
                          <a:solidFill>
                            <a:schemeClr val="tx1"/>
                          </a:solidFill>
                          <a:effectLst/>
                          <a:latin typeface="Arial" panose="020B0604020202020204" pitchFamily="34" charset="0"/>
                          <a:ea typeface="+mn-ea"/>
                          <a:cs typeface="Arial" panose="020B0604020202020204" pitchFamily="34" charset="0"/>
                        </a:rPr>
                        <a:t> home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80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hiver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rnb</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at </a:t>
                      </a:r>
                      <a:r>
                        <a:rPr lang="fr-FR" sz="800" kern="1200" dirty="0" err="1">
                          <a:solidFill>
                            <a:schemeClr val="tx1"/>
                          </a:solidFill>
                          <a:effectLst/>
                          <a:latin typeface="Arial" panose="020B0604020202020204" pitchFamily="34" charset="0"/>
                          <a:ea typeface="+mn-ea"/>
                          <a:cs typeface="Arial" panose="020B0604020202020204" pitchFamily="34" charset="0"/>
                        </a:rPr>
                        <a:t>work</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90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acoustic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no </a:t>
                      </a:r>
                      <a:r>
                        <a:rPr lang="fr-FR" sz="800" kern="1200" dirty="0" err="1">
                          <a:solidFill>
                            <a:schemeClr val="tx1"/>
                          </a:solidFill>
                          <a:effectLst/>
                          <a:latin typeface="Arial" panose="020B0604020202020204" pitchFamily="34" charset="0"/>
                          <a:ea typeface="+mn-ea"/>
                          <a:cs typeface="Arial" panose="020B0604020202020204" pitchFamily="34" charset="0"/>
                        </a:rPr>
                        <a:t>repeat</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jazzy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à la maison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pop </a:t>
                      </a:r>
                      <a:r>
                        <a:rPr lang="fr-FR" sz="800" kern="1200" dirty="0" err="1">
                          <a:solidFill>
                            <a:schemeClr val="tx1"/>
                          </a:solidFill>
                          <a:effectLst/>
                          <a:latin typeface="Arial" panose="020B0604020202020204" pitchFamily="34" charset="0"/>
                          <a:ea typeface="+mn-ea"/>
                          <a:cs typeface="Arial" panose="020B0604020202020204" pitchFamily="34" charset="0"/>
                        </a:rPr>
                        <a:t>réunion,Cherie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feel</a:t>
                      </a:r>
                      <a:r>
                        <a:rPr lang="fr-FR" sz="800" kern="1200" dirty="0">
                          <a:solidFill>
                            <a:schemeClr val="tx1"/>
                          </a:solidFill>
                          <a:effectLst/>
                          <a:latin typeface="Arial" panose="020B0604020202020204" pitchFamily="34" charset="0"/>
                          <a:ea typeface="+mn-ea"/>
                          <a:cs typeface="Arial" panose="020B0604020202020204" pitchFamily="34" charset="0"/>
                        </a:rPr>
                        <a:t> good </a:t>
                      </a:r>
                      <a:r>
                        <a:rPr lang="fr-FR" sz="800" kern="1200" dirty="0" err="1">
                          <a:solidFill>
                            <a:schemeClr val="tx1"/>
                          </a:solidFill>
                          <a:effectLst/>
                          <a:latin typeface="Arial" panose="020B0604020202020204" pitchFamily="34" charset="0"/>
                          <a:ea typeface="+mn-ea"/>
                          <a:cs typeface="Arial" panose="020B0604020202020204" pitchFamily="34" charset="0"/>
                        </a:rPr>
                        <a:t>reunion,Chérie</a:t>
                      </a:r>
                      <a:r>
                        <a:rPr lang="fr-FR" sz="800" kern="1200" dirty="0">
                          <a:solidFill>
                            <a:schemeClr val="tx1"/>
                          </a:solidFill>
                          <a:effectLst/>
                          <a:latin typeface="Arial" panose="020B0604020202020204" pitchFamily="34" charset="0"/>
                          <a:ea typeface="+mn-ea"/>
                          <a:cs typeface="Arial" panose="020B0604020202020204" pitchFamily="34" charset="0"/>
                        </a:rPr>
                        <a:t> latino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party </a:t>
                      </a:r>
                      <a:r>
                        <a:rPr lang="fr-FR" sz="800" kern="1200" dirty="0" err="1">
                          <a:solidFill>
                            <a:schemeClr val="tx1"/>
                          </a:solidFill>
                          <a:effectLst/>
                          <a:latin typeface="Arial" panose="020B0604020202020204" pitchFamily="34" charset="0"/>
                          <a:ea typeface="+mn-ea"/>
                          <a:cs typeface="Arial" panose="020B0604020202020204" pitchFamily="34" charset="0"/>
                        </a:rPr>
                        <a:t>réunion,Chérie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playa</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reunion,Chérie</a:t>
                      </a:r>
                      <a:r>
                        <a:rPr lang="fr-FR" sz="800" kern="1200" dirty="0">
                          <a:solidFill>
                            <a:schemeClr val="tx1"/>
                          </a:solidFill>
                          <a:effectLst/>
                          <a:latin typeface="Arial" panose="020B0604020202020204" pitchFamily="34" charset="0"/>
                          <a:ea typeface="+mn-ea"/>
                          <a:cs typeface="Arial" panose="020B0604020202020204" pitchFamily="34" charset="0"/>
                        </a:rPr>
                        <a:t> 2000 </a:t>
                      </a:r>
                      <a:r>
                        <a:rPr lang="fr-FR" sz="800" kern="1200" dirty="0" err="1">
                          <a:solidFill>
                            <a:schemeClr val="tx1"/>
                          </a:solidFill>
                          <a:effectLst/>
                          <a:latin typeface="Arial" panose="020B0604020202020204" pitchFamily="34" charset="0"/>
                          <a:ea typeface="+mn-ea"/>
                          <a:cs typeface="Arial" panose="020B0604020202020204" pitchFamily="34" charset="0"/>
                        </a:rPr>
                        <a:t>Reunion,Chérie</a:t>
                      </a:r>
                      <a:r>
                        <a:rPr lang="fr-FR" sz="800" kern="1200" dirty="0">
                          <a:solidFill>
                            <a:schemeClr val="tx1"/>
                          </a:solidFill>
                          <a:effectLst/>
                          <a:latin typeface="Arial" panose="020B0604020202020204" pitchFamily="34" charset="0"/>
                          <a:ea typeface="+mn-ea"/>
                          <a:cs typeface="Arial" panose="020B0604020202020204" pitchFamily="34" charset="0"/>
                        </a:rPr>
                        <a:t> les plus belles voix </a:t>
                      </a:r>
                      <a:r>
                        <a:rPr lang="fr-FR" sz="800" kern="1200" dirty="0" err="1">
                          <a:solidFill>
                            <a:schemeClr val="tx1"/>
                          </a:solidFill>
                          <a:effectLst/>
                          <a:latin typeface="Arial" panose="020B0604020202020204" pitchFamily="34" charset="0"/>
                          <a:ea typeface="+mn-ea"/>
                          <a:cs typeface="Arial" panose="020B0604020202020204" pitchFamily="34" charset="0"/>
                        </a:rPr>
                        <a:t>belgium,Chérie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romantic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belgium</a:t>
                      </a:r>
                      <a:r>
                        <a:rPr lang="fr-FR" sz="800" kern="1200" dirty="0">
                          <a:solidFill>
                            <a:schemeClr val="tx1"/>
                          </a:solidFill>
                          <a:effectLst/>
                          <a:latin typeface="Arial" panose="020B0604020202020204" pitchFamily="34" charset="0"/>
                          <a:ea typeface="+mn-ea"/>
                          <a:cs typeface="Arial" panose="020B0604020202020204" pitchFamily="34" charset="0"/>
                        </a:rPr>
                        <a:t>,</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112323"/>
                  </a:ext>
                </a:extLst>
              </a:tr>
              <a:tr h="2386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a:ea typeface="+mn-ea"/>
                          <a:cs typeface="+mn-cs"/>
                        </a:rPr>
                        <a:t>RTL</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800" kern="1200" dirty="0">
                          <a:solidFill>
                            <a:schemeClr val="tx1"/>
                          </a:solidFill>
                          <a:effectLst/>
                          <a:latin typeface="Arial" panose="020B0604020202020204" pitchFamily="34" charset="0"/>
                          <a:ea typeface="+mn-ea"/>
                          <a:cs typeface="Arial" panose="020B0604020202020204" pitchFamily="34" charset="0"/>
                        </a:rPr>
                        <a:t>RTL, RTL2</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884618"/>
                  </a:ext>
                </a:extLst>
              </a:tr>
              <a:tr h="23725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a:ea typeface="+mn-ea"/>
                          <a:cs typeface="+mn-cs"/>
                        </a:rPr>
                        <a:t>Fun Radio</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800" kern="1200" dirty="0">
                          <a:solidFill>
                            <a:schemeClr val="tx1"/>
                          </a:solidFill>
                          <a:effectLst/>
                          <a:latin typeface="Arial" panose="020B0604020202020204" pitchFamily="34" charset="0"/>
                          <a:ea typeface="+mn-ea"/>
                          <a:cs typeface="Arial" panose="020B0604020202020204" pitchFamily="34" charset="0"/>
                        </a:rPr>
                        <a:t>Fun radio</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067976"/>
                  </a:ext>
                </a:extLst>
              </a:tr>
              <a:tr h="30820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err="1">
                          <a:solidFill>
                            <a:srgbClr val="0070C0"/>
                          </a:solidFill>
                          <a:effectLst/>
                          <a:latin typeface="Arial" panose="020B0604020202020204" pitchFamily="34" charset="0"/>
                          <a:cs typeface="Arial" panose="020B0604020202020204" pitchFamily="34" charset="0"/>
                        </a:rPr>
                        <a:t>Blackbox</a:t>
                      </a:r>
                      <a:endParaRPr lang="fr-FR" sz="800" b="1" i="0" u="none" strike="noStrike" dirty="0">
                        <a:solidFill>
                          <a:srgbClr val="0070C0"/>
                        </a:solidFill>
                        <a:effectLst/>
                        <a:latin typeface="Arial" panose="020B0604020202020204" pitchFamily="34" charset="0"/>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err="1">
                          <a:solidFill>
                            <a:schemeClr val="tx1"/>
                          </a:solidFill>
                          <a:effectLst/>
                          <a:latin typeface="Arial" panose="020B0604020202020204" pitchFamily="34" charset="0"/>
                          <a:ea typeface="+mn-ea"/>
                          <a:cs typeface="Arial" panose="020B0604020202020204" pitchFamily="34" charset="0"/>
                        </a:rPr>
                        <a:t>Blackbox</a:t>
                      </a:r>
                      <a:r>
                        <a:rPr lang="fr-FR" sz="800" kern="1200" dirty="0">
                          <a:solidFill>
                            <a:schemeClr val="tx1"/>
                          </a:solidFill>
                          <a:effectLst/>
                          <a:latin typeface="Arial" panose="020B0604020202020204" pitchFamily="34" charset="0"/>
                          <a:ea typeface="+mn-ea"/>
                          <a:cs typeface="Arial" panose="020B0604020202020204" pitchFamily="34" charset="0"/>
                        </a:rPr>
                        <a:t>(*),</a:t>
                      </a:r>
                      <a:r>
                        <a:rPr lang="fr-FR" sz="800" kern="1200" dirty="0" err="1">
                          <a:solidFill>
                            <a:schemeClr val="tx1"/>
                          </a:solidFill>
                          <a:effectLst/>
                          <a:latin typeface="Arial" panose="020B0604020202020204" pitchFamily="34" charset="0"/>
                          <a:ea typeface="+mn-ea"/>
                          <a:cs typeface="Arial" panose="020B0604020202020204" pitchFamily="34" charset="0"/>
                        </a:rPr>
                        <a:t>Blackbox</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fr,Blackbox</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fr,Blackbox</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Latina,Blackbox</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us,Blackbox</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us,Blackbox</a:t>
                      </a:r>
                      <a:r>
                        <a:rPr lang="fr-FR" sz="800" kern="1200" dirty="0">
                          <a:solidFill>
                            <a:schemeClr val="tx1"/>
                          </a:solidFill>
                          <a:effectLst/>
                          <a:latin typeface="Arial" panose="020B0604020202020204" pitchFamily="34" charset="0"/>
                          <a:ea typeface="+mn-ea"/>
                          <a:cs typeface="Arial" panose="020B0604020202020204" pitchFamily="34" charset="0"/>
                        </a:rPr>
                        <a:t> @Work,Blackbox </a:t>
                      </a:r>
                      <a:r>
                        <a:rPr lang="fr-FR" sz="800" kern="1200" dirty="0" err="1">
                          <a:solidFill>
                            <a:schemeClr val="tx1"/>
                          </a:solidFill>
                          <a:effectLst/>
                          <a:latin typeface="Arial" panose="020B0604020202020204" pitchFamily="34" charset="0"/>
                          <a:ea typeface="+mn-ea"/>
                          <a:cs typeface="Arial" panose="020B0604020202020204" pitchFamily="34" charset="0"/>
                        </a:rPr>
                        <a:t>Maieille,Blackbox</a:t>
                      </a:r>
                      <a:r>
                        <a:rPr lang="fr-FR" sz="800" kern="1200" dirty="0">
                          <a:solidFill>
                            <a:schemeClr val="tx1"/>
                          </a:solidFill>
                          <a:effectLst/>
                          <a:latin typeface="Arial" panose="020B0604020202020204" pitchFamily="34" charset="0"/>
                          <a:ea typeface="+mn-ea"/>
                          <a:cs typeface="Arial" panose="020B0604020202020204" pitchFamily="34" charset="0"/>
                        </a:rPr>
                        <a:t> 9.3,</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034156"/>
                  </a:ext>
                </a:extLst>
              </a:tr>
            </a:tbl>
          </a:graphicData>
        </a:graphic>
      </p:graphicFrame>
      <p:sp>
        <p:nvSpPr>
          <p:cNvPr id="5" name="ZoneTexte 4"/>
          <p:cNvSpPr txBox="1"/>
          <p:nvPr/>
        </p:nvSpPr>
        <p:spPr>
          <a:xfrm>
            <a:off x="6237312" y="8846894"/>
            <a:ext cx="360040" cy="253916"/>
          </a:xfrm>
          <a:prstGeom prst="rect">
            <a:avLst/>
          </a:prstGeom>
          <a:noFill/>
        </p:spPr>
        <p:txBody>
          <a:bodyPr wrap="square" rtlCol="0">
            <a:spAutoFit/>
          </a:bodyPr>
          <a:lstStyle/>
          <a:p>
            <a:r>
              <a:rPr lang="fr-FR" sz="1050" dirty="0">
                <a:latin typeface="Arial" panose="020B0604020202020204" pitchFamily="34" charset="0"/>
                <a:cs typeface="Arial" panose="020B0604020202020204" pitchFamily="34" charset="0"/>
              </a:rPr>
              <a:t>17</a:t>
            </a:r>
          </a:p>
        </p:txBody>
      </p:sp>
      <p:pic>
        <p:nvPicPr>
          <p:cNvPr id="7" name="Image 6">
            <a:extLst>
              <a:ext uri="{FF2B5EF4-FFF2-40B4-BE49-F238E27FC236}">
                <a16:creationId xmlns:a16="http://schemas.microsoft.com/office/drawing/2014/main" id="{5A14CD1F-8694-4674-9D94-1A826C1A98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03" y="56137"/>
            <a:ext cx="6858000" cy="836538"/>
          </a:xfrm>
          <a:prstGeom prst="rect">
            <a:avLst/>
          </a:prstGeom>
        </p:spPr>
      </p:pic>
      <p:pic>
        <p:nvPicPr>
          <p:cNvPr id="2" name="Image 1">
            <a:extLst>
              <a:ext uri="{FF2B5EF4-FFF2-40B4-BE49-F238E27FC236}">
                <a16:creationId xmlns:a16="http://schemas.microsoft.com/office/drawing/2014/main" id="{589BBEC7-1C9A-0B1D-08E6-357557695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2778113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80967741"/>
              </p:ext>
            </p:extLst>
          </p:nvPr>
        </p:nvGraphicFramePr>
        <p:xfrm>
          <a:off x="116632" y="899592"/>
          <a:ext cx="6624736" cy="7877762"/>
        </p:xfrm>
        <a:graphic>
          <a:graphicData uri="http://schemas.openxmlformats.org/drawingml/2006/table">
            <a:tbl>
              <a:tblPr/>
              <a:tblGrid>
                <a:gridCol w="1251339">
                  <a:extLst>
                    <a:ext uri="{9D8B030D-6E8A-4147-A177-3AD203B41FA5}">
                      <a16:colId xmlns:a16="http://schemas.microsoft.com/office/drawing/2014/main" val="20000"/>
                    </a:ext>
                  </a:extLst>
                </a:gridCol>
                <a:gridCol w="5373397">
                  <a:extLst>
                    <a:ext uri="{9D8B030D-6E8A-4147-A177-3AD203B41FA5}">
                      <a16:colId xmlns:a16="http://schemas.microsoft.com/office/drawing/2014/main" val="20001"/>
                    </a:ext>
                  </a:extLst>
                </a:gridCol>
              </a:tblGrid>
              <a:tr h="244274">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Nom du support</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algn="just" fontAlgn="ctr"/>
                      <a:r>
                        <a:rPr lang="fr-FR" sz="800" b="1" i="0" u="none" strike="noStrike" dirty="0">
                          <a:solidFill>
                            <a:schemeClr val="bg1"/>
                          </a:solidFill>
                          <a:effectLst/>
                          <a:latin typeface="Arial" panose="020B0604020202020204" pitchFamily="34" charset="0"/>
                          <a:cs typeface="Arial" panose="020B0604020202020204" pitchFamily="34" charset="0"/>
                        </a:rPr>
                        <a:t>Périmètre déclaré et contrôlé</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extLst>
                  <a:ext uri="{0D108BD9-81ED-4DB2-BD59-A6C34878D82A}">
                    <a16:rowId xmlns:a16="http://schemas.microsoft.com/office/drawing/2014/main" val="10000"/>
                  </a:ext>
                </a:extLst>
              </a:tr>
              <a:tr h="24628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err="1">
                          <a:solidFill>
                            <a:srgbClr val="0070C0"/>
                          </a:solidFill>
                          <a:effectLst/>
                          <a:latin typeface="Arial" panose="020B0604020202020204" pitchFamily="34" charset="0"/>
                          <a:cs typeface="Arial" panose="020B0604020202020204" pitchFamily="34" charset="0"/>
                        </a:rPr>
                        <a:t>Metropolys</a:t>
                      </a:r>
                      <a:endParaRPr lang="fr-FR" sz="800" b="1" i="0" u="none" strike="noStrike" dirty="0">
                        <a:solidFill>
                          <a:srgbClr val="0070C0"/>
                        </a:solidFill>
                        <a:effectLst/>
                        <a:latin typeface="Arial" panose="020B0604020202020204" pitchFamily="34" charset="0"/>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err="1">
                          <a:solidFill>
                            <a:schemeClr val="tx1"/>
                          </a:solidFill>
                          <a:effectLst/>
                          <a:latin typeface="Arial" panose="020B0604020202020204" pitchFamily="34" charset="0"/>
                          <a:ea typeface="+mn-ea"/>
                          <a:cs typeface="Arial" panose="020B0604020202020204" pitchFamily="34" charset="0"/>
                        </a:rPr>
                        <a:t>Metropolys</a:t>
                      </a:r>
                      <a:r>
                        <a:rPr lang="fr-FR" sz="800" kern="1200" dirty="0">
                          <a:solidFill>
                            <a:schemeClr val="tx1"/>
                          </a:solidFill>
                          <a:effectLst/>
                          <a:latin typeface="Arial" panose="020B0604020202020204" pitchFamily="34" charset="0"/>
                          <a:ea typeface="+mn-ea"/>
                          <a:cs typeface="Arial" panose="020B0604020202020204" pitchFamily="34" charset="0"/>
                        </a:rPr>
                        <a:t>(*),</a:t>
                      </a:r>
                      <a:r>
                        <a:rPr lang="fr-FR" sz="800" kern="1200" dirty="0" err="1">
                          <a:solidFill>
                            <a:schemeClr val="tx1"/>
                          </a:solidFill>
                          <a:effectLst/>
                          <a:latin typeface="Arial" panose="020B0604020202020204" pitchFamily="34" charset="0"/>
                          <a:ea typeface="+mn-ea"/>
                          <a:cs typeface="Arial" panose="020B0604020202020204" pitchFamily="34" charset="0"/>
                        </a:rPr>
                        <a:t>metropolys</a:t>
                      </a:r>
                      <a:r>
                        <a:rPr lang="fr-FR" sz="800" kern="1200" dirty="0">
                          <a:solidFill>
                            <a:schemeClr val="tx1"/>
                          </a:solidFill>
                          <a:effectLst/>
                          <a:latin typeface="Arial" panose="020B0604020202020204" pitchFamily="34" charset="0"/>
                          <a:ea typeface="+mn-ea"/>
                          <a:cs typeface="Arial" panose="020B0604020202020204" pitchFamily="34" charset="0"/>
                        </a:rPr>
                        <a:t> disco </a:t>
                      </a:r>
                      <a:r>
                        <a:rPr lang="fr-FR" sz="800" kern="1200" dirty="0" err="1">
                          <a:solidFill>
                            <a:schemeClr val="tx1"/>
                          </a:solidFill>
                          <a:effectLst/>
                          <a:latin typeface="Arial" panose="020B0604020202020204" pitchFamily="34" charset="0"/>
                          <a:ea typeface="+mn-ea"/>
                          <a:cs typeface="Arial" panose="020B0604020202020204" pitchFamily="34" charset="0"/>
                        </a:rPr>
                        <a:t>funk,metropolys</a:t>
                      </a:r>
                      <a:r>
                        <a:rPr lang="fr-FR" sz="800" kern="1200" dirty="0">
                          <a:solidFill>
                            <a:schemeClr val="tx1"/>
                          </a:solidFill>
                          <a:effectLst/>
                          <a:latin typeface="Arial" panose="020B0604020202020204" pitchFamily="34" charset="0"/>
                          <a:ea typeface="+mn-ea"/>
                          <a:cs typeface="Arial" panose="020B0604020202020204" pitchFamily="34" charset="0"/>
                        </a:rPr>
                        <a:t> 3600 </a:t>
                      </a:r>
                      <a:r>
                        <a:rPr lang="fr-FR" sz="800" kern="1200" dirty="0" err="1">
                          <a:solidFill>
                            <a:schemeClr val="tx1"/>
                          </a:solidFill>
                          <a:effectLst/>
                          <a:latin typeface="Arial" panose="020B0604020202020204" pitchFamily="34" charset="0"/>
                          <a:ea typeface="+mn-ea"/>
                          <a:cs typeface="Arial" panose="020B0604020202020204" pitchFamily="34" charset="0"/>
                        </a:rPr>
                        <a:t>secondes,metropolys</a:t>
                      </a:r>
                      <a:r>
                        <a:rPr lang="fr-FR" sz="800" kern="1200" dirty="0">
                          <a:solidFill>
                            <a:schemeClr val="tx1"/>
                          </a:solidFill>
                          <a:effectLst/>
                          <a:latin typeface="Arial" panose="020B0604020202020204" pitchFamily="34" charset="0"/>
                          <a:ea typeface="+mn-ea"/>
                          <a:cs typeface="Arial" panose="020B0604020202020204" pitchFamily="34" charset="0"/>
                        </a:rPr>
                        <a:t> au </a:t>
                      </a:r>
                      <a:r>
                        <a:rPr lang="fr-FR" sz="800" kern="1200" dirty="0" err="1">
                          <a:solidFill>
                            <a:schemeClr val="tx1"/>
                          </a:solidFill>
                          <a:effectLst/>
                          <a:latin typeface="Arial" panose="020B0604020202020204" pitchFamily="34" charset="0"/>
                          <a:ea typeface="+mn-ea"/>
                          <a:cs typeface="Arial" panose="020B0604020202020204" pitchFamily="34" charset="0"/>
                        </a:rPr>
                        <a:t>tempo,metropolys</a:t>
                      </a:r>
                      <a:r>
                        <a:rPr lang="fr-FR" sz="800" kern="1200" dirty="0">
                          <a:solidFill>
                            <a:schemeClr val="tx1"/>
                          </a:solidFill>
                          <a:effectLst/>
                          <a:latin typeface="Arial" panose="020B0604020202020204" pitchFamily="34" charset="0"/>
                          <a:ea typeface="+mn-ea"/>
                          <a:cs typeface="Arial" panose="020B0604020202020204" pitchFamily="34" charset="0"/>
                        </a:rPr>
                        <a:t> new </a:t>
                      </a:r>
                      <a:r>
                        <a:rPr lang="fr-FR" sz="800" kern="1200" dirty="0" err="1">
                          <a:solidFill>
                            <a:schemeClr val="tx1"/>
                          </a:solidFill>
                          <a:effectLst/>
                          <a:latin typeface="Arial" panose="020B0604020202020204" pitchFamily="34" charset="0"/>
                          <a:ea typeface="+mn-ea"/>
                          <a:cs typeface="Arial" panose="020B0604020202020204" pitchFamily="34" charset="0"/>
                        </a:rPr>
                        <a:t>wave</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561035"/>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France Maghreb 2</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ctr" latinLnBrk="0" hangingPunct="1"/>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France Maghreb 2(*)</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1652288"/>
                  </a:ext>
                </a:extLst>
              </a:tr>
              <a:tr h="24628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Magnum La radio</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panose="020B0604020202020204" pitchFamily="34" charset="0"/>
                          <a:cs typeface="Arial" panose="020B0604020202020204" pitchFamily="34" charset="0"/>
                        </a:rPr>
                        <a:t>Magnum la radio (*)</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246288">
                <a:tc>
                  <a:txBody>
                    <a:bodyPr/>
                    <a:lstStyle/>
                    <a:p>
                      <a:pPr marL="0" algn="ctr" defTabSz="914400" rtl="0" eaLnBrk="1" fontAlgn="b"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Horizon Radio</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Horizon Radio(*),Horizon 80,Horizon Retro </a:t>
                      </a:r>
                      <a:r>
                        <a:rPr lang="en-US" sz="800" b="0" i="0" u="none" strike="noStrike" kern="1200" dirty="0" err="1">
                          <a:solidFill>
                            <a:srgbClr val="000000"/>
                          </a:solidFill>
                          <a:effectLst/>
                          <a:latin typeface="Arial" panose="020B0604020202020204" pitchFamily="34" charset="0"/>
                          <a:ea typeface="+mn-ea"/>
                          <a:cs typeface="Arial" panose="020B0604020202020204" pitchFamily="34" charset="0"/>
                        </a:rPr>
                        <a:t>Party,Horizon</a:t>
                      </a:r>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 love</a:t>
                      </a:r>
                      <a:endParaRPr lang="fr-FR"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24628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Radio Espace</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Radio Espace(*),Radio Espace Dance 90,Radio Espace </a:t>
                      </a:r>
                      <a:r>
                        <a:rPr lang="fr-FR" sz="800" kern="1200" dirty="0" err="1">
                          <a:solidFill>
                            <a:schemeClr val="tx1"/>
                          </a:solidFill>
                          <a:effectLst/>
                          <a:latin typeface="Arial" panose="020B0604020202020204" pitchFamily="34" charset="0"/>
                          <a:ea typeface="+mn-ea"/>
                          <a:cs typeface="Arial" panose="020B0604020202020204" pitchFamily="34" charset="0"/>
                        </a:rPr>
                        <a:t>Club,Radio</a:t>
                      </a:r>
                      <a:r>
                        <a:rPr lang="fr-FR" sz="800" kern="1200" dirty="0">
                          <a:solidFill>
                            <a:schemeClr val="tx1"/>
                          </a:solidFill>
                          <a:effectLst/>
                          <a:latin typeface="Arial" panose="020B0604020202020204" pitchFamily="34" charset="0"/>
                          <a:ea typeface="+mn-ea"/>
                          <a:cs typeface="Arial" panose="020B0604020202020204" pitchFamily="34" charset="0"/>
                        </a:rPr>
                        <a:t> Espace </a:t>
                      </a:r>
                      <a:r>
                        <a:rPr lang="fr-FR" sz="800" kern="1200" dirty="0" err="1">
                          <a:solidFill>
                            <a:schemeClr val="tx1"/>
                          </a:solidFill>
                          <a:effectLst/>
                          <a:latin typeface="Arial" panose="020B0604020202020204" pitchFamily="34" charset="0"/>
                          <a:ea typeface="+mn-ea"/>
                          <a:cs typeface="Arial" panose="020B0604020202020204" pitchFamily="34" charset="0"/>
                        </a:rPr>
                        <a:t>Dancefloor,Radio</a:t>
                      </a:r>
                      <a:r>
                        <a:rPr lang="fr-FR" sz="800" kern="1200" dirty="0">
                          <a:solidFill>
                            <a:schemeClr val="tx1"/>
                          </a:solidFill>
                          <a:effectLst/>
                          <a:latin typeface="Arial" panose="020B0604020202020204" pitchFamily="34" charset="0"/>
                          <a:ea typeface="+mn-ea"/>
                          <a:cs typeface="Arial" panose="020B0604020202020204" pitchFamily="34" charset="0"/>
                        </a:rPr>
                        <a:t> Espace Hot 30,Radio Espace </a:t>
                      </a:r>
                      <a:r>
                        <a:rPr lang="fr-FR" sz="800" kern="1200" dirty="0" err="1">
                          <a:solidFill>
                            <a:schemeClr val="tx1"/>
                          </a:solidFill>
                          <a:effectLst/>
                          <a:latin typeface="Arial" panose="020B0604020202020204" pitchFamily="34" charset="0"/>
                          <a:ea typeface="+mn-ea"/>
                          <a:cs typeface="Arial" panose="020B0604020202020204" pitchFamily="34" charset="0"/>
                        </a:rPr>
                        <a:t>Latino,Radio</a:t>
                      </a:r>
                      <a:r>
                        <a:rPr lang="fr-FR" sz="800" kern="1200" dirty="0">
                          <a:solidFill>
                            <a:schemeClr val="tx1"/>
                          </a:solidFill>
                          <a:effectLst/>
                          <a:latin typeface="Arial" panose="020B0604020202020204" pitchFamily="34" charset="0"/>
                          <a:ea typeface="+mn-ea"/>
                          <a:cs typeface="Arial" panose="020B0604020202020204" pitchFamily="34" charset="0"/>
                        </a:rPr>
                        <a:t> Espace French </a:t>
                      </a:r>
                      <a:r>
                        <a:rPr lang="fr-FR" sz="800" kern="1200" dirty="0" err="1">
                          <a:solidFill>
                            <a:schemeClr val="tx1"/>
                          </a:solidFill>
                          <a:effectLst/>
                          <a:latin typeface="Arial" panose="020B0604020202020204" pitchFamily="34" charset="0"/>
                          <a:ea typeface="+mn-ea"/>
                          <a:cs typeface="Arial" panose="020B0604020202020204" pitchFamily="34" charset="0"/>
                        </a:rPr>
                        <a:t>Touch</a:t>
                      </a:r>
                      <a:r>
                        <a:rPr lang="fr-FR" sz="800" kern="1200" dirty="0">
                          <a:solidFill>
                            <a:schemeClr val="tx1"/>
                          </a:solidFill>
                          <a:effectLst/>
                          <a:latin typeface="Arial" panose="020B0604020202020204" pitchFamily="34" charset="0"/>
                          <a:ea typeface="+mn-ea"/>
                          <a:cs typeface="Arial" panose="020B0604020202020204" pitchFamily="34" charset="0"/>
                        </a:rPr>
                        <a:t>,</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6"/>
                  </a:ext>
                </a:extLst>
              </a:tr>
              <a:tr h="246288">
                <a:tc>
                  <a:txBody>
                    <a:bodyPr/>
                    <a:lstStyle/>
                    <a:p>
                      <a:pPr marL="0" algn="ctr" defTabSz="914400" rtl="0" eaLnBrk="1" fontAlgn="b"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Virage Radio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Virage Radio(*),Virage Radio rock 90,Virage </a:t>
                      </a:r>
                      <a:r>
                        <a:rPr lang="fr-FR" sz="800" kern="1200" dirty="0" err="1">
                          <a:solidFill>
                            <a:schemeClr val="tx1"/>
                          </a:solidFill>
                          <a:effectLst/>
                          <a:latin typeface="Arial" panose="020B0604020202020204" pitchFamily="34" charset="0"/>
                          <a:ea typeface="+mn-ea"/>
                          <a:cs typeface="Arial" panose="020B0604020202020204" pitchFamily="34" charset="0"/>
                        </a:rPr>
                        <a:t>electro</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rock,virage</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pop,Virage</a:t>
                      </a:r>
                      <a:r>
                        <a:rPr lang="fr-FR" sz="800" kern="1200" dirty="0">
                          <a:solidFill>
                            <a:schemeClr val="tx1"/>
                          </a:solidFill>
                          <a:effectLst/>
                          <a:latin typeface="Arial" panose="020B0604020202020204" pitchFamily="34" charset="0"/>
                          <a:ea typeface="+mn-ea"/>
                          <a:cs typeface="Arial" panose="020B0604020202020204" pitchFamily="34" charset="0"/>
                        </a:rPr>
                        <a:t> Radio Musique de pub,</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175005"/>
                  </a:ext>
                </a:extLst>
              </a:tr>
              <a:tr h="246288">
                <a:tc>
                  <a:txBody>
                    <a:bodyPr/>
                    <a:lstStyle/>
                    <a:p>
                      <a:pPr marL="0" algn="ctr" defTabSz="914400" rtl="0" eaLnBrk="1" fontAlgn="b"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Forum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a-DK" sz="800" kern="1200" dirty="0">
                          <a:solidFill>
                            <a:schemeClr val="tx1"/>
                          </a:solidFill>
                          <a:effectLst/>
                          <a:latin typeface="Arial" panose="020B0604020202020204" pitchFamily="34" charset="0"/>
                          <a:ea typeface="+mn-ea"/>
                          <a:cs typeface="Arial" panose="020B0604020202020204" pitchFamily="34" charset="0"/>
                        </a:rPr>
                        <a:t>Forum(*),Forum 80,Forum 90,Forum 2000,Forum Love,Forum 70,Forum en francais,Forum Live,Forum @Work,</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327823"/>
                  </a:ext>
                </a:extLst>
              </a:tr>
              <a:tr h="24628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La Radio Plus</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La Radio Plus(*),La Radio Plus + de </a:t>
                      </a:r>
                      <a:r>
                        <a:rPr lang="fr-FR" sz="800" kern="1200" dirty="0" err="1">
                          <a:solidFill>
                            <a:schemeClr val="tx1"/>
                          </a:solidFill>
                          <a:effectLst/>
                          <a:latin typeface="Arial" panose="020B0604020202020204" pitchFamily="34" charset="0"/>
                          <a:ea typeface="+mn-ea"/>
                          <a:cs typeface="Arial" panose="020B0604020202020204" pitchFamily="34" charset="0"/>
                        </a:rPr>
                        <a:t>playlist,La</a:t>
                      </a:r>
                      <a:r>
                        <a:rPr lang="fr-FR" sz="800" kern="1200" dirty="0">
                          <a:solidFill>
                            <a:schemeClr val="tx1"/>
                          </a:solidFill>
                          <a:effectLst/>
                          <a:latin typeface="Arial" panose="020B0604020202020204" pitchFamily="34" charset="0"/>
                          <a:ea typeface="+mn-ea"/>
                          <a:cs typeface="Arial" panose="020B0604020202020204" pitchFamily="34" charset="0"/>
                        </a:rPr>
                        <a:t> Radio Plus 100% </a:t>
                      </a:r>
                      <a:r>
                        <a:rPr lang="fr-FR" sz="800" kern="1200" dirty="0" err="1">
                          <a:solidFill>
                            <a:schemeClr val="tx1"/>
                          </a:solidFill>
                          <a:effectLst/>
                          <a:latin typeface="Arial" panose="020B0604020202020204" pitchFamily="34" charset="0"/>
                          <a:ea typeface="+mn-ea"/>
                          <a:cs typeface="Arial" panose="020B0604020202020204" pitchFamily="34" charset="0"/>
                        </a:rPr>
                        <a:t>Rihanna,La</a:t>
                      </a:r>
                      <a:r>
                        <a:rPr lang="fr-FR" sz="800" kern="1200" dirty="0">
                          <a:solidFill>
                            <a:schemeClr val="tx1"/>
                          </a:solidFill>
                          <a:effectLst/>
                          <a:latin typeface="Arial" panose="020B0604020202020204" pitchFamily="34" charset="0"/>
                          <a:ea typeface="+mn-ea"/>
                          <a:cs typeface="Arial" panose="020B0604020202020204" pitchFamily="34" charset="0"/>
                        </a:rPr>
                        <a:t> Radio Plus </a:t>
                      </a:r>
                      <a:r>
                        <a:rPr lang="fr-FR" sz="800" kern="1200" dirty="0" err="1">
                          <a:solidFill>
                            <a:schemeClr val="tx1"/>
                          </a:solidFill>
                          <a:effectLst/>
                          <a:latin typeface="Arial" panose="020B0604020202020204" pitchFamily="34" charset="0"/>
                          <a:ea typeface="+mn-ea"/>
                          <a:cs typeface="Arial" panose="020B0604020202020204" pitchFamily="34" charset="0"/>
                        </a:rPr>
                        <a:t>Club,La</a:t>
                      </a:r>
                      <a:r>
                        <a:rPr lang="fr-FR" sz="800" kern="1200" dirty="0">
                          <a:solidFill>
                            <a:schemeClr val="tx1"/>
                          </a:solidFill>
                          <a:effectLst/>
                          <a:latin typeface="Arial" panose="020B0604020202020204" pitchFamily="34" charset="0"/>
                          <a:ea typeface="+mn-ea"/>
                          <a:cs typeface="Arial" panose="020B0604020202020204" pitchFamily="34" charset="0"/>
                        </a:rPr>
                        <a:t> Radio Plus </a:t>
                      </a:r>
                      <a:r>
                        <a:rPr lang="fr-FR" sz="800" kern="1200" dirty="0" err="1">
                          <a:solidFill>
                            <a:schemeClr val="tx1"/>
                          </a:solidFill>
                          <a:effectLst/>
                          <a:latin typeface="Arial" panose="020B0604020202020204" pitchFamily="34" charset="0"/>
                          <a:ea typeface="+mn-ea"/>
                          <a:cs typeface="Arial" panose="020B0604020202020204" pitchFamily="34" charset="0"/>
                        </a:rPr>
                        <a:t>Shopping,La</a:t>
                      </a:r>
                      <a:r>
                        <a:rPr lang="fr-FR" sz="800" kern="1200" dirty="0">
                          <a:solidFill>
                            <a:schemeClr val="tx1"/>
                          </a:solidFill>
                          <a:effectLst/>
                          <a:latin typeface="Arial" panose="020B0604020202020204" pitchFamily="34" charset="0"/>
                          <a:ea typeface="+mn-ea"/>
                          <a:cs typeface="Arial" panose="020B0604020202020204" pitchFamily="34" charset="0"/>
                        </a:rPr>
                        <a:t> Radio Plus French </a:t>
                      </a:r>
                      <a:r>
                        <a:rPr lang="fr-FR" sz="800" kern="1200" dirty="0" err="1">
                          <a:solidFill>
                            <a:schemeClr val="tx1"/>
                          </a:solidFill>
                          <a:effectLst/>
                          <a:latin typeface="Arial" panose="020B0604020202020204" pitchFamily="34" charset="0"/>
                          <a:ea typeface="+mn-ea"/>
                          <a:cs typeface="Arial" panose="020B0604020202020204" pitchFamily="34" charset="0"/>
                        </a:rPr>
                        <a:t>Touch,La</a:t>
                      </a:r>
                      <a:r>
                        <a:rPr lang="fr-FR" sz="800" kern="1200" dirty="0">
                          <a:solidFill>
                            <a:schemeClr val="tx1"/>
                          </a:solidFill>
                          <a:effectLst/>
                          <a:latin typeface="Arial" panose="020B0604020202020204" pitchFamily="34" charset="0"/>
                          <a:ea typeface="+mn-ea"/>
                          <a:cs typeface="Arial" panose="020B0604020202020204" pitchFamily="34" charset="0"/>
                        </a:rPr>
                        <a:t> Radio Plus Latino,</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548260"/>
                  </a:ext>
                </a:extLst>
              </a:tr>
              <a:tr h="246288">
                <a:tc>
                  <a:txBody>
                    <a:bodyPr/>
                    <a:lstStyle/>
                    <a:p>
                      <a:pPr algn="ctr"/>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Radio </a:t>
                      </a:r>
                      <a:r>
                        <a:rPr lang="fr-FR" sz="800" b="1" i="0" u="none" strike="noStrike" kern="1200" dirty="0" err="1">
                          <a:solidFill>
                            <a:srgbClr val="0070C0"/>
                          </a:solidFill>
                          <a:effectLst/>
                          <a:latin typeface="Arial" panose="020B0604020202020204" pitchFamily="34" charset="0"/>
                          <a:ea typeface="+mn-ea"/>
                          <a:cs typeface="Arial" panose="020B0604020202020204" pitchFamily="34" charset="0"/>
                        </a:rPr>
                        <a:t>isa</a:t>
                      </a:r>
                      <a:endParaRPr lang="fr-FR" sz="800" b="1" i="0" u="none" strike="noStrike" kern="1200" dirty="0">
                        <a:solidFill>
                          <a:srgbClr val="0070C0"/>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fr-FR" sz="800" b="0" i="0" u="none" strike="noStrike" kern="1200">
                          <a:solidFill>
                            <a:srgbClr val="000000"/>
                          </a:solidFill>
                          <a:effectLst/>
                          <a:latin typeface="Arial" panose="020B0604020202020204" pitchFamily="34" charset="0"/>
                          <a:ea typeface="+mn-ea"/>
                          <a:cs typeface="Arial" panose="020B0604020202020204" pitchFamily="34" charset="0"/>
                        </a:rPr>
                        <a:t>Radio isa(*)</a:t>
                      </a:r>
                      <a:endParaRPr lang="fr-FR"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855719"/>
                  </a:ext>
                </a:extLst>
              </a:tr>
              <a:tr h="24628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Radio 6</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panose="020B0604020202020204" pitchFamily="34" charset="0"/>
                          <a:cs typeface="Arial" panose="020B0604020202020204" pitchFamily="34" charset="0"/>
                        </a:rPr>
                        <a:t> Radio 6(*)</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026622"/>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Totem</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a:solidFill>
                            <a:schemeClr val="tx1"/>
                          </a:solidFill>
                          <a:effectLst/>
                          <a:latin typeface="Arial" panose="020B0604020202020204" pitchFamily="34" charset="0"/>
                          <a:cs typeface="Arial" panose="020B0604020202020204" pitchFamily="34" charset="0"/>
                        </a:rPr>
                        <a:t>Totem(*)</a:t>
                      </a:r>
                      <a:endParaRPr lang="fr-FR" sz="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662613"/>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RTS</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RTS (*),RTS Le Mix</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906695"/>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RCA la Radio</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a:solidFill>
                            <a:schemeClr val="tx1"/>
                          </a:solidFill>
                          <a:effectLst/>
                          <a:latin typeface="Arial" panose="020B0604020202020204" pitchFamily="34" charset="0"/>
                          <a:ea typeface="+mn-ea"/>
                          <a:cs typeface="Arial" panose="020B0604020202020204" pitchFamily="34" charset="0"/>
                        </a:rPr>
                        <a:t>RCA la Radio (*)</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974908"/>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ODS la radio</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ODS la radio(*),ODS Années 80,ODS Années 90,Ods Pop Folk</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911730"/>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Océane FM</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chemeClr val="tx1"/>
                          </a:solidFill>
                          <a:effectLst/>
                          <a:latin typeface="Arial" panose="020B0604020202020204" pitchFamily="34" charset="0"/>
                          <a:cs typeface="Arial" panose="020B0604020202020204" pitchFamily="34" charset="0"/>
                        </a:rPr>
                        <a:t>Océane FM(*)</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715001"/>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RDL</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chemeClr val="tx1"/>
                          </a:solidFill>
                          <a:effectLst/>
                          <a:latin typeface="Arial" panose="020B0604020202020204" pitchFamily="34" charset="0"/>
                          <a:cs typeface="Arial" panose="020B0604020202020204" pitchFamily="34" charset="0"/>
                        </a:rPr>
                        <a:t>RDL(*),RDL 80's,RDL </a:t>
                      </a:r>
                      <a:r>
                        <a:rPr lang="fr-FR" sz="800" b="0" i="0" u="none" strike="noStrike" dirty="0" err="1">
                          <a:solidFill>
                            <a:schemeClr val="tx1"/>
                          </a:solidFill>
                          <a:effectLst/>
                          <a:latin typeface="Arial" panose="020B0604020202020204" pitchFamily="34" charset="0"/>
                          <a:cs typeface="Arial" panose="020B0604020202020204" pitchFamily="34" charset="0"/>
                        </a:rPr>
                        <a:t>Fiesta,RDL</a:t>
                      </a:r>
                      <a:r>
                        <a:rPr lang="fr-FR" sz="800" b="0" i="0" u="none" strike="noStrike" dirty="0">
                          <a:solidFill>
                            <a:schemeClr val="tx1"/>
                          </a:solidFill>
                          <a:effectLst/>
                          <a:latin typeface="Arial" panose="020B0604020202020204" pitchFamily="34" charset="0"/>
                          <a:cs typeface="Arial" panose="020B0604020202020204" pitchFamily="34" charset="0"/>
                        </a:rPr>
                        <a:t> disco </a:t>
                      </a:r>
                      <a:r>
                        <a:rPr lang="fr-FR" sz="800" b="0" i="0" u="none" strike="noStrike" dirty="0" err="1">
                          <a:solidFill>
                            <a:schemeClr val="tx1"/>
                          </a:solidFill>
                          <a:effectLst/>
                          <a:latin typeface="Arial" panose="020B0604020202020204" pitchFamily="34" charset="0"/>
                          <a:cs typeface="Arial" panose="020B0604020202020204" pitchFamily="34" charset="0"/>
                        </a:rPr>
                        <a:t>funk,RDL</a:t>
                      </a:r>
                      <a:r>
                        <a:rPr lang="fr-FR" sz="800" b="0" i="0" u="none" strike="noStrike" dirty="0">
                          <a:solidFill>
                            <a:schemeClr val="tx1"/>
                          </a:solidFill>
                          <a:effectLst/>
                          <a:latin typeface="Arial" panose="020B0604020202020204" pitchFamily="34" charset="0"/>
                          <a:cs typeface="Arial" panose="020B0604020202020204" pitchFamily="34" charset="0"/>
                        </a:rPr>
                        <a:t> </a:t>
                      </a:r>
                      <a:r>
                        <a:rPr lang="fr-FR" sz="800" b="0" i="0" u="none" strike="noStrike" dirty="0" err="1">
                          <a:solidFill>
                            <a:schemeClr val="tx1"/>
                          </a:solidFill>
                          <a:effectLst/>
                          <a:latin typeface="Arial" panose="020B0604020202020204" pitchFamily="34" charset="0"/>
                          <a:cs typeface="Arial" panose="020B0604020202020204" pitchFamily="34" charset="0"/>
                        </a:rPr>
                        <a:t>Musette,RDL</a:t>
                      </a:r>
                      <a:r>
                        <a:rPr lang="fr-FR" sz="800" b="0" i="0" u="none" strike="noStrike" dirty="0">
                          <a:solidFill>
                            <a:schemeClr val="tx1"/>
                          </a:solidFill>
                          <a:effectLst/>
                          <a:latin typeface="Arial" panose="020B0604020202020204" pitchFamily="34" charset="0"/>
                          <a:cs typeface="Arial" panose="020B0604020202020204" pitchFamily="34" charset="0"/>
                        </a:rPr>
                        <a:t> Viva Italia,</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896181"/>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Radio Emotion</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800" b="0" i="0" u="none" strike="noStrike" dirty="0">
                          <a:solidFill>
                            <a:schemeClr val="tx1"/>
                          </a:solidFill>
                          <a:effectLst/>
                          <a:latin typeface="Arial" panose="020B0604020202020204" pitchFamily="34" charset="0"/>
                          <a:cs typeface="Arial" panose="020B0604020202020204" pitchFamily="34" charset="0"/>
                        </a:rPr>
                        <a:t>Radio Emotion (*),Radio emotion </a:t>
                      </a:r>
                      <a:r>
                        <a:rPr lang="en-US" sz="800" b="0" i="0" u="none" strike="noStrike" dirty="0" err="1">
                          <a:solidFill>
                            <a:schemeClr val="tx1"/>
                          </a:solidFill>
                          <a:effectLst/>
                          <a:latin typeface="Arial" panose="020B0604020202020204" pitchFamily="34" charset="0"/>
                          <a:cs typeface="Arial" panose="020B0604020202020204" pitchFamily="34" charset="0"/>
                        </a:rPr>
                        <a:t>années</a:t>
                      </a:r>
                      <a:r>
                        <a:rPr lang="en-US" sz="800" b="0" i="0" u="none" strike="noStrike" dirty="0">
                          <a:solidFill>
                            <a:schemeClr val="tx1"/>
                          </a:solidFill>
                          <a:effectLst/>
                          <a:latin typeface="Arial" panose="020B0604020202020204" pitchFamily="34" charset="0"/>
                          <a:cs typeface="Arial" panose="020B0604020202020204" pitchFamily="34" charset="0"/>
                        </a:rPr>
                        <a:t> 80, Radio emotion </a:t>
                      </a:r>
                      <a:r>
                        <a:rPr lang="en-US" sz="800" b="0" i="0" u="none" strike="noStrike" dirty="0" err="1">
                          <a:solidFill>
                            <a:schemeClr val="tx1"/>
                          </a:solidFill>
                          <a:effectLst/>
                          <a:latin typeface="Arial" panose="020B0604020202020204" pitchFamily="34" charset="0"/>
                          <a:cs typeface="Arial" panose="020B0604020202020204" pitchFamily="34" charset="0"/>
                        </a:rPr>
                        <a:t>douce</a:t>
                      </a:r>
                      <a:endParaRPr lang="fr-FR" sz="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082563"/>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Alpes 1</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chemeClr val="tx1"/>
                          </a:solidFill>
                          <a:effectLst/>
                          <a:latin typeface="Arial" panose="020B0604020202020204" pitchFamily="34" charset="0"/>
                          <a:cs typeface="Arial" panose="020B0604020202020204" pitchFamily="34" charset="0"/>
                        </a:rPr>
                        <a:t>Alpes 1(*),Alpes 1 </a:t>
                      </a:r>
                      <a:r>
                        <a:rPr lang="fr-FR" sz="800" b="0" i="0" u="none" strike="noStrike" dirty="0" err="1">
                          <a:solidFill>
                            <a:schemeClr val="tx1"/>
                          </a:solidFill>
                          <a:effectLst/>
                          <a:latin typeface="Arial" panose="020B0604020202020204" pitchFamily="34" charset="0"/>
                          <a:cs typeface="Arial" panose="020B0604020202020204" pitchFamily="34" charset="0"/>
                        </a:rPr>
                        <a:t>annees</a:t>
                      </a:r>
                      <a:r>
                        <a:rPr lang="fr-FR" sz="800" b="0" i="0" u="none" strike="noStrike" dirty="0">
                          <a:solidFill>
                            <a:schemeClr val="tx1"/>
                          </a:solidFill>
                          <a:effectLst/>
                          <a:latin typeface="Arial" panose="020B0604020202020204" pitchFamily="34" charset="0"/>
                          <a:cs typeface="Arial" panose="020B0604020202020204" pitchFamily="34" charset="0"/>
                        </a:rPr>
                        <a:t> 90</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92554"/>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Est FM</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chemeClr val="tx1"/>
                          </a:solidFill>
                          <a:effectLst/>
                          <a:latin typeface="Arial" panose="020B0604020202020204" pitchFamily="34" charset="0"/>
                          <a:cs typeface="Arial" panose="020B0604020202020204" pitchFamily="34" charset="0"/>
                        </a:rPr>
                        <a:t>Est FM(*)</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890592"/>
                  </a:ext>
                </a:extLst>
              </a:tr>
              <a:tr h="246288">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Grand Sud 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rgbClr val="000000"/>
                          </a:solidFill>
                          <a:effectLst/>
                          <a:latin typeface="Arial" panose="020B0604020202020204" pitchFamily="34" charset="0"/>
                          <a:cs typeface="Arial" panose="020B0604020202020204" pitchFamily="34" charset="0"/>
                        </a:rPr>
                        <a:t>Grand Sud FM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976865"/>
                  </a:ext>
                </a:extLst>
              </a:tr>
              <a:tr h="246288">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TFM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rgbClr val="000000"/>
                          </a:solidFill>
                          <a:effectLst/>
                          <a:latin typeface="Arial" panose="020B0604020202020204" pitchFamily="34" charset="0"/>
                          <a:cs typeface="Arial" panose="020B0604020202020204" pitchFamily="34" charset="0"/>
                        </a:rPr>
                        <a:t>TFM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32217"/>
                  </a:ext>
                </a:extLst>
              </a:tr>
              <a:tr h="2462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France Bleu</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France Bleu Provence(*),France Bleu Nord(*),France Bleu Paris(*),France Bleu Alsace(*),France Bleu Haute Normandie(*),France Bleu Armorique(*),France Bleu Loire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Ocean</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(*),France Bleu Pays De Savoie(*),France Bleu Azur(*),France Bleu Drome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Ardeche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(*),France Bleu Roussillon(*),France Bleu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Frequenzamora</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(*),France Bleu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Besancon</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(*),France Bleu Sud Lorraine(*),France Bleu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Herault</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(*),France Bleu Basse Normandie(*),France Bleu Saint Etienne Loire(*),France Bleu Lorraine Nord(*),France Bleu Breizh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Izel</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(*),France Bleu Gard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Lozere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(*),France Bleu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Isere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(*),France Bleu Gironde(*),France Bleu Picardie(*),France Bleu Pays Basque(*),France Bleu La Rochelle(*),France Bleu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Perigord</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(*),France Bleu Pays D'Auvergne(*),France Bleu Orleans(*),France Bleu Vaucluse(*),France Bleu Touraine(*),France Bleu Gascogne(*),France Bleu Toulouse(*),France Bleu Poitou(*),France Bleu Belfort(*),France Bleu Mayenne(*),France Bleu Bourgogne(*),France Bleu Limousin(*),France Bleu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Bearn</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(*),France Bleu Berry(*),France Bleu Cotentin(*),France Bleu Auxerre(*),France Bleu Champagne(*),France Bleu Maine(*),France Bleu Creuse(*),France Bleu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Elsass,France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Bleu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Evenementiel</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482407"/>
                  </a:ext>
                </a:extLst>
              </a:tr>
              <a:tr h="246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Générations</a:t>
                      </a:r>
                      <a:endParaRPr lang="fr-FR" sz="1800" b="1" i="0" u="none" strike="noStrike" kern="1200" dirty="0">
                        <a:solidFill>
                          <a:srgbClr val="0070C0"/>
                        </a:solidFill>
                        <a:effectLst/>
                        <a:latin typeface="+mn-lt"/>
                        <a:ea typeface="+mn-ea"/>
                        <a:cs typeface="+mn-cs"/>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fr-FR" sz="800" kern="1200" dirty="0">
                          <a:solidFill>
                            <a:schemeClr val="tx1"/>
                          </a:solidFill>
                          <a:effectLst/>
                          <a:latin typeface="Arial" panose="020B0604020202020204" pitchFamily="34" charset="0"/>
                          <a:ea typeface="+mn-ea"/>
                          <a:cs typeface="Arial" panose="020B0604020202020204" pitchFamily="34" charset="0"/>
                        </a:rPr>
                        <a:t>Générations(*),</a:t>
                      </a:r>
                      <a:r>
                        <a:rPr lang="fr-FR" sz="800" kern="1200" dirty="0" err="1">
                          <a:solidFill>
                            <a:schemeClr val="tx1"/>
                          </a:solidFill>
                          <a:effectLst/>
                          <a:latin typeface="Arial" panose="020B0604020202020204" pitchFamily="34" charset="0"/>
                          <a:ea typeface="+mn-ea"/>
                          <a:cs typeface="Arial" panose="020B0604020202020204" pitchFamily="34" charset="0"/>
                        </a:rPr>
                        <a:t>Généarations</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Français,Generations</a:t>
                      </a:r>
                      <a:r>
                        <a:rPr lang="fr-FR" sz="800" kern="1200" dirty="0">
                          <a:solidFill>
                            <a:schemeClr val="tx1"/>
                          </a:solidFill>
                          <a:effectLst/>
                          <a:latin typeface="Arial" panose="020B0604020202020204" pitchFamily="34" charset="0"/>
                          <a:ea typeface="+mn-ea"/>
                          <a:cs typeface="Arial" panose="020B0604020202020204" pitchFamily="34" charset="0"/>
                        </a:rPr>
                        <a:t> Rap FR </a:t>
                      </a:r>
                      <a:r>
                        <a:rPr lang="fr-FR" sz="800" kern="1200" dirty="0" err="1">
                          <a:solidFill>
                            <a:schemeClr val="tx1"/>
                          </a:solidFill>
                          <a:effectLst/>
                          <a:latin typeface="Arial" panose="020B0604020202020204" pitchFamily="34" charset="0"/>
                          <a:ea typeface="+mn-ea"/>
                          <a:cs typeface="Arial" panose="020B0604020202020204" pitchFamily="34" charset="0"/>
                        </a:rPr>
                        <a:t>Gold,Generations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Funk,Generations</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US,Generations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RnB,Générations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Jul,Generations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Reggae,Generations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Booba,Generations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Reggaeton,Generations</a:t>
                      </a:r>
                      <a:r>
                        <a:rPr lang="fr-FR" sz="800" kern="1200" dirty="0">
                          <a:solidFill>
                            <a:schemeClr val="tx1"/>
                          </a:solidFill>
                          <a:effectLst/>
                          <a:latin typeface="Arial" panose="020B0604020202020204" pitchFamily="34" charset="0"/>
                          <a:ea typeface="+mn-ea"/>
                          <a:cs typeface="Arial" panose="020B0604020202020204" pitchFamily="34" charset="0"/>
                        </a:rPr>
                        <a:t> Rap US </a:t>
                      </a:r>
                      <a:r>
                        <a:rPr lang="fr-FR" sz="800" kern="1200" dirty="0" err="1">
                          <a:solidFill>
                            <a:schemeClr val="tx1"/>
                          </a:solidFill>
                          <a:effectLst/>
                          <a:latin typeface="Arial" panose="020B0604020202020204" pitchFamily="34" charset="0"/>
                          <a:ea typeface="+mn-ea"/>
                          <a:cs typeface="Arial" panose="020B0604020202020204" pitchFamily="34" charset="0"/>
                        </a:rPr>
                        <a:t>Gold,Generations</a:t>
                      </a:r>
                      <a:r>
                        <a:rPr lang="fr-FR" sz="800" kern="1200" dirty="0">
                          <a:solidFill>
                            <a:schemeClr val="tx1"/>
                          </a:solidFill>
                          <a:effectLst/>
                          <a:latin typeface="Arial" panose="020B0604020202020204" pitchFamily="34" charset="0"/>
                          <a:ea typeface="+mn-ea"/>
                          <a:cs typeface="Arial" panose="020B0604020202020204" pitchFamily="34" charset="0"/>
                        </a:rPr>
                        <a:t> en mode brand </a:t>
                      </a:r>
                      <a:r>
                        <a:rPr lang="fr-FR" sz="800" kern="1200" dirty="0" err="1">
                          <a:solidFill>
                            <a:schemeClr val="tx1"/>
                          </a:solidFill>
                          <a:effectLst/>
                          <a:latin typeface="Arial" panose="020B0604020202020204" pitchFamily="34" charset="0"/>
                          <a:ea typeface="+mn-ea"/>
                          <a:cs typeface="Arial" panose="020B0604020202020204" pitchFamily="34" charset="0"/>
                        </a:rPr>
                        <a:t>new,Generations</a:t>
                      </a:r>
                      <a:r>
                        <a:rPr lang="fr-FR" sz="800" kern="1200" dirty="0">
                          <a:solidFill>
                            <a:schemeClr val="tx1"/>
                          </a:solidFill>
                          <a:effectLst/>
                          <a:latin typeface="Arial" panose="020B0604020202020204" pitchFamily="34" charset="0"/>
                          <a:ea typeface="+mn-ea"/>
                          <a:cs typeface="Arial" panose="020B0604020202020204" pitchFamily="34" charset="0"/>
                        </a:rPr>
                        <a:t> RnB </a:t>
                      </a:r>
                      <a:r>
                        <a:rPr lang="fr-FR" sz="800" kern="1200" dirty="0" err="1">
                          <a:solidFill>
                            <a:schemeClr val="tx1"/>
                          </a:solidFill>
                          <a:effectLst/>
                          <a:latin typeface="Arial" panose="020B0604020202020204" pitchFamily="34" charset="0"/>
                          <a:ea typeface="+mn-ea"/>
                          <a:cs typeface="Arial" panose="020B0604020202020204" pitchFamily="34" charset="0"/>
                        </a:rPr>
                        <a:t>Gold,Generations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Slowjam,Generations</a:t>
                      </a:r>
                      <a:r>
                        <a:rPr lang="fr-FR" sz="800" kern="1200" dirty="0">
                          <a:solidFill>
                            <a:schemeClr val="tx1"/>
                          </a:solidFill>
                          <a:effectLst/>
                          <a:latin typeface="Arial" panose="020B0604020202020204" pitchFamily="34" charset="0"/>
                          <a:ea typeface="+mn-ea"/>
                          <a:cs typeface="Arial" panose="020B0604020202020204" pitchFamily="34" charset="0"/>
                        </a:rPr>
                        <a:t> 90,Generations </a:t>
                      </a:r>
                      <a:r>
                        <a:rPr lang="fr-FR" sz="800" kern="1200" dirty="0" err="1">
                          <a:solidFill>
                            <a:schemeClr val="tx1"/>
                          </a:solidFill>
                          <a:effectLst/>
                          <a:latin typeface="Arial" panose="020B0604020202020204" pitchFamily="34" charset="0"/>
                          <a:ea typeface="+mn-ea"/>
                          <a:cs typeface="Arial" panose="020B0604020202020204" pitchFamily="34" charset="0"/>
                        </a:rPr>
                        <a:t>Soul,Generations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Rohff,Generations</a:t>
                      </a:r>
                      <a:r>
                        <a:rPr lang="fr-FR" sz="800" kern="1200" dirty="0">
                          <a:solidFill>
                            <a:schemeClr val="tx1"/>
                          </a:solidFill>
                          <a:effectLst/>
                          <a:latin typeface="Arial" panose="020B0604020202020204" pitchFamily="34" charset="0"/>
                          <a:ea typeface="+mn-ea"/>
                          <a:cs typeface="Arial" panose="020B0604020202020204" pitchFamily="34" charset="0"/>
                        </a:rPr>
                        <a:t> 2000,Générations 2010,Générations </a:t>
                      </a:r>
                      <a:r>
                        <a:rPr lang="fr-FR" sz="800" kern="1200" dirty="0" err="1">
                          <a:solidFill>
                            <a:schemeClr val="tx1"/>
                          </a:solidFill>
                          <a:effectLst/>
                          <a:latin typeface="Arial" panose="020B0604020202020204" pitchFamily="34" charset="0"/>
                          <a:ea typeface="+mn-ea"/>
                          <a:cs typeface="Arial" panose="020B0604020202020204" pitchFamily="34" charset="0"/>
                        </a:rPr>
                        <a:t>Dancehall,Générations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Afrobeat,Générations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Newjack,Generations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Girl,Generations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Wati</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B,Générations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Freestyle,Generations</a:t>
                      </a:r>
                      <a:r>
                        <a:rPr lang="fr-FR" sz="800" kern="1200" dirty="0">
                          <a:solidFill>
                            <a:schemeClr val="tx1"/>
                          </a:solidFill>
                          <a:effectLst/>
                          <a:latin typeface="Arial" panose="020B0604020202020204" pitchFamily="34" charset="0"/>
                          <a:ea typeface="+mn-ea"/>
                          <a:cs typeface="Arial" panose="020B0604020202020204" pitchFamily="34" charset="0"/>
                        </a:rPr>
                        <a:t> La </a:t>
                      </a:r>
                      <a:r>
                        <a:rPr lang="fr-FR" sz="800" kern="1200" dirty="0" err="1">
                          <a:solidFill>
                            <a:schemeClr val="tx1"/>
                          </a:solidFill>
                          <a:effectLst/>
                          <a:latin typeface="Arial" panose="020B0604020202020204" pitchFamily="34" charset="0"/>
                          <a:ea typeface="+mn-ea"/>
                          <a:cs typeface="Arial" panose="020B0604020202020204" pitchFamily="34" charset="0"/>
                        </a:rPr>
                        <a:t>Fouine,Générations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Rookie,Générations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Hype,Generations</a:t>
                      </a:r>
                      <a:r>
                        <a:rPr lang="fr-FR" sz="800" kern="1200" dirty="0">
                          <a:solidFill>
                            <a:schemeClr val="tx1"/>
                          </a:solidFill>
                          <a:effectLst/>
                          <a:latin typeface="Arial" panose="020B0604020202020204" pitchFamily="34" charset="0"/>
                          <a:ea typeface="+mn-ea"/>
                          <a:cs typeface="Arial" panose="020B0604020202020204" pitchFamily="34" charset="0"/>
                        </a:rPr>
                        <a:t> Noel, </a:t>
                      </a:r>
                      <a:r>
                        <a:rPr lang="fr-FR" sz="800" kern="1200" dirty="0" err="1">
                          <a:solidFill>
                            <a:schemeClr val="tx1"/>
                          </a:solidFill>
                          <a:effectLst/>
                          <a:latin typeface="Arial" panose="020B0604020202020204" pitchFamily="34" charset="0"/>
                          <a:ea typeface="+mn-ea"/>
                          <a:cs typeface="Arial" panose="020B0604020202020204" pitchFamily="34" charset="0"/>
                        </a:rPr>
                        <a:t>generations</a:t>
                      </a:r>
                      <a:r>
                        <a:rPr lang="fr-FR" sz="800" kern="1200" dirty="0">
                          <a:solidFill>
                            <a:schemeClr val="tx1"/>
                          </a:solidFill>
                          <a:effectLst/>
                          <a:latin typeface="Arial" panose="020B0604020202020204" pitchFamily="34" charset="0"/>
                          <a:ea typeface="+mn-ea"/>
                          <a:cs typeface="Arial" panose="020B0604020202020204" pitchFamily="34" charset="0"/>
                        </a:rPr>
                        <a:t> _ </a:t>
                      </a:r>
                      <a:r>
                        <a:rPr lang="fr-FR" sz="800" kern="1200" dirty="0" err="1">
                          <a:solidFill>
                            <a:schemeClr val="tx1"/>
                          </a:solidFill>
                          <a:effectLst/>
                          <a:latin typeface="Arial" panose="020B0604020202020204" pitchFamily="34" charset="0"/>
                          <a:ea typeface="+mn-ea"/>
                          <a:cs typeface="Arial" panose="020B0604020202020204" pitchFamily="34" charset="0"/>
                        </a:rPr>
                        <a:t>tiktok</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generations</a:t>
                      </a:r>
                      <a:r>
                        <a:rPr lang="fr-FR" sz="800" kern="1200" dirty="0">
                          <a:solidFill>
                            <a:schemeClr val="tx1"/>
                          </a:solidFill>
                          <a:effectLst/>
                          <a:latin typeface="Arial" panose="020B0604020202020204" pitchFamily="34" charset="0"/>
                          <a:ea typeface="+mn-ea"/>
                          <a:cs typeface="Arial" panose="020B0604020202020204" pitchFamily="34" charset="0"/>
                        </a:rPr>
                        <a:t> _ </a:t>
                      </a:r>
                      <a:r>
                        <a:rPr lang="fr-FR" sz="800" kern="1200" dirty="0" err="1">
                          <a:solidFill>
                            <a:schemeClr val="tx1"/>
                          </a:solidFill>
                          <a:effectLst/>
                          <a:latin typeface="Arial" panose="020B0604020202020204" pitchFamily="34" charset="0"/>
                          <a:ea typeface="+mn-ea"/>
                          <a:cs typeface="Arial" panose="020B0604020202020204" pitchFamily="34" charset="0"/>
                        </a:rPr>
                        <a:t>marseille</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53152"/>
                  </a:ext>
                </a:extLst>
              </a:tr>
              <a:tr h="2462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France</a:t>
                      </a:r>
                      <a:r>
                        <a:rPr lang="fr-FR" sz="800" b="1" i="0" u="none" strike="noStrike" baseline="0" dirty="0">
                          <a:solidFill>
                            <a:srgbClr val="0070C0"/>
                          </a:solidFill>
                          <a:effectLst/>
                          <a:latin typeface="Arial" panose="020B0604020202020204" pitchFamily="34" charset="0"/>
                          <a:cs typeface="Arial" panose="020B0604020202020204" pitchFamily="34" charset="0"/>
                        </a:rPr>
                        <a:t> Musique</a:t>
                      </a:r>
                      <a:endParaRPr lang="fr-FR" sz="800" b="1" i="0" u="none" strike="noStrike" dirty="0">
                        <a:solidFill>
                          <a:srgbClr val="0070C0"/>
                        </a:solidFill>
                        <a:effectLst/>
                        <a:latin typeface="Arial" panose="020B0604020202020204" pitchFamily="34" charset="0"/>
                        <a:cs typeface="Arial" panose="020B0604020202020204" pitchFamily="34" charset="0"/>
                      </a:endParaRP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France Musique(*),France Musique La </a:t>
                      </a:r>
                      <a:r>
                        <a:rPr lang="fr-FR" sz="800" kern="1200" dirty="0" err="1">
                          <a:solidFill>
                            <a:schemeClr val="tx1"/>
                          </a:solidFill>
                          <a:effectLst/>
                          <a:latin typeface="Arial" panose="020B0604020202020204" pitchFamily="34" charset="0"/>
                          <a:ea typeface="+mn-ea"/>
                          <a:cs typeface="Arial" panose="020B0604020202020204" pitchFamily="34" charset="0"/>
                        </a:rPr>
                        <a:t>Baroque,France</a:t>
                      </a:r>
                      <a:r>
                        <a:rPr lang="fr-FR" sz="800" kern="1200" dirty="0">
                          <a:solidFill>
                            <a:schemeClr val="tx1"/>
                          </a:solidFill>
                          <a:effectLst/>
                          <a:latin typeface="Arial" panose="020B0604020202020204" pitchFamily="34" charset="0"/>
                          <a:ea typeface="+mn-ea"/>
                          <a:cs typeface="Arial" panose="020B0604020202020204" pitchFamily="34" charset="0"/>
                        </a:rPr>
                        <a:t> Musique </a:t>
                      </a:r>
                      <a:r>
                        <a:rPr lang="fr-FR" sz="800" kern="1200" dirty="0" err="1">
                          <a:solidFill>
                            <a:schemeClr val="tx1"/>
                          </a:solidFill>
                          <a:effectLst/>
                          <a:latin typeface="Arial" panose="020B0604020202020204" pitchFamily="34" charset="0"/>
                          <a:ea typeface="+mn-ea"/>
                          <a:cs typeface="Arial" panose="020B0604020202020204" pitchFamily="34" charset="0"/>
                        </a:rPr>
                        <a:t>easy</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classique,France</a:t>
                      </a:r>
                      <a:r>
                        <a:rPr lang="fr-FR" sz="800" kern="1200" dirty="0">
                          <a:solidFill>
                            <a:schemeClr val="tx1"/>
                          </a:solidFill>
                          <a:effectLst/>
                          <a:latin typeface="Arial" panose="020B0604020202020204" pitchFamily="34" charset="0"/>
                          <a:ea typeface="+mn-ea"/>
                          <a:cs typeface="Arial" panose="020B0604020202020204" pitchFamily="34" charset="0"/>
                        </a:rPr>
                        <a:t> Musique la </a:t>
                      </a:r>
                      <a:r>
                        <a:rPr lang="fr-FR" sz="800" kern="1200" dirty="0" err="1">
                          <a:solidFill>
                            <a:schemeClr val="tx1"/>
                          </a:solidFill>
                          <a:effectLst/>
                          <a:latin typeface="Arial" panose="020B0604020202020204" pitchFamily="34" charset="0"/>
                          <a:ea typeface="+mn-ea"/>
                          <a:cs typeface="Arial" panose="020B0604020202020204" pitchFamily="34" charset="0"/>
                        </a:rPr>
                        <a:t>jazz,France</a:t>
                      </a:r>
                      <a:r>
                        <a:rPr lang="fr-FR" sz="800" kern="1200" dirty="0">
                          <a:solidFill>
                            <a:schemeClr val="tx1"/>
                          </a:solidFill>
                          <a:effectLst/>
                          <a:latin typeface="Arial" panose="020B0604020202020204" pitchFamily="34" charset="0"/>
                          <a:ea typeface="+mn-ea"/>
                          <a:cs typeface="Arial" panose="020B0604020202020204" pitchFamily="34" charset="0"/>
                        </a:rPr>
                        <a:t> Musique classique </a:t>
                      </a:r>
                      <a:r>
                        <a:rPr lang="fr-FR" sz="800" kern="1200" dirty="0" err="1">
                          <a:solidFill>
                            <a:schemeClr val="tx1"/>
                          </a:solidFill>
                          <a:effectLst/>
                          <a:latin typeface="Arial" panose="020B0604020202020204" pitchFamily="34" charset="0"/>
                          <a:ea typeface="+mn-ea"/>
                          <a:cs typeface="Arial" panose="020B0604020202020204" pitchFamily="34" charset="0"/>
                        </a:rPr>
                        <a:t>plus,France</a:t>
                      </a:r>
                      <a:r>
                        <a:rPr lang="fr-FR" sz="800" kern="1200" dirty="0">
                          <a:solidFill>
                            <a:schemeClr val="tx1"/>
                          </a:solidFill>
                          <a:effectLst/>
                          <a:latin typeface="Arial" panose="020B0604020202020204" pitchFamily="34" charset="0"/>
                          <a:ea typeface="+mn-ea"/>
                          <a:cs typeface="Arial" panose="020B0604020202020204" pitchFamily="34" charset="0"/>
                        </a:rPr>
                        <a:t> Musique Concerts Radio </a:t>
                      </a:r>
                      <a:r>
                        <a:rPr lang="fr-FR" sz="800" kern="1200" dirty="0" err="1">
                          <a:solidFill>
                            <a:schemeClr val="tx1"/>
                          </a:solidFill>
                          <a:effectLst/>
                          <a:latin typeface="Arial" panose="020B0604020202020204" pitchFamily="34" charset="0"/>
                          <a:ea typeface="+mn-ea"/>
                          <a:cs typeface="Arial" panose="020B0604020202020204" pitchFamily="34" charset="0"/>
                        </a:rPr>
                        <a:t>France,France</a:t>
                      </a:r>
                      <a:r>
                        <a:rPr lang="fr-FR" sz="800" kern="1200" dirty="0">
                          <a:solidFill>
                            <a:schemeClr val="tx1"/>
                          </a:solidFill>
                          <a:effectLst/>
                          <a:latin typeface="Arial" panose="020B0604020202020204" pitchFamily="34" charset="0"/>
                          <a:ea typeface="+mn-ea"/>
                          <a:cs typeface="Arial" panose="020B0604020202020204" pitchFamily="34" charset="0"/>
                        </a:rPr>
                        <a:t> Musique BO musiques de </a:t>
                      </a:r>
                      <a:r>
                        <a:rPr lang="fr-FR" sz="800" kern="1200" dirty="0" err="1">
                          <a:solidFill>
                            <a:schemeClr val="tx1"/>
                          </a:solidFill>
                          <a:effectLst/>
                          <a:latin typeface="Arial" panose="020B0604020202020204" pitchFamily="34" charset="0"/>
                          <a:ea typeface="+mn-ea"/>
                          <a:cs typeface="Arial" panose="020B0604020202020204" pitchFamily="34" charset="0"/>
                        </a:rPr>
                        <a:t>films,France</a:t>
                      </a:r>
                      <a:r>
                        <a:rPr lang="fr-FR" sz="800" kern="1200" dirty="0">
                          <a:solidFill>
                            <a:schemeClr val="tx1"/>
                          </a:solidFill>
                          <a:effectLst/>
                          <a:latin typeface="Arial" panose="020B0604020202020204" pitchFamily="34" charset="0"/>
                          <a:ea typeface="+mn-ea"/>
                          <a:cs typeface="Arial" panose="020B0604020202020204" pitchFamily="34" charset="0"/>
                        </a:rPr>
                        <a:t> Musique </a:t>
                      </a:r>
                      <a:r>
                        <a:rPr lang="fr-FR" sz="800" kern="1200" dirty="0" err="1">
                          <a:solidFill>
                            <a:schemeClr val="tx1"/>
                          </a:solidFill>
                          <a:effectLst/>
                          <a:latin typeface="Arial" panose="020B0604020202020204" pitchFamily="34" charset="0"/>
                          <a:ea typeface="+mn-ea"/>
                          <a:cs typeface="Arial" panose="020B0604020202020204" pitchFamily="34" charset="0"/>
                        </a:rPr>
                        <a:t>ocora</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monde,France</a:t>
                      </a:r>
                      <a:r>
                        <a:rPr lang="fr-FR" sz="800" kern="1200" dirty="0">
                          <a:solidFill>
                            <a:schemeClr val="tx1"/>
                          </a:solidFill>
                          <a:effectLst/>
                          <a:latin typeface="Arial" panose="020B0604020202020204" pitchFamily="34" charset="0"/>
                          <a:ea typeface="+mn-ea"/>
                          <a:cs typeface="Arial" panose="020B0604020202020204" pitchFamily="34" charset="0"/>
                        </a:rPr>
                        <a:t> Musique </a:t>
                      </a:r>
                      <a:r>
                        <a:rPr lang="fr-FR" sz="800" kern="1200" dirty="0" err="1">
                          <a:solidFill>
                            <a:schemeClr val="tx1"/>
                          </a:solidFill>
                          <a:effectLst/>
                          <a:latin typeface="Arial" panose="020B0604020202020204" pitchFamily="34" charset="0"/>
                          <a:ea typeface="+mn-ea"/>
                          <a:cs typeface="Arial" panose="020B0604020202020204" pitchFamily="34" charset="0"/>
                        </a:rPr>
                        <a:t>Opéra,France</a:t>
                      </a:r>
                      <a:r>
                        <a:rPr lang="fr-FR" sz="800" kern="1200" dirty="0">
                          <a:solidFill>
                            <a:schemeClr val="tx1"/>
                          </a:solidFill>
                          <a:effectLst/>
                          <a:latin typeface="Arial" panose="020B0604020202020204" pitchFamily="34" charset="0"/>
                          <a:ea typeface="+mn-ea"/>
                          <a:cs typeface="Arial" panose="020B0604020202020204" pitchFamily="34" charset="0"/>
                        </a:rPr>
                        <a:t> Musique La Contemporaine,</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38217"/>
                  </a:ext>
                </a:extLst>
              </a:tr>
            </a:tbl>
          </a:graphicData>
        </a:graphic>
      </p:graphicFrame>
      <p:sp>
        <p:nvSpPr>
          <p:cNvPr id="7" name="ZoneTexte 6"/>
          <p:cNvSpPr txBox="1"/>
          <p:nvPr/>
        </p:nvSpPr>
        <p:spPr>
          <a:xfrm>
            <a:off x="6237312" y="8846894"/>
            <a:ext cx="360040" cy="253916"/>
          </a:xfrm>
          <a:prstGeom prst="rect">
            <a:avLst/>
          </a:prstGeom>
          <a:noFill/>
        </p:spPr>
        <p:txBody>
          <a:bodyPr wrap="square" rtlCol="0">
            <a:spAutoFit/>
          </a:bodyPr>
          <a:lstStyle/>
          <a:p>
            <a:r>
              <a:rPr lang="fr-FR" sz="1050" dirty="0">
                <a:latin typeface="Arial" panose="020B0604020202020204" pitchFamily="34" charset="0"/>
                <a:cs typeface="Arial" panose="020B0604020202020204" pitchFamily="34" charset="0"/>
              </a:rPr>
              <a:t>20</a:t>
            </a:r>
          </a:p>
        </p:txBody>
      </p:sp>
      <p:pic>
        <p:nvPicPr>
          <p:cNvPr id="10" name="Image 9">
            <a:extLst>
              <a:ext uri="{FF2B5EF4-FFF2-40B4-BE49-F238E27FC236}">
                <a16:creationId xmlns:a16="http://schemas.microsoft.com/office/drawing/2014/main" id="{AC22321B-D680-4770-B219-D93852E21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pic>
        <p:nvPicPr>
          <p:cNvPr id="2" name="Image 1">
            <a:extLst>
              <a:ext uri="{FF2B5EF4-FFF2-40B4-BE49-F238E27FC236}">
                <a16:creationId xmlns:a16="http://schemas.microsoft.com/office/drawing/2014/main" id="{E6926F1F-92AE-AAC8-8A99-0D9ED930B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4096350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535007812"/>
              </p:ext>
            </p:extLst>
          </p:nvPr>
        </p:nvGraphicFramePr>
        <p:xfrm>
          <a:off x="80628" y="879728"/>
          <a:ext cx="6552728" cy="273140"/>
        </p:xfrm>
        <a:graphic>
          <a:graphicData uri="http://schemas.openxmlformats.org/drawingml/2006/table">
            <a:tbl>
              <a:tblPr/>
              <a:tblGrid>
                <a:gridCol w="1237738">
                  <a:extLst>
                    <a:ext uri="{9D8B030D-6E8A-4147-A177-3AD203B41FA5}">
                      <a16:colId xmlns:a16="http://schemas.microsoft.com/office/drawing/2014/main" val="20000"/>
                    </a:ext>
                  </a:extLst>
                </a:gridCol>
                <a:gridCol w="5314990">
                  <a:extLst>
                    <a:ext uri="{9D8B030D-6E8A-4147-A177-3AD203B41FA5}">
                      <a16:colId xmlns:a16="http://schemas.microsoft.com/office/drawing/2014/main" val="20001"/>
                    </a:ext>
                  </a:extLst>
                </a:gridCol>
              </a:tblGrid>
              <a:tr h="273140">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Nom du support</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Périmètre déclaré et contrôlé</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extLst>
                  <a:ext uri="{0D108BD9-81ED-4DB2-BD59-A6C34878D82A}">
                    <a16:rowId xmlns:a16="http://schemas.microsoft.com/office/drawing/2014/main" val="10000"/>
                  </a:ext>
                </a:extLst>
              </a:tr>
            </a:tbl>
          </a:graphicData>
        </a:graphic>
      </p:graphicFrame>
      <p:sp>
        <p:nvSpPr>
          <p:cNvPr id="7" name="ZoneTexte 6"/>
          <p:cNvSpPr txBox="1"/>
          <p:nvPr/>
        </p:nvSpPr>
        <p:spPr>
          <a:xfrm>
            <a:off x="6237312" y="8846894"/>
            <a:ext cx="360040" cy="253916"/>
          </a:xfrm>
          <a:prstGeom prst="rect">
            <a:avLst/>
          </a:prstGeom>
          <a:noFill/>
        </p:spPr>
        <p:txBody>
          <a:bodyPr wrap="square" rtlCol="0">
            <a:spAutoFit/>
          </a:bodyPr>
          <a:lstStyle/>
          <a:p>
            <a:r>
              <a:rPr lang="fr-FR" sz="1050" dirty="0">
                <a:latin typeface="Arial" panose="020B0604020202020204" pitchFamily="34" charset="0"/>
                <a:cs typeface="Arial" panose="020B0604020202020204" pitchFamily="34" charset="0"/>
              </a:rPr>
              <a:t>18</a:t>
            </a:r>
          </a:p>
        </p:txBody>
      </p:sp>
      <p:pic>
        <p:nvPicPr>
          <p:cNvPr id="10" name="Image 9">
            <a:extLst>
              <a:ext uri="{FF2B5EF4-FFF2-40B4-BE49-F238E27FC236}">
                <a16:creationId xmlns:a16="http://schemas.microsoft.com/office/drawing/2014/main" id="{D17EDDA5-6784-478A-8019-121C489E2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1" y="43190"/>
            <a:ext cx="6858000" cy="836538"/>
          </a:xfrm>
          <a:prstGeom prst="rect">
            <a:avLst/>
          </a:prstGeom>
        </p:spPr>
      </p:pic>
      <p:graphicFrame>
        <p:nvGraphicFramePr>
          <p:cNvPr id="2" name="Tableau 1">
            <a:extLst>
              <a:ext uri="{FF2B5EF4-FFF2-40B4-BE49-F238E27FC236}">
                <a16:creationId xmlns:a16="http://schemas.microsoft.com/office/drawing/2014/main" id="{FC6FE3F5-C381-4E72-9906-3531AF6651D6}"/>
              </a:ext>
            </a:extLst>
          </p:cNvPr>
          <p:cNvGraphicFramePr>
            <a:graphicFrameLocks noGrp="1"/>
          </p:cNvGraphicFramePr>
          <p:nvPr>
            <p:extLst>
              <p:ext uri="{D42A27DB-BD31-4B8C-83A1-F6EECF244321}">
                <p14:modId xmlns:p14="http://schemas.microsoft.com/office/powerpoint/2010/main" val="3489850409"/>
              </p:ext>
            </p:extLst>
          </p:nvPr>
        </p:nvGraphicFramePr>
        <p:xfrm>
          <a:off x="86383" y="1152868"/>
          <a:ext cx="6546415" cy="7068009"/>
        </p:xfrm>
        <a:graphic>
          <a:graphicData uri="http://schemas.openxmlformats.org/drawingml/2006/table">
            <a:tbl>
              <a:tblPr/>
              <a:tblGrid>
                <a:gridCol w="1236545">
                  <a:extLst>
                    <a:ext uri="{9D8B030D-6E8A-4147-A177-3AD203B41FA5}">
                      <a16:colId xmlns:a16="http://schemas.microsoft.com/office/drawing/2014/main" val="1810559705"/>
                    </a:ext>
                  </a:extLst>
                </a:gridCol>
                <a:gridCol w="5309870">
                  <a:extLst>
                    <a:ext uri="{9D8B030D-6E8A-4147-A177-3AD203B41FA5}">
                      <a16:colId xmlns:a16="http://schemas.microsoft.com/office/drawing/2014/main" val="252986766"/>
                    </a:ext>
                  </a:extLst>
                </a:gridCol>
              </a:tblGrid>
              <a:tr h="227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Latina</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it-IT" sz="800" kern="1200" dirty="0">
                          <a:solidFill>
                            <a:schemeClr val="tx1"/>
                          </a:solidFill>
                          <a:effectLst/>
                          <a:latin typeface="Arial" panose="020B0604020202020204" pitchFamily="34" charset="0"/>
                          <a:ea typeface="+mn-ea"/>
                          <a:cs typeface="Arial" panose="020B0604020202020204" pitchFamily="34" charset="0"/>
                        </a:rPr>
                        <a:t>Latina(*),Latina Reggaeton,Latina Bachata,Latina Kizomba,Latina Salsa,Latina Fiesta,Latina @work,Latina Love,</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633078"/>
                  </a:ext>
                </a:extLst>
              </a:tr>
              <a:tr h="227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Radio FG</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Arial" panose="020B0604020202020204" pitchFamily="34" charset="0"/>
                          <a:ea typeface="+mn-ea"/>
                          <a:cs typeface="Arial" panose="020B0604020202020204" pitchFamily="34" charset="0"/>
                        </a:rPr>
                        <a:t>Radio FG(*),FG </a:t>
                      </a:r>
                      <a:r>
                        <a:rPr lang="fr-FR" sz="800" kern="1200" dirty="0" err="1">
                          <a:solidFill>
                            <a:schemeClr val="tx1"/>
                          </a:solidFill>
                          <a:effectLst/>
                          <a:latin typeface="Arial" panose="020B0604020202020204" pitchFamily="34" charset="0"/>
                          <a:ea typeface="+mn-ea"/>
                          <a:cs typeface="Arial" panose="020B0604020202020204" pitchFamily="34" charset="0"/>
                        </a:rPr>
                        <a:t>Chic,FG</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Deep</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Dance,FG</a:t>
                      </a:r>
                      <a:r>
                        <a:rPr lang="fr-FR" sz="800" kern="1200" dirty="0">
                          <a:solidFill>
                            <a:schemeClr val="tx1"/>
                          </a:solidFill>
                          <a:effectLst/>
                          <a:latin typeface="Arial" panose="020B0604020202020204" pitchFamily="34" charset="0"/>
                          <a:ea typeface="+mn-ea"/>
                          <a:cs typeface="Arial" panose="020B0604020202020204" pitchFamily="34" charset="0"/>
                        </a:rPr>
                        <a:t> Starter by </a:t>
                      </a:r>
                      <a:r>
                        <a:rPr lang="fr-FR" sz="800" kern="1200" dirty="0" err="1">
                          <a:solidFill>
                            <a:schemeClr val="tx1"/>
                          </a:solidFill>
                          <a:effectLst/>
                          <a:latin typeface="Arial" panose="020B0604020202020204" pitchFamily="34" charset="0"/>
                          <a:ea typeface="+mn-ea"/>
                          <a:cs typeface="Arial" panose="020B0604020202020204" pitchFamily="34" charset="0"/>
                        </a:rPr>
                        <a:t>Hakimakli,FG</a:t>
                      </a:r>
                      <a:r>
                        <a:rPr lang="fr-FR" sz="800" kern="1200" dirty="0">
                          <a:solidFill>
                            <a:schemeClr val="tx1"/>
                          </a:solidFill>
                          <a:effectLst/>
                          <a:latin typeface="Arial" panose="020B0604020202020204" pitchFamily="34" charset="0"/>
                          <a:ea typeface="+mn-ea"/>
                          <a:cs typeface="Arial" panose="020B0604020202020204" pitchFamily="34" charset="0"/>
                        </a:rPr>
                        <a:t> at </a:t>
                      </a:r>
                      <a:r>
                        <a:rPr lang="fr-FR" sz="800" kern="1200" dirty="0" err="1">
                          <a:solidFill>
                            <a:schemeClr val="tx1"/>
                          </a:solidFill>
                          <a:effectLst/>
                          <a:latin typeface="Arial" panose="020B0604020202020204" pitchFamily="34" charset="0"/>
                          <a:ea typeface="+mn-ea"/>
                          <a:cs typeface="Arial" panose="020B0604020202020204" pitchFamily="34" charset="0"/>
                        </a:rPr>
                        <a:t>work,FG</a:t>
                      </a:r>
                      <a:r>
                        <a:rPr lang="fr-FR" sz="800" kern="1200" dirty="0">
                          <a:solidFill>
                            <a:schemeClr val="tx1"/>
                          </a:solidFill>
                          <a:effectLst/>
                          <a:latin typeface="Arial" panose="020B0604020202020204" pitchFamily="34" charset="0"/>
                          <a:ea typeface="+mn-ea"/>
                          <a:cs typeface="Arial" panose="020B0604020202020204" pitchFamily="34" charset="0"/>
                        </a:rPr>
                        <a:t> Disco </a:t>
                      </a:r>
                      <a:r>
                        <a:rPr lang="fr-FR" sz="800" kern="1200" dirty="0" err="1">
                          <a:solidFill>
                            <a:schemeClr val="tx1"/>
                          </a:solidFill>
                          <a:effectLst/>
                          <a:latin typeface="Arial" panose="020B0604020202020204" pitchFamily="34" charset="0"/>
                          <a:ea typeface="+mn-ea"/>
                          <a:cs typeface="Arial" panose="020B0604020202020204" pitchFamily="34" charset="0"/>
                        </a:rPr>
                        <a:t>Funk,FG</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Mix,FG</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avant-garde,FG</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Collector,FG</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Training,FG</a:t>
                      </a:r>
                      <a:r>
                        <a:rPr lang="fr-FR" sz="800" kern="1200" dirty="0">
                          <a:solidFill>
                            <a:schemeClr val="tx1"/>
                          </a:solidFill>
                          <a:effectLst/>
                          <a:latin typeface="Arial" panose="020B0604020202020204" pitchFamily="34" charset="0"/>
                          <a:ea typeface="+mn-ea"/>
                          <a:cs typeface="Arial" panose="020B0604020202020204" pitchFamily="34" charset="0"/>
                        </a:rPr>
                        <a:t> Chic </a:t>
                      </a:r>
                      <a:r>
                        <a:rPr lang="fr-FR" sz="800" kern="1200" dirty="0" err="1">
                          <a:solidFill>
                            <a:schemeClr val="tx1"/>
                          </a:solidFill>
                          <a:effectLst/>
                          <a:latin typeface="Arial" panose="020B0604020202020204" pitchFamily="34" charset="0"/>
                          <a:ea typeface="+mn-ea"/>
                          <a:cs typeface="Arial" panose="020B0604020202020204" pitchFamily="34" charset="0"/>
                        </a:rPr>
                        <a:t>Lounge,FG</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Belgium,FG</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Nomade,FG</a:t>
                      </a:r>
                      <a:r>
                        <a:rPr lang="fr-FR" sz="800" kern="1200" dirty="0">
                          <a:solidFill>
                            <a:schemeClr val="tx1"/>
                          </a:solidFill>
                          <a:effectLst/>
                          <a:latin typeface="Arial" panose="020B0604020202020204" pitchFamily="34" charset="0"/>
                          <a:ea typeface="+mn-ea"/>
                          <a:cs typeface="Arial" panose="020B0604020202020204" pitchFamily="34" charset="0"/>
                        </a:rPr>
                        <a:t> Chic </a:t>
                      </a:r>
                      <a:r>
                        <a:rPr lang="fr-FR" sz="800" kern="1200" dirty="0" err="1">
                          <a:solidFill>
                            <a:schemeClr val="tx1"/>
                          </a:solidFill>
                          <a:effectLst/>
                          <a:latin typeface="Arial" panose="020B0604020202020204" pitchFamily="34" charset="0"/>
                          <a:ea typeface="+mn-ea"/>
                          <a:cs typeface="Arial" panose="020B0604020202020204" pitchFamily="34" charset="0"/>
                        </a:rPr>
                        <a:t>Zen,FG</a:t>
                      </a:r>
                      <a:r>
                        <a:rPr lang="fr-FR" sz="800" kern="1200" dirty="0">
                          <a:solidFill>
                            <a:schemeClr val="tx1"/>
                          </a:solidFill>
                          <a:effectLst/>
                          <a:latin typeface="Arial" panose="020B0604020202020204" pitchFamily="34" charset="0"/>
                          <a:ea typeface="+mn-ea"/>
                          <a:cs typeface="Arial" panose="020B0604020202020204" pitchFamily="34" charset="0"/>
                        </a:rPr>
                        <a:t> Chic </a:t>
                      </a:r>
                      <a:r>
                        <a:rPr lang="fr-FR" sz="800" kern="1200" dirty="0" err="1">
                          <a:solidFill>
                            <a:schemeClr val="tx1"/>
                          </a:solidFill>
                          <a:effectLst/>
                          <a:latin typeface="Arial" panose="020B0604020202020204" pitchFamily="34" charset="0"/>
                          <a:ea typeface="+mn-ea"/>
                          <a:cs typeface="Arial" panose="020B0604020202020204" pitchFamily="34" charset="0"/>
                        </a:rPr>
                        <a:t>Love,fg</a:t>
                      </a:r>
                      <a:r>
                        <a:rPr lang="fr-FR" sz="800" kern="1200" dirty="0">
                          <a:solidFill>
                            <a:schemeClr val="tx1"/>
                          </a:solidFill>
                          <a:effectLst/>
                          <a:latin typeface="Arial" panose="020B0604020202020204" pitchFamily="34" charset="0"/>
                          <a:ea typeface="+mn-ea"/>
                          <a:cs typeface="Arial" panose="020B0604020202020204" pitchFamily="34" charset="0"/>
                        </a:rPr>
                        <a:t> chic </a:t>
                      </a:r>
                      <a:r>
                        <a:rPr lang="fr-FR" sz="800" kern="1200" dirty="0" err="1">
                          <a:solidFill>
                            <a:schemeClr val="tx1"/>
                          </a:solidFill>
                          <a:effectLst/>
                          <a:latin typeface="Arial" panose="020B0604020202020204" pitchFamily="34" charset="0"/>
                          <a:ea typeface="+mn-ea"/>
                          <a:cs typeface="Arial" panose="020B0604020202020204" pitchFamily="34" charset="0"/>
                        </a:rPr>
                        <a:t>french,FG</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Xtra</a:t>
                      </a:r>
                      <a:r>
                        <a:rPr lang="fr-FR" sz="800" kern="1200" dirty="0">
                          <a:solidFill>
                            <a:schemeClr val="tx1"/>
                          </a:solidFill>
                          <a:effectLst/>
                          <a:latin typeface="Arial" panose="020B0604020202020204" pitchFamily="34" charset="0"/>
                          <a:ea typeface="+mn-ea"/>
                          <a:cs typeface="Arial" panose="020B0604020202020204" pitchFamily="34" charset="0"/>
                        </a:rPr>
                        <a:t>,</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294408"/>
                  </a:ext>
                </a:extLst>
              </a:tr>
              <a:tr h="2279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DKL </a:t>
                      </a:r>
                      <a:r>
                        <a:rPr lang="fr-FR" sz="800" b="1" i="0" u="none" strike="noStrike" dirty="0" err="1">
                          <a:solidFill>
                            <a:srgbClr val="0070C0"/>
                          </a:solidFill>
                          <a:effectLst/>
                          <a:latin typeface="Arial" panose="020B0604020202020204" pitchFamily="34" charset="0"/>
                          <a:cs typeface="Arial" panose="020B0604020202020204" pitchFamily="34" charset="0"/>
                        </a:rPr>
                        <a:t>Dreyeckland</a:t>
                      </a:r>
                      <a:endParaRPr lang="fr-FR" sz="800" b="1" i="0" u="none" strike="noStrike" dirty="0">
                        <a:solidFill>
                          <a:srgbClr val="0070C0"/>
                        </a:solidFill>
                        <a:effectLst/>
                        <a:latin typeface="Arial" panose="020B0604020202020204" pitchFamily="34" charset="0"/>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Arial" panose="020B0604020202020204" pitchFamily="34" charset="0"/>
                          <a:ea typeface="+mn-ea"/>
                          <a:cs typeface="Arial" panose="020B0604020202020204" pitchFamily="34" charset="0"/>
                        </a:rPr>
                        <a:t>Radio DKL(*),Radio DKL Chansons </a:t>
                      </a:r>
                      <a:r>
                        <a:rPr lang="fr-FR" sz="800" kern="1200" dirty="0" err="1">
                          <a:solidFill>
                            <a:schemeClr val="tx1"/>
                          </a:solidFill>
                          <a:effectLst/>
                          <a:latin typeface="Arial" panose="020B0604020202020204" pitchFamily="34" charset="0"/>
                          <a:ea typeface="+mn-ea"/>
                          <a:cs typeface="Arial" panose="020B0604020202020204" pitchFamily="34" charset="0"/>
                        </a:rPr>
                        <a:t>Allemandes,Radio</a:t>
                      </a:r>
                      <a:r>
                        <a:rPr lang="fr-FR" sz="800" kern="1200" dirty="0">
                          <a:solidFill>
                            <a:schemeClr val="tx1"/>
                          </a:solidFill>
                          <a:effectLst/>
                          <a:latin typeface="Arial" panose="020B0604020202020204" pitchFamily="34" charset="0"/>
                          <a:ea typeface="+mn-ea"/>
                          <a:cs typeface="Arial" panose="020B0604020202020204" pitchFamily="34" charset="0"/>
                        </a:rPr>
                        <a:t> DKL Plus Belles </a:t>
                      </a:r>
                      <a:r>
                        <a:rPr lang="fr-FR" sz="800" kern="1200" dirty="0" err="1">
                          <a:solidFill>
                            <a:schemeClr val="tx1"/>
                          </a:solidFill>
                          <a:effectLst/>
                          <a:latin typeface="Arial" panose="020B0604020202020204" pitchFamily="34" charset="0"/>
                          <a:ea typeface="+mn-ea"/>
                          <a:cs typeface="Arial" panose="020B0604020202020204" pitchFamily="34" charset="0"/>
                        </a:rPr>
                        <a:t>Chansons,DKL</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Liberté,radio</a:t>
                      </a:r>
                      <a:r>
                        <a:rPr lang="fr-FR" sz="800" kern="1200" dirty="0">
                          <a:solidFill>
                            <a:schemeClr val="tx1"/>
                          </a:solidFill>
                          <a:effectLst/>
                          <a:latin typeface="Arial" panose="020B0604020202020204" pitchFamily="34" charset="0"/>
                          <a:ea typeface="+mn-ea"/>
                          <a:cs typeface="Arial" panose="020B0604020202020204" pitchFamily="34" charset="0"/>
                        </a:rPr>
                        <a:t> DKL Apres-</a:t>
                      </a:r>
                      <a:r>
                        <a:rPr lang="fr-FR" sz="800" kern="1200" dirty="0" err="1">
                          <a:solidFill>
                            <a:schemeClr val="tx1"/>
                          </a:solidFill>
                          <a:effectLst/>
                          <a:latin typeface="Arial" panose="020B0604020202020204" pitchFamily="34" charset="0"/>
                          <a:ea typeface="+mn-ea"/>
                          <a:cs typeface="Arial" panose="020B0604020202020204" pitchFamily="34" charset="0"/>
                        </a:rPr>
                        <a:t>Ski,Radio</a:t>
                      </a:r>
                      <a:r>
                        <a:rPr lang="fr-FR" sz="800" kern="1200" dirty="0">
                          <a:solidFill>
                            <a:schemeClr val="tx1"/>
                          </a:solidFill>
                          <a:effectLst/>
                          <a:latin typeface="Arial" panose="020B0604020202020204" pitchFamily="34" charset="0"/>
                          <a:ea typeface="+mn-ea"/>
                          <a:cs typeface="Arial" panose="020B0604020202020204" pitchFamily="34" charset="0"/>
                        </a:rPr>
                        <a:t> DKL </a:t>
                      </a:r>
                      <a:r>
                        <a:rPr lang="fr-FR" sz="800" kern="1200" dirty="0" err="1">
                          <a:solidFill>
                            <a:schemeClr val="tx1"/>
                          </a:solidFill>
                          <a:effectLst/>
                          <a:latin typeface="Arial" panose="020B0604020202020204" pitchFamily="34" charset="0"/>
                          <a:ea typeface="+mn-ea"/>
                          <a:cs typeface="Arial" panose="020B0604020202020204" pitchFamily="34" charset="0"/>
                        </a:rPr>
                        <a:t>Crooners,Dreyeckland</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Darling,Radio</a:t>
                      </a:r>
                      <a:r>
                        <a:rPr lang="fr-FR" sz="800" kern="1200" dirty="0">
                          <a:solidFill>
                            <a:schemeClr val="tx1"/>
                          </a:solidFill>
                          <a:effectLst/>
                          <a:latin typeface="Arial" panose="020B0604020202020204" pitchFamily="34" charset="0"/>
                          <a:ea typeface="+mn-ea"/>
                          <a:cs typeface="Arial" panose="020B0604020202020204" pitchFamily="34" charset="0"/>
                        </a:rPr>
                        <a:t> DKL Noel,</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593699"/>
                  </a:ext>
                </a:extLst>
              </a:tr>
              <a:tr h="227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800" b="1" i="0" u="none" strike="noStrike" dirty="0" err="1">
                          <a:solidFill>
                            <a:srgbClr val="0070C0"/>
                          </a:solidFill>
                          <a:effectLst/>
                          <a:latin typeface="Arial" panose="020B0604020202020204" pitchFamily="34" charset="0"/>
                          <a:cs typeface="Arial" panose="020B0604020202020204" pitchFamily="34" charset="0"/>
                        </a:rPr>
                        <a:t>Maxximum</a:t>
                      </a:r>
                      <a:endParaRPr lang="fr-FR" sz="800" b="1" i="0" u="none" strike="noStrike" dirty="0">
                        <a:solidFill>
                          <a:srgbClr val="0070C0"/>
                        </a:solidFill>
                        <a:effectLst/>
                        <a:latin typeface="Arial" panose="020B0604020202020204" pitchFamily="34" charset="0"/>
                        <a:cs typeface="Arial" panose="020B0604020202020204" pitchFamily="34" charset="0"/>
                      </a:endParaRP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fr-FR" sz="800" kern="1200" dirty="0" err="1">
                          <a:solidFill>
                            <a:schemeClr val="tx1"/>
                          </a:solidFill>
                          <a:effectLst/>
                          <a:latin typeface="Arial" panose="020B0604020202020204" pitchFamily="34" charset="0"/>
                          <a:ea typeface="+mn-ea"/>
                          <a:cs typeface="Arial" panose="020B0604020202020204" pitchFamily="34" charset="0"/>
                        </a:rPr>
                        <a:t>Maxximum,Maxximum</a:t>
                      </a:r>
                      <a:r>
                        <a:rPr lang="fr-FR" sz="800" kern="1200" dirty="0">
                          <a:solidFill>
                            <a:schemeClr val="tx1"/>
                          </a:solidFill>
                          <a:effectLst/>
                          <a:latin typeface="Arial" panose="020B0604020202020204" pitchFamily="34" charset="0"/>
                          <a:ea typeface="+mn-ea"/>
                          <a:cs typeface="Arial" panose="020B0604020202020204" pitchFamily="34" charset="0"/>
                        </a:rPr>
                        <a:t> 90's,</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87691"/>
                  </a:ext>
                </a:extLst>
              </a:tr>
              <a:tr h="22799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Radio Nova</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pt-BR" sz="800" strike="noStrike" kern="1200" dirty="0">
                          <a:solidFill>
                            <a:schemeClr val="tx1"/>
                          </a:solidFill>
                          <a:effectLst/>
                          <a:latin typeface="Arial" panose="020B0604020202020204" pitchFamily="34" charset="0"/>
                          <a:ea typeface="+mn-ea"/>
                          <a:cs typeface="Arial" panose="020B0604020202020204" pitchFamily="34" charset="0"/>
                        </a:rPr>
                        <a:t>Radio Nova (*)</a:t>
                      </a:r>
                      <a:endParaRPr lang="fr-FR" sz="800" strike="noStrike" kern="1200" dirty="0">
                        <a:solidFill>
                          <a:schemeClr val="tx1"/>
                        </a:solidFill>
                        <a:effectLst/>
                        <a:latin typeface="Arial" panose="020B0604020202020204" pitchFamily="34" charset="0"/>
                        <a:ea typeface="+mn-ea"/>
                        <a:cs typeface="Arial" panose="020B0604020202020204" pitchFamily="34" charset="0"/>
                      </a:endParaRP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43623"/>
                  </a:ext>
                </a:extLst>
              </a:tr>
              <a:tr h="22799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BFM Business</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panose="020B0604020202020204" pitchFamily="34" charset="0"/>
                          <a:cs typeface="Arial" panose="020B0604020202020204" pitchFamily="34" charset="0"/>
                        </a:rPr>
                        <a:t>BFM Business(*)</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698035"/>
                  </a:ext>
                </a:extLst>
              </a:tr>
              <a:tr h="22799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Radio Classique</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panose="020B0604020202020204" pitchFamily="34" charset="0"/>
                          <a:cs typeface="Arial" panose="020B0604020202020204" pitchFamily="34" charset="0"/>
                        </a:rPr>
                        <a:t>Radio Classique(*)</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734147"/>
                  </a:ext>
                </a:extLst>
              </a:tr>
              <a:tr h="227990">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Alouette</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Alouette(*),Alouette nouveaux talents.</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900673"/>
                  </a:ext>
                </a:extLst>
              </a:tr>
              <a:tr h="31363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Voltage</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a-DK" sz="800" kern="1200" dirty="0">
                          <a:solidFill>
                            <a:schemeClr val="tx1"/>
                          </a:solidFill>
                          <a:effectLst/>
                          <a:latin typeface="Arial" panose="020B0604020202020204" pitchFamily="34" charset="0"/>
                          <a:ea typeface="+mn-ea"/>
                          <a:cs typeface="Arial" panose="020B0604020202020204" pitchFamily="34" charset="0"/>
                        </a:rPr>
                        <a:t>Voltage(*),Voltage 2000,Voltage @work,Voltage 80,Voltage 90,Voltage Club,Voltage Love,Voltage en francais,Voltage Lounge,</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654935"/>
                  </a:ext>
                </a:extLst>
              </a:tr>
              <a:tr h="25273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Ado</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800" kern="1200" dirty="0">
                          <a:solidFill>
                            <a:schemeClr val="tx1"/>
                          </a:solidFill>
                          <a:effectLst/>
                          <a:latin typeface="Arial" panose="020B0604020202020204" pitchFamily="34" charset="0"/>
                          <a:ea typeface="+mn-ea"/>
                          <a:cs typeface="Arial" panose="020B0604020202020204" pitchFamily="34" charset="0"/>
                        </a:rPr>
                        <a:t>Ado(*),Ado Classic </a:t>
                      </a:r>
                      <a:r>
                        <a:rPr lang="en-US" sz="800" kern="1200" dirty="0" err="1">
                          <a:solidFill>
                            <a:schemeClr val="tx1"/>
                          </a:solidFill>
                          <a:effectLst/>
                          <a:latin typeface="Arial" panose="020B0604020202020204" pitchFamily="34" charset="0"/>
                          <a:ea typeface="+mn-ea"/>
                          <a:cs typeface="Arial" panose="020B0604020202020204" pitchFamily="34" charset="0"/>
                        </a:rPr>
                        <a:t>US,Ado</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FR,Ado</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US,Ado</a:t>
                      </a:r>
                      <a:r>
                        <a:rPr lang="en-US" sz="800" kern="1200" dirty="0">
                          <a:solidFill>
                            <a:schemeClr val="tx1"/>
                          </a:solidFill>
                          <a:effectLst/>
                          <a:latin typeface="Arial" panose="020B0604020202020204" pitchFamily="34" charset="0"/>
                          <a:ea typeface="+mn-ea"/>
                          <a:cs typeface="Arial" panose="020B0604020202020204" pitchFamily="34" charset="0"/>
                        </a:rPr>
                        <a:t> Midnight </a:t>
                      </a:r>
                      <a:r>
                        <a:rPr lang="en-US" sz="800" kern="1200" dirty="0" err="1">
                          <a:solidFill>
                            <a:schemeClr val="tx1"/>
                          </a:solidFill>
                          <a:effectLst/>
                          <a:latin typeface="Arial" panose="020B0604020202020204" pitchFamily="34" charset="0"/>
                          <a:ea typeface="+mn-ea"/>
                          <a:cs typeface="Arial" panose="020B0604020202020204" pitchFamily="34" charset="0"/>
                        </a:rPr>
                        <a:t>Love,Kevin</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razy</a:t>
                      </a:r>
                      <a:r>
                        <a:rPr lang="en-US" sz="800" kern="1200" dirty="0">
                          <a:solidFill>
                            <a:schemeClr val="tx1"/>
                          </a:solidFill>
                          <a:effectLst/>
                          <a:latin typeface="Arial" panose="020B0604020202020204" pitchFamily="34" charset="0"/>
                          <a:ea typeface="+mn-ea"/>
                          <a:cs typeface="Arial" panose="020B0604020202020204" pitchFamily="34" charset="0"/>
                        </a:rPr>
                        <a:t> morning </a:t>
                      </a:r>
                      <a:r>
                        <a:rPr lang="en-US" sz="800" kern="1200" dirty="0" err="1">
                          <a:solidFill>
                            <a:schemeClr val="tx1"/>
                          </a:solidFill>
                          <a:effectLst/>
                          <a:latin typeface="Arial" panose="020B0604020202020204" pitchFamily="34" charset="0"/>
                          <a:ea typeface="+mn-ea"/>
                          <a:cs typeface="Arial" panose="020B0604020202020204" pitchFamily="34" charset="0"/>
                        </a:rPr>
                        <a:t>swigg</a:t>
                      </a:r>
                      <a:r>
                        <a:rPr lang="en-US" sz="800" kern="1200" dirty="0">
                          <a:solidFill>
                            <a:schemeClr val="tx1"/>
                          </a:solidFill>
                          <a:effectLst/>
                          <a:latin typeface="Arial" panose="020B0604020202020204" pitchFamily="34" charset="0"/>
                          <a:ea typeface="+mn-ea"/>
                          <a:cs typeface="Arial" panose="020B0604020202020204" pitchFamily="34" charset="0"/>
                        </a:rPr>
                        <a:t>,</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833982"/>
                  </a:ext>
                </a:extLst>
              </a:tr>
              <a:tr h="31363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Vibration</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Vibration(*),Vibration @work,Vibration 2000,Vibration 90,Vibration 80,Vibration </a:t>
                      </a:r>
                      <a:r>
                        <a:rPr lang="fr-FR" sz="800" kern="1200" dirty="0" err="1">
                          <a:solidFill>
                            <a:schemeClr val="tx1"/>
                          </a:solidFill>
                          <a:effectLst/>
                          <a:latin typeface="Arial" panose="020B0604020202020204" pitchFamily="34" charset="0"/>
                          <a:ea typeface="+mn-ea"/>
                          <a:cs typeface="Arial" panose="020B0604020202020204" pitchFamily="34" charset="0"/>
                        </a:rPr>
                        <a:t>Love,Vibration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Club,Vibration</a:t>
                      </a:r>
                      <a:r>
                        <a:rPr lang="fr-FR" sz="800" kern="1200" dirty="0">
                          <a:solidFill>
                            <a:schemeClr val="tx1"/>
                          </a:solidFill>
                          <a:effectLst/>
                          <a:latin typeface="Arial" panose="020B0604020202020204" pitchFamily="34" charset="0"/>
                          <a:ea typeface="+mn-ea"/>
                          <a:cs typeface="Arial" panose="020B0604020202020204" pitchFamily="34" charset="0"/>
                        </a:rPr>
                        <a:t> en </a:t>
                      </a:r>
                      <a:r>
                        <a:rPr lang="fr-FR" sz="800" kern="1200" dirty="0" err="1">
                          <a:solidFill>
                            <a:schemeClr val="tx1"/>
                          </a:solidFill>
                          <a:effectLst/>
                          <a:latin typeface="Arial" panose="020B0604020202020204" pitchFamily="34" charset="0"/>
                          <a:ea typeface="+mn-ea"/>
                          <a:cs typeface="Arial" panose="020B0604020202020204" pitchFamily="34" charset="0"/>
                        </a:rPr>
                        <a:t>francais,Vibration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Lounge,Vibration</a:t>
                      </a:r>
                      <a:r>
                        <a:rPr lang="fr-FR" sz="800" kern="1200" dirty="0">
                          <a:solidFill>
                            <a:schemeClr val="tx1"/>
                          </a:solidFill>
                          <a:effectLst/>
                          <a:latin typeface="Arial" panose="020B0604020202020204" pitchFamily="34" charset="0"/>
                          <a:ea typeface="+mn-ea"/>
                          <a:cs typeface="Arial" panose="020B0604020202020204" pitchFamily="34" charset="0"/>
                        </a:rPr>
                        <a:t> Latina,</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287626"/>
                  </a:ext>
                </a:extLst>
              </a:tr>
              <a:tr h="219104">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Sud Radio</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Sud Radio(*)</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813217"/>
                  </a:ext>
                </a:extLst>
              </a:tr>
              <a:tr h="166884">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Beur FM</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Beur FM(*)</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056518"/>
                  </a:ext>
                </a:extLst>
              </a:tr>
              <a:tr h="15524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Sweet FM</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Sweet FM(*)</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83707"/>
                  </a:ext>
                </a:extLst>
              </a:tr>
              <a:tr h="15524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Top Music</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Top Music (*)</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504646"/>
                  </a:ext>
                </a:extLst>
              </a:tr>
              <a:tr h="1552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100%</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100%(*),100% 80,100% Hits,100% Souvenirs,100% 90,100% Love,</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578560"/>
                  </a:ext>
                </a:extLst>
              </a:tr>
              <a:tr h="15524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Wit FM</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800" kern="1200" dirty="0">
                          <a:solidFill>
                            <a:schemeClr val="tx1"/>
                          </a:solidFill>
                          <a:effectLst/>
                          <a:latin typeface="Arial" panose="020B0604020202020204" pitchFamily="34" charset="0"/>
                          <a:ea typeface="+mn-ea"/>
                          <a:cs typeface="Arial" panose="020B0604020202020204" pitchFamily="34" charset="0"/>
                        </a:rPr>
                        <a:t>Wit FM(*),Wit 2000,Wit 90,Wit FM @work,Wit 80,Wit </a:t>
                      </a:r>
                      <a:r>
                        <a:rPr lang="en-US" sz="800" kern="1200" dirty="0" err="1">
                          <a:solidFill>
                            <a:schemeClr val="tx1"/>
                          </a:solidFill>
                          <a:effectLst/>
                          <a:latin typeface="Arial" panose="020B0604020202020204" pitchFamily="34" charset="0"/>
                          <a:ea typeface="+mn-ea"/>
                          <a:cs typeface="Arial" panose="020B0604020202020204" pitchFamily="34" charset="0"/>
                        </a:rPr>
                        <a:t>Club,Wit</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en</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francais,Wit</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Latina,Wit</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Love,Wit</a:t>
                      </a:r>
                      <a:r>
                        <a:rPr lang="en-US" sz="800" kern="1200" dirty="0">
                          <a:solidFill>
                            <a:schemeClr val="tx1"/>
                          </a:solidFill>
                          <a:effectLst/>
                          <a:latin typeface="Arial" panose="020B0604020202020204" pitchFamily="34" charset="0"/>
                          <a:ea typeface="+mn-ea"/>
                          <a:cs typeface="Arial" panose="020B0604020202020204" pitchFamily="34" charset="0"/>
                        </a:rPr>
                        <a:t> Lounge,</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028462"/>
                  </a:ext>
                </a:extLst>
              </a:tr>
              <a:tr h="1552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Radio Mélodie</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panose="020B0604020202020204" pitchFamily="34" charset="0"/>
                          <a:cs typeface="Arial" panose="020B0604020202020204" pitchFamily="34" charset="0"/>
                        </a:rPr>
                        <a:t>Radio Mélodie(*)</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897064"/>
                  </a:ext>
                </a:extLst>
              </a:tr>
              <a:tr h="254546">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Urban Hit</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800" kern="1200" dirty="0">
                          <a:solidFill>
                            <a:schemeClr val="tx1"/>
                          </a:solidFill>
                          <a:effectLst/>
                          <a:latin typeface="Arial" panose="020B0604020202020204" pitchFamily="34" charset="0"/>
                          <a:ea typeface="+mn-ea"/>
                          <a:cs typeface="Arial" panose="020B0604020202020204" pitchFamily="34" charset="0"/>
                        </a:rPr>
                        <a:t>Urban Hit Rap </a:t>
                      </a:r>
                      <a:r>
                        <a:rPr lang="en-US" sz="800" kern="1200" dirty="0" err="1">
                          <a:solidFill>
                            <a:schemeClr val="tx1"/>
                          </a:solidFill>
                          <a:effectLst/>
                          <a:latin typeface="Arial" panose="020B0604020202020204" pitchFamily="34" charset="0"/>
                          <a:ea typeface="+mn-ea"/>
                          <a:cs typeface="Arial" panose="020B0604020202020204" pitchFamily="34" charset="0"/>
                        </a:rPr>
                        <a:t>FR,Urban</a:t>
                      </a:r>
                      <a:r>
                        <a:rPr lang="en-US" sz="800" kern="1200" dirty="0">
                          <a:solidFill>
                            <a:schemeClr val="tx1"/>
                          </a:solidFill>
                          <a:effectLst/>
                          <a:latin typeface="Arial" panose="020B0604020202020204" pitchFamily="34" charset="0"/>
                          <a:ea typeface="+mn-ea"/>
                          <a:cs typeface="Arial" panose="020B0604020202020204" pitchFamily="34" charset="0"/>
                        </a:rPr>
                        <a:t> Hit(*),Urban Hit à </a:t>
                      </a:r>
                      <a:r>
                        <a:rPr lang="en-US" sz="800" kern="1200" dirty="0" err="1">
                          <a:solidFill>
                            <a:schemeClr val="tx1"/>
                          </a:solidFill>
                          <a:effectLst/>
                          <a:latin typeface="Arial" panose="020B0604020202020204" pitchFamily="34" charset="0"/>
                          <a:ea typeface="+mn-ea"/>
                          <a:cs typeface="Arial" panose="020B0604020202020204" pitchFamily="34" charset="0"/>
                        </a:rPr>
                        <a:t>l'ancienne,Urban</a:t>
                      </a:r>
                      <a:r>
                        <a:rPr lang="en-US" sz="800" kern="1200" dirty="0">
                          <a:solidFill>
                            <a:schemeClr val="tx1"/>
                          </a:solidFill>
                          <a:effectLst/>
                          <a:latin typeface="Arial" panose="020B0604020202020204" pitchFamily="34" charset="0"/>
                          <a:ea typeface="+mn-ea"/>
                          <a:cs typeface="Arial" panose="020B0604020202020204" pitchFamily="34" charset="0"/>
                        </a:rPr>
                        <a:t> Hit </a:t>
                      </a:r>
                      <a:r>
                        <a:rPr lang="en-US" sz="800" kern="1200" dirty="0" err="1">
                          <a:solidFill>
                            <a:schemeClr val="tx1"/>
                          </a:solidFill>
                          <a:effectLst/>
                          <a:latin typeface="Arial" panose="020B0604020202020204" pitchFamily="34" charset="0"/>
                          <a:ea typeface="+mn-ea"/>
                          <a:cs typeface="Arial" panose="020B0604020202020204" pitchFamily="34" charset="0"/>
                        </a:rPr>
                        <a:t>Reggaeton,Urban</a:t>
                      </a:r>
                      <a:r>
                        <a:rPr lang="en-US" sz="800" kern="1200" dirty="0">
                          <a:solidFill>
                            <a:schemeClr val="tx1"/>
                          </a:solidFill>
                          <a:effectLst/>
                          <a:latin typeface="Arial" panose="020B0604020202020204" pitchFamily="34" charset="0"/>
                          <a:ea typeface="+mn-ea"/>
                          <a:cs typeface="Arial" panose="020B0604020202020204" pitchFamily="34" charset="0"/>
                        </a:rPr>
                        <a:t> Hit </a:t>
                      </a:r>
                      <a:r>
                        <a:rPr lang="en-US" sz="800" kern="1200" dirty="0" err="1">
                          <a:solidFill>
                            <a:schemeClr val="tx1"/>
                          </a:solidFill>
                          <a:effectLst/>
                          <a:latin typeface="Arial" panose="020B0604020202020204" pitchFamily="34" charset="0"/>
                          <a:ea typeface="+mn-ea"/>
                          <a:cs typeface="Arial" panose="020B0604020202020204" pitchFamily="34" charset="0"/>
                        </a:rPr>
                        <a:t>Rai,Urban</a:t>
                      </a:r>
                      <a:r>
                        <a:rPr lang="en-US" sz="800" kern="1200" dirty="0">
                          <a:solidFill>
                            <a:schemeClr val="tx1"/>
                          </a:solidFill>
                          <a:effectLst/>
                          <a:latin typeface="Arial" panose="020B0604020202020204" pitchFamily="34" charset="0"/>
                          <a:ea typeface="+mn-ea"/>
                          <a:cs typeface="Arial" panose="020B0604020202020204" pitchFamily="34" charset="0"/>
                        </a:rPr>
                        <a:t> Hit </a:t>
                      </a:r>
                      <a:r>
                        <a:rPr lang="en-US" sz="800" kern="1200" dirty="0" err="1">
                          <a:solidFill>
                            <a:schemeClr val="tx1"/>
                          </a:solidFill>
                          <a:effectLst/>
                          <a:latin typeface="Arial" panose="020B0604020202020204" pitchFamily="34" charset="0"/>
                          <a:ea typeface="+mn-ea"/>
                          <a:cs typeface="Arial" panose="020B0604020202020204" pitchFamily="34" charset="0"/>
                        </a:rPr>
                        <a:t>US,Urban</a:t>
                      </a:r>
                      <a:r>
                        <a:rPr lang="en-US" sz="800" kern="1200" dirty="0">
                          <a:solidFill>
                            <a:schemeClr val="tx1"/>
                          </a:solidFill>
                          <a:effectLst/>
                          <a:latin typeface="Arial" panose="020B0604020202020204" pitchFamily="34" charset="0"/>
                          <a:ea typeface="+mn-ea"/>
                          <a:cs typeface="Arial" panose="020B0604020202020204" pitchFamily="34" charset="0"/>
                        </a:rPr>
                        <a:t> Hit </a:t>
                      </a:r>
                      <a:r>
                        <a:rPr lang="en-US" sz="800" kern="1200" dirty="0" err="1">
                          <a:solidFill>
                            <a:schemeClr val="tx1"/>
                          </a:solidFill>
                          <a:effectLst/>
                          <a:latin typeface="Arial" panose="020B0604020202020204" pitchFamily="34" charset="0"/>
                          <a:ea typeface="+mn-ea"/>
                          <a:cs typeface="Arial" panose="020B0604020202020204" pitchFamily="34" charset="0"/>
                        </a:rPr>
                        <a:t>Black,urban</a:t>
                      </a:r>
                      <a:r>
                        <a:rPr lang="en-US" sz="800" kern="1200" dirty="0">
                          <a:solidFill>
                            <a:schemeClr val="tx1"/>
                          </a:solidFill>
                          <a:effectLst/>
                          <a:latin typeface="Arial" panose="020B0604020202020204" pitchFamily="34" charset="0"/>
                          <a:ea typeface="+mn-ea"/>
                          <a:cs typeface="Arial" panose="020B0604020202020204" pitchFamily="34" charset="0"/>
                        </a:rPr>
                        <a:t> hit </a:t>
                      </a:r>
                      <a:r>
                        <a:rPr lang="en-US" sz="800" kern="1200" dirty="0" err="1">
                          <a:solidFill>
                            <a:schemeClr val="tx1"/>
                          </a:solidFill>
                          <a:effectLst/>
                          <a:latin typeface="Arial" panose="020B0604020202020204" pitchFamily="34" charset="0"/>
                          <a:ea typeface="+mn-ea"/>
                          <a:cs typeface="Arial" panose="020B0604020202020204" pitchFamily="34" charset="0"/>
                        </a:rPr>
                        <a:t>funk,Urban</a:t>
                      </a:r>
                      <a:r>
                        <a:rPr lang="en-US" sz="800" kern="1200" dirty="0">
                          <a:solidFill>
                            <a:schemeClr val="tx1"/>
                          </a:solidFill>
                          <a:effectLst/>
                          <a:latin typeface="Arial" panose="020B0604020202020204" pitchFamily="34" charset="0"/>
                          <a:ea typeface="+mn-ea"/>
                          <a:cs typeface="Arial" panose="020B0604020202020204" pitchFamily="34" charset="0"/>
                        </a:rPr>
                        <a:t> hit </a:t>
                      </a:r>
                      <a:r>
                        <a:rPr lang="en-US" sz="800" kern="1200" dirty="0" err="1">
                          <a:solidFill>
                            <a:schemeClr val="tx1"/>
                          </a:solidFill>
                          <a:effectLst/>
                          <a:latin typeface="Arial" panose="020B0604020202020204" pitchFamily="34" charset="0"/>
                          <a:ea typeface="+mn-ea"/>
                          <a:cs typeface="Arial" panose="020B0604020202020204" pitchFamily="34" charset="0"/>
                        </a:rPr>
                        <a:t>nouveauté,Urban</a:t>
                      </a:r>
                      <a:r>
                        <a:rPr lang="en-US" sz="800" kern="1200" dirty="0">
                          <a:solidFill>
                            <a:schemeClr val="tx1"/>
                          </a:solidFill>
                          <a:effectLst/>
                          <a:latin typeface="Arial" panose="020B0604020202020204" pitchFamily="34" charset="0"/>
                          <a:ea typeface="+mn-ea"/>
                          <a:cs typeface="Arial" panose="020B0604020202020204" pitchFamily="34" charset="0"/>
                        </a:rPr>
                        <a:t> hit </a:t>
                      </a:r>
                      <a:r>
                        <a:rPr lang="en-US" sz="800" kern="1200" dirty="0" err="1">
                          <a:solidFill>
                            <a:schemeClr val="tx1"/>
                          </a:solidFill>
                          <a:effectLst/>
                          <a:latin typeface="Arial" panose="020B0604020202020204" pitchFamily="34" charset="0"/>
                          <a:ea typeface="+mn-ea"/>
                          <a:cs typeface="Arial" panose="020B0604020202020204" pitchFamily="34" charset="0"/>
                        </a:rPr>
                        <a:t>summer,Urban</a:t>
                      </a:r>
                      <a:r>
                        <a:rPr lang="en-US" sz="800" kern="1200" dirty="0">
                          <a:solidFill>
                            <a:schemeClr val="tx1"/>
                          </a:solidFill>
                          <a:effectLst/>
                          <a:latin typeface="Arial" panose="020B0604020202020204" pitchFamily="34" charset="0"/>
                          <a:ea typeface="+mn-ea"/>
                          <a:cs typeface="Arial" panose="020B0604020202020204" pitchFamily="34" charset="0"/>
                        </a:rPr>
                        <a:t> hit love,</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231318"/>
                  </a:ext>
                </a:extLst>
              </a:tr>
              <a:tr h="155248">
                <a:tc>
                  <a:txBody>
                    <a:bodyPr/>
                    <a:lstStyle/>
                    <a:p>
                      <a:pPr marL="0" algn="ctr" defTabSz="914400" rtl="0" eaLnBrk="1" fontAlgn="ctr" latinLnBrk="0" hangingPunct="1"/>
                      <a:r>
                        <a:rPr lang="fr-FR" sz="800" b="1" i="0" u="none" strike="noStrike" kern="1200" dirty="0" err="1">
                          <a:solidFill>
                            <a:srgbClr val="0070C0"/>
                          </a:solidFill>
                          <a:effectLst/>
                          <a:latin typeface="Arial" panose="020B0604020202020204" pitchFamily="34" charset="0"/>
                          <a:ea typeface="+mn-ea"/>
                          <a:cs typeface="Arial" panose="020B0604020202020204" pitchFamily="34" charset="0"/>
                        </a:rPr>
                        <a:t>Africa</a:t>
                      </a:r>
                      <a:endParaRPr lang="fr-FR" sz="800" b="1" i="0" u="none" strike="noStrike" kern="1200" dirty="0">
                        <a:solidFill>
                          <a:srgbClr val="0070C0"/>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err="1">
                          <a:solidFill>
                            <a:schemeClr val="tx1"/>
                          </a:solidFill>
                          <a:effectLst/>
                          <a:latin typeface="Arial" panose="020B0604020202020204" pitchFamily="34" charset="0"/>
                          <a:ea typeface="+mn-ea"/>
                          <a:cs typeface="Arial" panose="020B0604020202020204" pitchFamily="34" charset="0"/>
                        </a:rPr>
                        <a:t>Africa</a:t>
                      </a:r>
                      <a:r>
                        <a:rPr lang="fr-FR" sz="800" kern="1200" dirty="0">
                          <a:solidFill>
                            <a:schemeClr val="tx1"/>
                          </a:solidFill>
                          <a:effectLst/>
                          <a:latin typeface="Arial" panose="020B0604020202020204" pitchFamily="34" charset="0"/>
                          <a:ea typeface="+mn-ea"/>
                          <a:cs typeface="Arial" panose="020B0604020202020204" pitchFamily="34" charset="0"/>
                        </a:rPr>
                        <a:t> 1(*),</a:t>
                      </a:r>
                      <a:r>
                        <a:rPr lang="fr-FR" sz="800" kern="1200" dirty="0" err="1">
                          <a:solidFill>
                            <a:schemeClr val="tx1"/>
                          </a:solidFill>
                          <a:effectLst/>
                          <a:latin typeface="Arial" panose="020B0604020202020204" pitchFamily="34" charset="0"/>
                          <a:ea typeface="+mn-ea"/>
                          <a:cs typeface="Arial" panose="020B0604020202020204" pitchFamily="34" charset="0"/>
                        </a:rPr>
                        <a:t>Africa</a:t>
                      </a:r>
                      <a:r>
                        <a:rPr lang="fr-FR" sz="800" kern="1200" dirty="0">
                          <a:solidFill>
                            <a:schemeClr val="tx1"/>
                          </a:solidFill>
                          <a:effectLst/>
                          <a:latin typeface="Arial" panose="020B0604020202020204" pitchFamily="34" charset="0"/>
                          <a:ea typeface="+mn-ea"/>
                          <a:cs typeface="Arial" panose="020B0604020202020204" pitchFamily="34" charset="0"/>
                        </a:rPr>
                        <a:t> coupe </a:t>
                      </a:r>
                      <a:r>
                        <a:rPr lang="fr-FR" sz="800" kern="1200" dirty="0" err="1">
                          <a:solidFill>
                            <a:schemeClr val="tx1"/>
                          </a:solidFill>
                          <a:effectLst/>
                          <a:latin typeface="Arial" panose="020B0604020202020204" pitchFamily="34" charset="0"/>
                          <a:ea typeface="+mn-ea"/>
                          <a:cs typeface="Arial" panose="020B0604020202020204" pitchFamily="34" charset="0"/>
                        </a:rPr>
                        <a:t>dk,africa</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rumba,africa</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naija,africa</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mandingue,africa</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club,africa</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selecta</a:t>
                      </a:r>
                      <a:r>
                        <a:rPr lang="fr-FR" sz="800" kern="1200" dirty="0">
                          <a:solidFill>
                            <a:schemeClr val="tx1"/>
                          </a:solidFill>
                          <a:effectLst/>
                          <a:latin typeface="Arial" panose="020B0604020202020204" pitchFamily="34" charset="0"/>
                          <a:ea typeface="+mn-ea"/>
                          <a:cs typeface="Arial" panose="020B0604020202020204" pitchFamily="34" charset="0"/>
                        </a:rPr>
                        <a:t>,</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390326"/>
                  </a:ext>
                </a:extLst>
              </a:tr>
              <a:tr h="155248">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Oui 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rgbClr val="000000"/>
                          </a:solidFill>
                          <a:effectLst/>
                          <a:latin typeface="Arial" panose="020B0604020202020204" pitchFamily="34" charset="0"/>
                          <a:cs typeface="Arial" panose="020B0604020202020204" pitchFamily="34" charset="0"/>
                        </a:rPr>
                        <a:t>Oui FM(*),Oui FM </a:t>
                      </a:r>
                      <a:r>
                        <a:rPr lang="fr-FR" sz="800" b="0" i="0" u="none" strike="noStrike" dirty="0" err="1">
                          <a:solidFill>
                            <a:srgbClr val="000000"/>
                          </a:solidFill>
                          <a:effectLst/>
                          <a:latin typeface="Arial" panose="020B0604020202020204" pitchFamily="34" charset="0"/>
                          <a:cs typeface="Arial" panose="020B0604020202020204" pitchFamily="34" charset="0"/>
                        </a:rPr>
                        <a:t>classic</a:t>
                      </a:r>
                      <a:r>
                        <a:rPr lang="fr-FR" sz="800" b="0" i="0" u="none" strike="noStrike" dirty="0">
                          <a:solidFill>
                            <a:srgbClr val="000000"/>
                          </a:solidFill>
                          <a:effectLst/>
                          <a:latin typeface="Arial" panose="020B0604020202020204" pitchFamily="34" charset="0"/>
                          <a:cs typeface="Arial" panose="020B0604020202020204" pitchFamily="34" charset="0"/>
                        </a:rPr>
                        <a:t> </a:t>
                      </a:r>
                      <a:r>
                        <a:rPr lang="fr-FR" sz="800" b="0" i="0" u="none" strike="noStrike" dirty="0" err="1">
                          <a:solidFill>
                            <a:srgbClr val="000000"/>
                          </a:solidFill>
                          <a:effectLst/>
                          <a:latin typeface="Arial" panose="020B0604020202020204" pitchFamily="34" charset="0"/>
                          <a:cs typeface="Arial" panose="020B0604020202020204" pitchFamily="34" charset="0"/>
                        </a:rPr>
                        <a:t>rock,Oui</a:t>
                      </a:r>
                      <a:r>
                        <a:rPr lang="fr-FR" sz="800" b="0" i="0" u="none" strike="noStrike" dirty="0">
                          <a:solidFill>
                            <a:srgbClr val="000000"/>
                          </a:solidFill>
                          <a:effectLst/>
                          <a:latin typeface="Arial" panose="020B0604020202020204" pitchFamily="34" charset="0"/>
                          <a:cs typeface="Arial" panose="020B0604020202020204" pitchFamily="34" charset="0"/>
                        </a:rPr>
                        <a:t> FM Rock </a:t>
                      </a:r>
                      <a:r>
                        <a:rPr lang="fr-FR" sz="800" b="0" i="0" u="none" strike="noStrike" dirty="0" err="1">
                          <a:solidFill>
                            <a:srgbClr val="000000"/>
                          </a:solidFill>
                          <a:effectLst/>
                          <a:latin typeface="Arial" panose="020B0604020202020204" pitchFamily="34" charset="0"/>
                          <a:cs typeface="Arial" panose="020B0604020202020204" pitchFamily="34" charset="0"/>
                        </a:rPr>
                        <a:t>Alternatif,Oui</a:t>
                      </a:r>
                      <a:r>
                        <a:rPr lang="fr-FR" sz="800" b="0" i="0" u="none" strike="noStrike" dirty="0">
                          <a:solidFill>
                            <a:srgbClr val="000000"/>
                          </a:solidFill>
                          <a:effectLst/>
                          <a:latin typeface="Arial" panose="020B0604020202020204" pitchFamily="34" charset="0"/>
                          <a:cs typeface="Arial" panose="020B0604020202020204" pitchFamily="34" charset="0"/>
                        </a:rPr>
                        <a:t> FM Rock </a:t>
                      </a:r>
                      <a:r>
                        <a:rPr lang="fr-FR" sz="800" b="0" i="0" u="none" strike="noStrike" dirty="0" err="1">
                          <a:solidFill>
                            <a:srgbClr val="000000"/>
                          </a:solidFill>
                          <a:effectLst/>
                          <a:latin typeface="Arial" panose="020B0604020202020204" pitchFamily="34" charset="0"/>
                          <a:cs typeface="Arial" panose="020B0604020202020204" pitchFamily="34" charset="0"/>
                        </a:rPr>
                        <a:t>Inde,Oui</a:t>
                      </a:r>
                      <a:r>
                        <a:rPr lang="fr-FR" sz="800" b="0" i="0" u="none" strike="noStrike" dirty="0">
                          <a:solidFill>
                            <a:srgbClr val="000000"/>
                          </a:solidFill>
                          <a:effectLst/>
                          <a:latin typeface="Arial" panose="020B0604020202020204" pitchFamily="34" charset="0"/>
                          <a:cs typeface="Arial" panose="020B0604020202020204" pitchFamily="34" charset="0"/>
                        </a:rPr>
                        <a:t> FM Rock </a:t>
                      </a:r>
                      <a:r>
                        <a:rPr lang="fr-FR" sz="800" b="0" i="0" u="none" strike="noStrike" dirty="0" err="1">
                          <a:solidFill>
                            <a:srgbClr val="000000"/>
                          </a:solidFill>
                          <a:effectLst/>
                          <a:latin typeface="Arial" panose="020B0604020202020204" pitchFamily="34" charset="0"/>
                          <a:cs typeface="Arial" panose="020B0604020202020204" pitchFamily="34" charset="0"/>
                        </a:rPr>
                        <a:t>Nineties,Oui</a:t>
                      </a:r>
                      <a:r>
                        <a:rPr lang="fr-FR" sz="800" b="0" i="0" u="none" strike="noStrike" dirty="0">
                          <a:solidFill>
                            <a:srgbClr val="000000"/>
                          </a:solidFill>
                          <a:effectLst/>
                          <a:latin typeface="Arial" panose="020B0604020202020204" pitchFamily="34" charset="0"/>
                          <a:cs typeface="Arial" panose="020B0604020202020204" pitchFamily="34" charset="0"/>
                        </a:rPr>
                        <a:t> FM Rock 2000,Oui FM </a:t>
                      </a:r>
                      <a:r>
                        <a:rPr lang="fr-FR" sz="800" b="0" i="0" u="none" strike="noStrike" dirty="0" err="1">
                          <a:solidFill>
                            <a:srgbClr val="000000"/>
                          </a:solidFill>
                          <a:effectLst/>
                          <a:latin typeface="Arial" panose="020B0604020202020204" pitchFamily="34" charset="0"/>
                          <a:cs typeface="Arial" panose="020B0604020202020204" pitchFamily="34" charset="0"/>
                        </a:rPr>
                        <a:t>Reggae,Oui</a:t>
                      </a:r>
                      <a:r>
                        <a:rPr lang="fr-FR" sz="800" b="0" i="0" u="none" strike="noStrike" dirty="0">
                          <a:solidFill>
                            <a:srgbClr val="000000"/>
                          </a:solidFill>
                          <a:effectLst/>
                          <a:latin typeface="Arial" panose="020B0604020202020204" pitchFamily="34" charset="0"/>
                          <a:cs typeface="Arial" panose="020B0604020202020204" pitchFamily="34" charset="0"/>
                        </a:rPr>
                        <a:t> FM Blues n </a:t>
                      </a:r>
                      <a:r>
                        <a:rPr lang="fr-FR" sz="800" b="0" i="0" u="none" strike="noStrike" dirty="0" err="1">
                          <a:solidFill>
                            <a:srgbClr val="000000"/>
                          </a:solidFill>
                          <a:effectLst/>
                          <a:latin typeface="Arial" panose="020B0604020202020204" pitchFamily="34" charset="0"/>
                          <a:cs typeface="Arial" panose="020B0604020202020204" pitchFamily="34" charset="0"/>
                        </a:rPr>
                        <a:t>Rock,Oui</a:t>
                      </a:r>
                      <a:r>
                        <a:rPr lang="fr-FR" sz="800" b="0" i="0" u="none" strike="noStrike" dirty="0">
                          <a:solidFill>
                            <a:srgbClr val="000000"/>
                          </a:solidFill>
                          <a:effectLst/>
                          <a:latin typeface="Arial" panose="020B0604020202020204" pitchFamily="34" charset="0"/>
                          <a:cs typeface="Arial" panose="020B0604020202020204" pitchFamily="34" charset="0"/>
                        </a:rPr>
                        <a:t> FM Rock </a:t>
                      </a:r>
                      <a:r>
                        <a:rPr lang="fr-FR" sz="800" b="0" i="0" u="none" strike="noStrike" dirty="0" err="1">
                          <a:solidFill>
                            <a:srgbClr val="000000"/>
                          </a:solidFill>
                          <a:effectLst/>
                          <a:latin typeface="Arial" panose="020B0604020202020204" pitchFamily="34" charset="0"/>
                          <a:cs typeface="Arial" panose="020B0604020202020204" pitchFamily="34" charset="0"/>
                        </a:rPr>
                        <a:t>Eighthies,Oui</a:t>
                      </a:r>
                      <a:r>
                        <a:rPr lang="fr-FR" sz="800" b="0" i="0" u="none" strike="noStrike" dirty="0">
                          <a:solidFill>
                            <a:srgbClr val="000000"/>
                          </a:solidFill>
                          <a:effectLst/>
                          <a:latin typeface="Arial" panose="020B0604020202020204" pitchFamily="34" charset="0"/>
                          <a:cs typeface="Arial" panose="020B0604020202020204" pitchFamily="34" charset="0"/>
                        </a:rPr>
                        <a:t> FM </a:t>
                      </a:r>
                      <a:r>
                        <a:rPr lang="fr-FR" sz="800" b="0" i="0" u="none" strike="noStrike" dirty="0" err="1">
                          <a:solidFill>
                            <a:srgbClr val="000000"/>
                          </a:solidFill>
                          <a:effectLst/>
                          <a:latin typeface="Arial" panose="020B0604020202020204" pitchFamily="34" charset="0"/>
                          <a:cs typeface="Arial" panose="020B0604020202020204" pitchFamily="34" charset="0"/>
                        </a:rPr>
                        <a:t>bring</a:t>
                      </a:r>
                      <a:r>
                        <a:rPr lang="fr-FR" sz="800" b="0" i="0" u="none" strike="noStrike" dirty="0">
                          <a:solidFill>
                            <a:srgbClr val="000000"/>
                          </a:solidFill>
                          <a:effectLst/>
                          <a:latin typeface="Arial" panose="020B0604020202020204" pitchFamily="34" charset="0"/>
                          <a:cs typeface="Arial" panose="020B0604020202020204" pitchFamily="34" charset="0"/>
                        </a:rPr>
                        <a:t> the </a:t>
                      </a:r>
                      <a:r>
                        <a:rPr lang="fr-FR" sz="800" b="0" i="0" u="none" strike="noStrike" dirty="0" err="1">
                          <a:solidFill>
                            <a:srgbClr val="000000"/>
                          </a:solidFill>
                          <a:effectLst/>
                          <a:latin typeface="Arial" panose="020B0604020202020204" pitchFamily="34" charset="0"/>
                          <a:cs typeface="Arial" panose="020B0604020202020204" pitchFamily="34" charset="0"/>
                        </a:rPr>
                        <a:t>noise,Oui</a:t>
                      </a:r>
                      <a:r>
                        <a:rPr lang="fr-FR" sz="800" b="0" i="0" u="none" strike="noStrike" dirty="0">
                          <a:solidFill>
                            <a:srgbClr val="000000"/>
                          </a:solidFill>
                          <a:effectLst/>
                          <a:latin typeface="Arial" panose="020B0604020202020204" pitchFamily="34" charset="0"/>
                          <a:cs typeface="Arial" panose="020B0604020202020204" pitchFamily="34" charset="0"/>
                        </a:rPr>
                        <a:t> FM </a:t>
                      </a:r>
                      <a:r>
                        <a:rPr lang="fr-FR" sz="800" b="0" i="0" u="none" strike="noStrike" dirty="0" err="1">
                          <a:solidFill>
                            <a:srgbClr val="000000"/>
                          </a:solidFill>
                          <a:effectLst/>
                          <a:latin typeface="Arial" panose="020B0604020202020204" pitchFamily="34" charset="0"/>
                          <a:cs typeface="Arial" panose="020B0604020202020204" pitchFamily="34" charset="0"/>
                        </a:rPr>
                        <a:t>Acoustic,Oui</a:t>
                      </a:r>
                      <a:r>
                        <a:rPr lang="fr-FR" sz="800" b="0" i="0" u="none" strike="noStrike" dirty="0">
                          <a:solidFill>
                            <a:srgbClr val="000000"/>
                          </a:solidFill>
                          <a:effectLst/>
                          <a:latin typeface="Arial" panose="020B0604020202020204" pitchFamily="34" charset="0"/>
                          <a:cs typeface="Arial" panose="020B0604020202020204" pitchFamily="34" charset="0"/>
                        </a:rPr>
                        <a:t> FM </a:t>
                      </a:r>
                      <a:r>
                        <a:rPr lang="fr-FR" sz="800" b="0" i="0" u="none" strike="noStrike" dirty="0" err="1">
                          <a:solidFill>
                            <a:srgbClr val="000000"/>
                          </a:solidFill>
                          <a:effectLst/>
                          <a:latin typeface="Arial" panose="020B0604020202020204" pitchFamily="34" charset="0"/>
                          <a:cs typeface="Arial" panose="020B0604020202020204" pitchFamily="34" charset="0"/>
                        </a:rPr>
                        <a:t>Summertime,oui</a:t>
                      </a:r>
                      <a:r>
                        <a:rPr lang="fr-FR" sz="800" b="0" i="0" u="none" strike="noStrike" dirty="0">
                          <a:solidFill>
                            <a:srgbClr val="000000"/>
                          </a:solidFill>
                          <a:effectLst/>
                          <a:latin typeface="Arial" panose="020B0604020202020204" pitchFamily="34" charset="0"/>
                          <a:cs typeface="Arial" panose="020B0604020202020204" pitchFamily="34" charset="0"/>
                        </a:rPr>
                        <a:t> FM rock </a:t>
                      </a:r>
                      <a:r>
                        <a:rPr lang="fr-FR" sz="800" b="0" i="0" u="none" strike="noStrike" dirty="0" err="1">
                          <a:solidFill>
                            <a:srgbClr val="000000"/>
                          </a:solidFill>
                          <a:effectLst/>
                          <a:latin typeface="Arial" panose="020B0604020202020204" pitchFamily="34" charset="0"/>
                          <a:cs typeface="Arial" panose="020B0604020202020204" pitchFamily="34" charset="0"/>
                        </a:rPr>
                        <a:t>français,oui</a:t>
                      </a:r>
                      <a:r>
                        <a:rPr lang="fr-FR" sz="800" b="0" i="0" u="none" strike="noStrike" dirty="0">
                          <a:solidFill>
                            <a:srgbClr val="000000"/>
                          </a:solidFill>
                          <a:effectLst/>
                          <a:latin typeface="Arial" panose="020B0604020202020204" pitchFamily="34" charset="0"/>
                          <a:cs typeface="Arial" panose="020B0604020202020204" pitchFamily="34" charset="0"/>
                        </a:rPr>
                        <a:t> FM les slows du </a:t>
                      </a:r>
                      <a:r>
                        <a:rPr lang="fr-FR" sz="800" b="0" i="0" u="none" strike="noStrike" dirty="0" err="1">
                          <a:solidFill>
                            <a:srgbClr val="000000"/>
                          </a:solidFill>
                          <a:effectLst/>
                          <a:latin typeface="Arial" panose="020B0604020202020204" pitchFamily="34" charset="0"/>
                          <a:cs typeface="Arial" panose="020B0604020202020204" pitchFamily="34" charset="0"/>
                        </a:rPr>
                        <a:t>rock,Oui</a:t>
                      </a:r>
                      <a:r>
                        <a:rPr lang="fr-FR" sz="800" b="0" i="0" u="none" strike="noStrike" dirty="0">
                          <a:solidFill>
                            <a:srgbClr val="000000"/>
                          </a:solidFill>
                          <a:effectLst/>
                          <a:latin typeface="Arial" panose="020B0604020202020204" pitchFamily="34" charset="0"/>
                          <a:cs typeface="Arial" panose="020B0604020202020204" pitchFamily="34" charset="0"/>
                        </a:rPr>
                        <a:t> FM Rock </a:t>
                      </a:r>
                      <a:r>
                        <a:rPr lang="fr-FR" sz="800" b="0" i="0" u="none" strike="noStrike" dirty="0" err="1">
                          <a:solidFill>
                            <a:srgbClr val="000000"/>
                          </a:solidFill>
                          <a:effectLst/>
                          <a:latin typeface="Arial" panose="020B0604020202020204" pitchFamily="34" charset="0"/>
                          <a:cs typeface="Arial" panose="020B0604020202020204" pitchFamily="34" charset="0"/>
                        </a:rPr>
                        <a:t>Sixties,oui</a:t>
                      </a:r>
                      <a:r>
                        <a:rPr lang="fr-FR" sz="800" b="0" i="0" u="none" strike="noStrike" dirty="0">
                          <a:solidFill>
                            <a:srgbClr val="000000"/>
                          </a:solidFill>
                          <a:effectLst/>
                          <a:latin typeface="Arial" panose="020B0604020202020204" pitchFamily="34" charset="0"/>
                          <a:cs typeface="Arial" panose="020B0604020202020204" pitchFamily="34" charset="0"/>
                        </a:rPr>
                        <a:t> FM girls </a:t>
                      </a:r>
                      <a:r>
                        <a:rPr lang="fr-FR" sz="800" b="0" i="0" u="none" strike="noStrike" dirty="0" err="1">
                          <a:solidFill>
                            <a:srgbClr val="000000"/>
                          </a:solidFill>
                          <a:effectLst/>
                          <a:latin typeface="Arial" panose="020B0604020202020204" pitchFamily="34" charset="0"/>
                          <a:cs typeface="Arial" panose="020B0604020202020204" pitchFamily="34" charset="0"/>
                        </a:rPr>
                        <a:t>rock,Oui</a:t>
                      </a:r>
                      <a:r>
                        <a:rPr lang="fr-FR" sz="800" b="0" i="0" u="none" strike="noStrike" dirty="0">
                          <a:solidFill>
                            <a:srgbClr val="000000"/>
                          </a:solidFill>
                          <a:effectLst/>
                          <a:latin typeface="Arial" panose="020B0604020202020204" pitchFamily="34" charset="0"/>
                          <a:cs typeface="Arial" panose="020B0604020202020204" pitchFamily="34" charset="0"/>
                        </a:rPr>
                        <a:t> FM Top of the </a:t>
                      </a:r>
                      <a:r>
                        <a:rPr lang="fr-FR" sz="800" b="0" i="0" u="none" strike="noStrike" dirty="0" err="1">
                          <a:solidFill>
                            <a:srgbClr val="000000"/>
                          </a:solidFill>
                          <a:effectLst/>
                          <a:latin typeface="Arial" panose="020B0604020202020204" pitchFamily="34" charset="0"/>
                          <a:cs typeface="Arial" panose="020B0604020202020204" pitchFamily="34" charset="0"/>
                        </a:rPr>
                        <a:t>Week,Oui</a:t>
                      </a:r>
                      <a:r>
                        <a:rPr lang="fr-FR" sz="800" b="0" i="0" u="none" strike="noStrike" dirty="0">
                          <a:solidFill>
                            <a:srgbClr val="000000"/>
                          </a:solidFill>
                          <a:effectLst/>
                          <a:latin typeface="Arial" panose="020B0604020202020204" pitchFamily="34" charset="0"/>
                          <a:cs typeface="Arial" panose="020B0604020202020204" pitchFamily="34" charset="0"/>
                        </a:rPr>
                        <a:t> FM Génération </a:t>
                      </a:r>
                      <a:r>
                        <a:rPr lang="fr-FR" sz="800" b="0" i="0" u="none" strike="noStrike" dirty="0" err="1">
                          <a:solidFill>
                            <a:srgbClr val="000000"/>
                          </a:solidFill>
                          <a:effectLst/>
                          <a:latin typeface="Arial" panose="020B0604020202020204" pitchFamily="34" charset="0"/>
                          <a:cs typeface="Arial" panose="020B0604020202020204" pitchFamily="34" charset="0"/>
                        </a:rPr>
                        <a:t>Woodstock,Oui</a:t>
                      </a:r>
                      <a:r>
                        <a:rPr lang="fr-FR" sz="800" b="0" i="0" u="none" strike="noStrike" dirty="0">
                          <a:solidFill>
                            <a:srgbClr val="000000"/>
                          </a:solidFill>
                          <a:effectLst/>
                          <a:latin typeface="Arial" panose="020B0604020202020204" pitchFamily="34" charset="0"/>
                          <a:cs typeface="Arial" panose="020B0604020202020204" pitchFamily="34" charset="0"/>
                        </a:rPr>
                        <a:t> FM Rock n </a:t>
                      </a:r>
                      <a:r>
                        <a:rPr lang="fr-FR" sz="800" b="0" i="0" u="none" strike="noStrike" dirty="0" err="1">
                          <a:solidFill>
                            <a:srgbClr val="000000"/>
                          </a:solidFill>
                          <a:effectLst/>
                          <a:latin typeface="Arial" panose="020B0604020202020204" pitchFamily="34" charset="0"/>
                          <a:cs typeface="Arial" panose="020B0604020202020204" pitchFamily="34" charset="0"/>
                        </a:rPr>
                        <a:t>Food,oui</a:t>
                      </a:r>
                      <a:r>
                        <a:rPr lang="fr-FR" sz="800" b="0" i="0" u="none" strike="noStrike" dirty="0">
                          <a:solidFill>
                            <a:srgbClr val="000000"/>
                          </a:solidFill>
                          <a:effectLst/>
                          <a:latin typeface="Arial" panose="020B0604020202020204" pitchFamily="34" charset="0"/>
                          <a:cs typeface="Arial" panose="020B0604020202020204" pitchFamily="34" charset="0"/>
                        </a:rPr>
                        <a:t> FM </a:t>
                      </a:r>
                      <a:r>
                        <a:rPr lang="fr-FR" sz="800" b="0" i="0" u="none" strike="noStrike" dirty="0" err="1">
                          <a:solidFill>
                            <a:srgbClr val="000000"/>
                          </a:solidFill>
                          <a:effectLst/>
                          <a:latin typeface="Arial" panose="020B0604020202020204" pitchFamily="34" charset="0"/>
                          <a:cs typeface="Arial" panose="020B0604020202020204" pitchFamily="34" charset="0"/>
                        </a:rPr>
                        <a:t>noel</a:t>
                      </a:r>
                      <a:r>
                        <a:rPr lang="fr-FR" sz="8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881128"/>
                  </a:ext>
                </a:extLst>
              </a:tr>
              <a:tr h="155248">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Chante France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rgbClr val="000000"/>
                          </a:solidFill>
                          <a:effectLst/>
                          <a:latin typeface="Arial" panose="020B0604020202020204" pitchFamily="34" charset="0"/>
                          <a:cs typeface="Arial" panose="020B0604020202020204" pitchFamily="34" charset="0"/>
                        </a:rPr>
                        <a:t>Chante France(*),Chante France </a:t>
                      </a:r>
                      <a:r>
                        <a:rPr lang="fr-FR" sz="800" b="0" i="0" u="none" strike="noStrike" dirty="0" err="1">
                          <a:solidFill>
                            <a:srgbClr val="000000"/>
                          </a:solidFill>
                          <a:effectLst/>
                          <a:latin typeface="Arial" panose="020B0604020202020204" pitchFamily="34" charset="0"/>
                          <a:cs typeface="Arial" panose="020B0604020202020204" pitchFamily="34" charset="0"/>
                        </a:rPr>
                        <a:t>Annees</a:t>
                      </a:r>
                      <a:r>
                        <a:rPr lang="fr-FR" sz="800" b="0" i="0" u="none" strike="noStrike" dirty="0">
                          <a:solidFill>
                            <a:srgbClr val="000000"/>
                          </a:solidFill>
                          <a:effectLst/>
                          <a:latin typeface="Arial" panose="020B0604020202020204" pitchFamily="34" charset="0"/>
                          <a:cs typeface="Arial" panose="020B0604020202020204" pitchFamily="34" charset="0"/>
                        </a:rPr>
                        <a:t> 80,Chante France </a:t>
                      </a:r>
                      <a:r>
                        <a:rPr lang="fr-FR" sz="800" b="0" i="0" u="none" strike="noStrike" dirty="0" err="1">
                          <a:solidFill>
                            <a:srgbClr val="000000"/>
                          </a:solidFill>
                          <a:effectLst/>
                          <a:latin typeface="Arial" panose="020B0604020202020204" pitchFamily="34" charset="0"/>
                          <a:cs typeface="Arial" panose="020B0604020202020204" pitchFamily="34" charset="0"/>
                        </a:rPr>
                        <a:t>Emotion,Chante</a:t>
                      </a:r>
                      <a:r>
                        <a:rPr lang="fr-FR" sz="800" b="0" i="0" u="none" strike="noStrike" dirty="0">
                          <a:solidFill>
                            <a:srgbClr val="000000"/>
                          </a:solidFill>
                          <a:effectLst/>
                          <a:latin typeface="Arial" panose="020B0604020202020204" pitchFamily="34" charset="0"/>
                          <a:cs typeface="Arial" panose="020B0604020202020204" pitchFamily="34" charset="0"/>
                        </a:rPr>
                        <a:t> France </a:t>
                      </a:r>
                      <a:r>
                        <a:rPr lang="fr-FR" sz="800" b="0" i="0" u="none" strike="noStrike" dirty="0" err="1">
                          <a:solidFill>
                            <a:srgbClr val="000000"/>
                          </a:solidFill>
                          <a:effectLst/>
                          <a:latin typeface="Arial" panose="020B0604020202020204" pitchFamily="34" charset="0"/>
                          <a:cs typeface="Arial" panose="020B0604020202020204" pitchFamily="34" charset="0"/>
                        </a:rPr>
                        <a:t>Annees</a:t>
                      </a:r>
                      <a:r>
                        <a:rPr lang="fr-FR" sz="800" b="0" i="0" u="none" strike="noStrike" dirty="0">
                          <a:solidFill>
                            <a:srgbClr val="000000"/>
                          </a:solidFill>
                          <a:effectLst/>
                          <a:latin typeface="Arial" panose="020B0604020202020204" pitchFamily="34" charset="0"/>
                          <a:cs typeface="Arial" panose="020B0604020202020204" pitchFamily="34" charset="0"/>
                        </a:rPr>
                        <a:t> 70,Chante France </a:t>
                      </a:r>
                      <a:r>
                        <a:rPr lang="fr-FR" sz="800" b="0" i="0" u="none" strike="noStrike" dirty="0" err="1">
                          <a:solidFill>
                            <a:srgbClr val="000000"/>
                          </a:solidFill>
                          <a:effectLst/>
                          <a:latin typeface="Arial" panose="020B0604020202020204" pitchFamily="34" charset="0"/>
                          <a:cs typeface="Arial" panose="020B0604020202020204" pitchFamily="34" charset="0"/>
                        </a:rPr>
                        <a:t>Annees</a:t>
                      </a:r>
                      <a:r>
                        <a:rPr lang="fr-FR" sz="800" b="0" i="0" u="none" strike="noStrike" dirty="0">
                          <a:solidFill>
                            <a:srgbClr val="000000"/>
                          </a:solidFill>
                          <a:effectLst/>
                          <a:latin typeface="Arial" panose="020B0604020202020204" pitchFamily="34" charset="0"/>
                          <a:cs typeface="Arial" panose="020B0604020202020204" pitchFamily="34" charset="0"/>
                        </a:rPr>
                        <a:t> 60,Chante </a:t>
                      </a:r>
                      <a:r>
                        <a:rPr lang="fr-FR" sz="800" b="0" i="0" u="none" strike="noStrike" dirty="0" err="1">
                          <a:solidFill>
                            <a:srgbClr val="000000"/>
                          </a:solidFill>
                          <a:effectLst/>
                          <a:latin typeface="Arial" panose="020B0604020202020204" pitchFamily="34" charset="0"/>
                          <a:cs typeface="Arial" panose="020B0604020202020204" pitchFamily="34" charset="0"/>
                        </a:rPr>
                        <a:t>france</a:t>
                      </a:r>
                      <a:r>
                        <a:rPr lang="fr-FR" sz="800" b="0" i="0" u="none" strike="noStrike" dirty="0">
                          <a:solidFill>
                            <a:srgbClr val="000000"/>
                          </a:solidFill>
                          <a:effectLst/>
                          <a:latin typeface="Arial" panose="020B0604020202020204" pitchFamily="34" charset="0"/>
                          <a:cs typeface="Arial" panose="020B0604020202020204" pitchFamily="34" charset="0"/>
                        </a:rPr>
                        <a:t> </a:t>
                      </a:r>
                      <a:r>
                        <a:rPr lang="fr-FR" sz="800" b="0" i="0" u="none" strike="noStrike" dirty="0" err="1">
                          <a:solidFill>
                            <a:srgbClr val="000000"/>
                          </a:solidFill>
                          <a:effectLst/>
                          <a:latin typeface="Arial" panose="020B0604020202020204" pitchFamily="34" charset="0"/>
                          <a:cs typeface="Arial" panose="020B0604020202020204" pitchFamily="34" charset="0"/>
                        </a:rPr>
                        <a:t>nouveautes</a:t>
                      </a:r>
                      <a:r>
                        <a:rPr lang="fr-FR" sz="8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207602"/>
                  </a:ext>
                </a:extLst>
              </a:tr>
              <a:tr h="155248">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Tropiques 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rgbClr val="000000"/>
                          </a:solidFill>
                          <a:effectLst/>
                          <a:latin typeface="Arial" panose="020B0604020202020204" pitchFamily="34" charset="0"/>
                          <a:cs typeface="Arial" panose="020B0604020202020204" pitchFamily="34" charset="0"/>
                        </a:rPr>
                        <a:t>Tropiques FM(*),Tropiques </a:t>
                      </a:r>
                      <a:r>
                        <a:rPr lang="fr-FR" sz="800" b="0" i="0" u="none" strike="noStrike" dirty="0" err="1">
                          <a:solidFill>
                            <a:srgbClr val="000000"/>
                          </a:solidFill>
                          <a:effectLst/>
                          <a:latin typeface="Arial" panose="020B0604020202020204" pitchFamily="34" charset="0"/>
                          <a:cs typeface="Arial" panose="020B0604020202020204" pitchFamily="34" charset="0"/>
                        </a:rPr>
                        <a:t>Zouk,Tropiques</a:t>
                      </a:r>
                      <a:r>
                        <a:rPr lang="fr-FR" sz="800" b="0" i="0" u="none" strike="noStrike" dirty="0">
                          <a:solidFill>
                            <a:srgbClr val="000000"/>
                          </a:solidFill>
                          <a:effectLst/>
                          <a:latin typeface="Arial" panose="020B0604020202020204" pitchFamily="34" charset="0"/>
                          <a:cs typeface="Arial" panose="020B0604020202020204" pitchFamily="34" charset="0"/>
                        </a:rPr>
                        <a:t> </a:t>
                      </a:r>
                      <a:r>
                        <a:rPr lang="fr-FR" sz="800" b="0" i="0" u="none" strike="noStrike" dirty="0" err="1">
                          <a:solidFill>
                            <a:srgbClr val="000000"/>
                          </a:solidFill>
                          <a:effectLst/>
                          <a:latin typeface="Arial" panose="020B0604020202020204" pitchFamily="34" charset="0"/>
                          <a:cs typeface="Arial" panose="020B0604020202020204" pitchFamily="34" charset="0"/>
                        </a:rPr>
                        <a:t>Compas,Tropiques</a:t>
                      </a:r>
                      <a:r>
                        <a:rPr lang="fr-FR" sz="800" b="0" i="0" u="none" strike="noStrike" dirty="0">
                          <a:solidFill>
                            <a:srgbClr val="000000"/>
                          </a:solidFill>
                          <a:effectLst/>
                          <a:latin typeface="Arial" panose="020B0604020202020204" pitchFamily="34" charset="0"/>
                          <a:cs typeface="Arial" panose="020B0604020202020204" pitchFamily="34" charset="0"/>
                        </a:rPr>
                        <a:t> </a:t>
                      </a:r>
                      <a:r>
                        <a:rPr lang="fr-FR" sz="800" b="0" i="0" u="none" strike="noStrike" dirty="0" err="1">
                          <a:solidFill>
                            <a:srgbClr val="000000"/>
                          </a:solidFill>
                          <a:effectLst/>
                          <a:latin typeface="Arial" panose="020B0604020202020204" pitchFamily="34" charset="0"/>
                          <a:cs typeface="Arial" panose="020B0604020202020204" pitchFamily="34" charset="0"/>
                        </a:rPr>
                        <a:t>Gold,Tropiques</a:t>
                      </a:r>
                      <a:r>
                        <a:rPr lang="fr-FR" sz="800" b="0" i="0" u="none" strike="noStrike" dirty="0">
                          <a:solidFill>
                            <a:srgbClr val="000000"/>
                          </a:solidFill>
                          <a:effectLst/>
                          <a:latin typeface="Arial" panose="020B0604020202020204" pitchFamily="34" charset="0"/>
                          <a:cs typeface="Arial" panose="020B0604020202020204" pitchFamily="34" charset="0"/>
                        </a:rPr>
                        <a:t> </a:t>
                      </a:r>
                      <a:r>
                        <a:rPr lang="fr-FR" sz="800" b="0" i="0" u="none" strike="noStrike" dirty="0" err="1">
                          <a:solidFill>
                            <a:srgbClr val="000000"/>
                          </a:solidFill>
                          <a:effectLst/>
                          <a:latin typeface="Arial" panose="020B0604020202020204" pitchFamily="34" charset="0"/>
                          <a:cs typeface="Arial" panose="020B0604020202020204" pitchFamily="34" charset="0"/>
                        </a:rPr>
                        <a:t>Mix,Tropiques</a:t>
                      </a:r>
                      <a:r>
                        <a:rPr lang="fr-FR" sz="800" b="0" i="0" u="none" strike="noStrike" dirty="0">
                          <a:solidFill>
                            <a:srgbClr val="000000"/>
                          </a:solidFill>
                          <a:effectLst/>
                          <a:latin typeface="Arial" panose="020B0604020202020204" pitchFamily="34" charset="0"/>
                          <a:cs typeface="Arial" panose="020B0604020202020204" pitchFamily="34" charset="0"/>
                        </a:rPr>
                        <a:t> </a:t>
                      </a:r>
                      <a:r>
                        <a:rPr lang="fr-FR" sz="800" b="0" i="0" u="none" strike="noStrike" dirty="0" err="1">
                          <a:solidFill>
                            <a:srgbClr val="000000"/>
                          </a:solidFill>
                          <a:effectLst/>
                          <a:latin typeface="Arial" panose="020B0604020202020204" pitchFamily="34" charset="0"/>
                          <a:cs typeface="Arial" panose="020B0604020202020204" pitchFamily="34" charset="0"/>
                        </a:rPr>
                        <a:t>Reggae,Tropiques</a:t>
                      </a:r>
                      <a:r>
                        <a:rPr lang="fr-FR" sz="800" b="0" i="0" u="none" strike="noStrike" dirty="0">
                          <a:solidFill>
                            <a:srgbClr val="000000"/>
                          </a:solidFill>
                          <a:effectLst/>
                          <a:latin typeface="Arial" panose="020B0604020202020204" pitchFamily="34" charset="0"/>
                          <a:cs typeface="Arial" panose="020B0604020202020204" pitchFamily="34" charset="0"/>
                        </a:rPr>
                        <a:t> </a:t>
                      </a:r>
                      <a:r>
                        <a:rPr lang="fr-FR" sz="800" b="0" i="0" u="none" strike="noStrike" dirty="0" err="1">
                          <a:solidFill>
                            <a:srgbClr val="000000"/>
                          </a:solidFill>
                          <a:effectLst/>
                          <a:latin typeface="Arial" panose="020B0604020202020204" pitchFamily="34" charset="0"/>
                          <a:cs typeface="Arial" panose="020B0604020202020204" pitchFamily="34" charset="0"/>
                        </a:rPr>
                        <a:t>Afrobeat,Tropiques</a:t>
                      </a:r>
                      <a:r>
                        <a:rPr lang="fr-FR" sz="800" b="0" i="0" u="none" strike="noStrike" dirty="0">
                          <a:solidFill>
                            <a:srgbClr val="000000"/>
                          </a:solidFill>
                          <a:effectLst/>
                          <a:latin typeface="Arial" panose="020B0604020202020204" pitchFamily="34" charset="0"/>
                          <a:cs typeface="Arial" panose="020B0604020202020204" pitchFamily="34" charset="0"/>
                        </a:rPr>
                        <a:t> </a:t>
                      </a:r>
                      <a:r>
                        <a:rPr lang="fr-FR" sz="800" b="0" i="0" u="none" strike="noStrike" dirty="0" err="1">
                          <a:solidFill>
                            <a:srgbClr val="000000"/>
                          </a:solidFill>
                          <a:effectLst/>
                          <a:latin typeface="Arial" panose="020B0604020202020204" pitchFamily="34" charset="0"/>
                          <a:cs typeface="Arial" panose="020B0604020202020204" pitchFamily="34" charset="0"/>
                        </a:rPr>
                        <a:t>Tradition,Tropiques</a:t>
                      </a:r>
                      <a:r>
                        <a:rPr lang="fr-FR" sz="800" b="0" i="0" u="none" strike="noStrike" dirty="0">
                          <a:solidFill>
                            <a:srgbClr val="000000"/>
                          </a:solidFill>
                          <a:effectLst/>
                          <a:latin typeface="Arial" panose="020B0604020202020204" pitchFamily="34" charset="0"/>
                          <a:cs typeface="Arial" panose="020B0604020202020204" pitchFamily="34" charset="0"/>
                        </a:rPr>
                        <a:t> </a:t>
                      </a:r>
                      <a:r>
                        <a:rPr lang="fr-FR" sz="800" b="0" i="0" u="none" strike="noStrike" dirty="0" err="1">
                          <a:solidFill>
                            <a:srgbClr val="000000"/>
                          </a:solidFill>
                          <a:effectLst/>
                          <a:latin typeface="Arial" panose="020B0604020202020204" pitchFamily="34" charset="0"/>
                          <a:cs typeface="Arial" panose="020B0604020202020204" pitchFamily="34" charset="0"/>
                        </a:rPr>
                        <a:t>Cultures,Tropiques</a:t>
                      </a:r>
                      <a:r>
                        <a:rPr lang="fr-FR" sz="800" b="0" i="0" u="none" strike="noStrike" dirty="0">
                          <a:solidFill>
                            <a:srgbClr val="000000"/>
                          </a:solidFill>
                          <a:effectLst/>
                          <a:latin typeface="Arial" panose="020B0604020202020204" pitchFamily="34" charset="0"/>
                          <a:cs typeface="Arial" panose="020B0604020202020204" pitchFamily="34" charset="0"/>
                        </a:rPr>
                        <a:t> Océan Indien,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613183"/>
                  </a:ext>
                </a:extLst>
              </a:tr>
              <a:tr h="1552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err="1">
                          <a:solidFill>
                            <a:srgbClr val="0070C0"/>
                          </a:solidFill>
                          <a:effectLst/>
                          <a:latin typeface="Arial" panose="020B0604020202020204" pitchFamily="34" charset="0"/>
                          <a:cs typeface="Arial" panose="020B0604020202020204" pitchFamily="34" charset="0"/>
                        </a:rPr>
                        <a:t>Allzic</a:t>
                      </a:r>
                      <a:endParaRPr lang="fr-FR" sz="800" b="1" i="0" u="none" strike="noStrike" dirty="0">
                        <a:solidFill>
                          <a:srgbClr val="0070C0"/>
                        </a:solidFill>
                        <a:effectLst/>
                        <a:latin typeface="Arial" panose="020B0604020202020204" pitchFamily="34" charset="0"/>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err="1">
                          <a:solidFill>
                            <a:schemeClr val="tx1"/>
                          </a:solidFill>
                          <a:effectLst/>
                          <a:latin typeface="Arial" panose="020B0604020202020204" pitchFamily="34" charset="0"/>
                          <a:ea typeface="+mn-ea"/>
                          <a:cs typeface="Arial" panose="020B0604020202020204" pitchFamily="34" charset="0"/>
                        </a:rPr>
                        <a:t>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Annees</a:t>
                      </a:r>
                      <a:r>
                        <a:rPr lang="fr-FR" sz="800" kern="1200" dirty="0">
                          <a:solidFill>
                            <a:schemeClr val="tx1"/>
                          </a:solidFill>
                          <a:effectLst/>
                          <a:latin typeface="Arial" panose="020B0604020202020204" pitchFamily="34" charset="0"/>
                          <a:ea typeface="+mn-ea"/>
                          <a:cs typeface="Arial" panose="020B0604020202020204" pitchFamily="34" charset="0"/>
                        </a:rPr>
                        <a:t> 80,Allzic Radio </a:t>
                      </a:r>
                      <a:r>
                        <a:rPr lang="fr-FR" sz="800" kern="1200" dirty="0" err="1">
                          <a:solidFill>
                            <a:schemeClr val="tx1"/>
                          </a:solidFill>
                          <a:effectLst/>
                          <a:latin typeface="Arial" panose="020B0604020202020204" pitchFamily="34" charset="0"/>
                          <a:ea typeface="+mn-ea"/>
                          <a:cs typeface="Arial" panose="020B0604020202020204" pitchFamily="34" charset="0"/>
                        </a:rPr>
                        <a:t>Funk,Allzic</a:t>
                      </a:r>
                      <a:r>
                        <a:rPr lang="fr-FR" sz="800" kern="1200" dirty="0">
                          <a:solidFill>
                            <a:schemeClr val="tx1"/>
                          </a:solidFill>
                          <a:effectLst/>
                          <a:latin typeface="Arial" panose="020B0604020202020204" pitchFamily="34" charset="0"/>
                          <a:ea typeface="+mn-ea"/>
                          <a:cs typeface="Arial" panose="020B0604020202020204" pitchFamily="34" charset="0"/>
                        </a:rPr>
                        <a:t> Radio Rock </a:t>
                      </a:r>
                      <a:r>
                        <a:rPr lang="fr-FR" sz="800" kern="1200" dirty="0" err="1">
                          <a:solidFill>
                            <a:schemeClr val="tx1"/>
                          </a:solidFill>
                          <a:effectLst/>
                          <a:latin typeface="Arial" panose="020B0604020202020204" pitchFamily="34" charset="0"/>
                          <a:ea typeface="+mn-ea"/>
                          <a:cs typeface="Arial" panose="020B0604020202020204" pitchFamily="34" charset="0"/>
                        </a:rPr>
                        <a:t>FM,Classic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FM,Allzic</a:t>
                      </a:r>
                      <a:r>
                        <a:rPr lang="fr-FR" sz="800" kern="1200" dirty="0">
                          <a:solidFill>
                            <a:schemeClr val="tx1"/>
                          </a:solidFill>
                          <a:effectLst/>
                          <a:latin typeface="Arial" panose="020B0604020202020204" pitchFamily="34" charset="0"/>
                          <a:ea typeface="+mn-ea"/>
                          <a:cs typeface="Arial" panose="020B0604020202020204" pitchFamily="34" charset="0"/>
                        </a:rPr>
                        <a:t> Radio Rap </a:t>
                      </a:r>
                      <a:r>
                        <a:rPr lang="fr-FR" sz="800" kern="1200" dirty="0" err="1">
                          <a:solidFill>
                            <a:schemeClr val="tx1"/>
                          </a:solidFill>
                          <a:effectLst/>
                          <a:latin typeface="Arial" panose="020B0604020202020204" pitchFamily="34" charset="0"/>
                          <a:ea typeface="+mn-ea"/>
                          <a:cs typeface="Arial" panose="020B0604020202020204" pitchFamily="34" charset="0"/>
                        </a:rPr>
                        <a:t>FR,allzic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disney,Allzic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Dancefloor,Allzic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Annees</a:t>
                      </a:r>
                      <a:r>
                        <a:rPr lang="fr-FR" sz="800" kern="1200" dirty="0">
                          <a:solidFill>
                            <a:schemeClr val="tx1"/>
                          </a:solidFill>
                          <a:effectLst/>
                          <a:latin typeface="Arial" panose="020B0604020202020204" pitchFamily="34" charset="0"/>
                          <a:ea typeface="+mn-ea"/>
                          <a:cs typeface="Arial" panose="020B0604020202020204" pitchFamily="34" charset="0"/>
                        </a:rPr>
                        <a:t> 90,Allzic Radio </a:t>
                      </a:r>
                      <a:r>
                        <a:rPr lang="fr-FR" sz="800" kern="1200" dirty="0" err="1">
                          <a:solidFill>
                            <a:schemeClr val="tx1"/>
                          </a:solidFill>
                          <a:effectLst/>
                          <a:latin typeface="Arial" panose="020B0604020202020204" pitchFamily="34" charset="0"/>
                          <a:ea typeface="+mn-ea"/>
                          <a:cs typeface="Arial" panose="020B0604020202020204" pitchFamily="34" charset="0"/>
                        </a:rPr>
                        <a:t>Orientale,Allzic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Blues,Allzic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Zouk,Allzic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Annees</a:t>
                      </a:r>
                      <a:r>
                        <a:rPr lang="fr-FR" sz="800" kern="1200" dirty="0">
                          <a:solidFill>
                            <a:schemeClr val="tx1"/>
                          </a:solidFill>
                          <a:effectLst/>
                          <a:latin typeface="Arial" panose="020B0604020202020204" pitchFamily="34" charset="0"/>
                          <a:ea typeface="+mn-ea"/>
                          <a:cs typeface="Arial" panose="020B0604020202020204" pitchFamily="34" charset="0"/>
                        </a:rPr>
                        <a:t> 2000,Allzic Radio </a:t>
                      </a:r>
                      <a:r>
                        <a:rPr lang="fr-FR" sz="800" kern="1200" dirty="0" err="1">
                          <a:solidFill>
                            <a:schemeClr val="tx1"/>
                          </a:solidFill>
                          <a:effectLst/>
                          <a:latin typeface="Arial" panose="020B0604020202020204" pitchFamily="34" charset="0"/>
                          <a:ea typeface="+mn-ea"/>
                          <a:cs typeface="Arial" panose="020B0604020202020204" pitchFamily="34" charset="0"/>
                        </a:rPr>
                        <a:t>Latino,Allzic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Nouveautes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Francaises,Allzic</a:t>
                      </a:r>
                      <a:r>
                        <a:rPr lang="fr-FR" sz="800" kern="1200" dirty="0">
                          <a:solidFill>
                            <a:schemeClr val="tx1"/>
                          </a:solidFill>
                          <a:effectLst/>
                          <a:latin typeface="Arial" panose="020B0604020202020204" pitchFamily="34" charset="0"/>
                          <a:ea typeface="+mn-ea"/>
                          <a:cs typeface="Arial" panose="020B0604020202020204" pitchFamily="34" charset="0"/>
                        </a:rPr>
                        <a:t> Radio Black </a:t>
                      </a:r>
                      <a:r>
                        <a:rPr lang="fr-FR" sz="800" kern="1200" dirty="0" err="1">
                          <a:solidFill>
                            <a:schemeClr val="tx1"/>
                          </a:solidFill>
                          <a:effectLst/>
                          <a:latin typeface="Arial" panose="020B0604020202020204" pitchFamily="34" charset="0"/>
                          <a:ea typeface="+mn-ea"/>
                          <a:cs typeface="Arial" panose="020B0604020202020204" pitchFamily="34" charset="0"/>
                        </a:rPr>
                        <a:t>Music,Allzic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Deep</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Disco,Allzic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chill</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out,Allzic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Golds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français,Allzic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Zen,Allzic</a:t>
                      </a:r>
                      <a:r>
                        <a:rPr lang="fr-FR" sz="800" kern="1200" dirty="0">
                          <a:solidFill>
                            <a:schemeClr val="tx1"/>
                          </a:solidFill>
                          <a:effectLst/>
                          <a:latin typeface="Arial" panose="020B0604020202020204" pitchFamily="34" charset="0"/>
                          <a:ea typeface="+mn-ea"/>
                          <a:cs typeface="Arial" panose="020B0604020202020204" pitchFamily="34" charset="0"/>
                        </a:rPr>
                        <a:t> Radio Rap </a:t>
                      </a:r>
                      <a:r>
                        <a:rPr lang="fr-FR" sz="800" kern="1200" dirty="0" err="1">
                          <a:solidFill>
                            <a:schemeClr val="tx1"/>
                          </a:solidFill>
                          <a:effectLst/>
                          <a:latin typeface="Arial" panose="020B0604020202020204" pitchFamily="34" charset="0"/>
                          <a:ea typeface="+mn-ea"/>
                          <a:cs typeface="Arial" panose="020B0604020202020204" pitchFamily="34" charset="0"/>
                        </a:rPr>
                        <a:t>US,Allzic</a:t>
                      </a:r>
                      <a:r>
                        <a:rPr lang="fr-FR" sz="800" kern="1200" dirty="0">
                          <a:solidFill>
                            <a:schemeClr val="tx1"/>
                          </a:solidFill>
                          <a:effectLst/>
                          <a:latin typeface="Arial" panose="020B0604020202020204" pitchFamily="34" charset="0"/>
                          <a:ea typeface="+mn-ea"/>
                          <a:cs typeface="Arial" panose="020B0604020202020204" pitchFamily="34" charset="0"/>
                        </a:rPr>
                        <a:t> Radio Electro </a:t>
                      </a:r>
                      <a:r>
                        <a:rPr lang="fr-FR" sz="800" kern="1200" dirty="0" err="1">
                          <a:solidFill>
                            <a:schemeClr val="tx1"/>
                          </a:solidFill>
                          <a:effectLst/>
                          <a:latin typeface="Arial" panose="020B0604020202020204" pitchFamily="34" charset="0"/>
                          <a:ea typeface="+mn-ea"/>
                          <a:cs typeface="Arial" panose="020B0604020202020204" pitchFamily="34" charset="0"/>
                        </a:rPr>
                        <a:t>Chill,Allzic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Classic,Allzic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Country,Allzic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Disco,Allzic</a:t>
                      </a:r>
                      <a:r>
                        <a:rPr lang="fr-FR" sz="800" kern="1200" dirty="0">
                          <a:solidFill>
                            <a:schemeClr val="tx1"/>
                          </a:solidFill>
                          <a:effectLst/>
                          <a:latin typeface="Arial" panose="020B0604020202020204" pitchFamily="34" charset="0"/>
                          <a:ea typeface="+mn-ea"/>
                          <a:cs typeface="Arial" panose="020B0604020202020204" pitchFamily="34" charset="0"/>
                        </a:rPr>
                        <a:t> Radio Faire la </a:t>
                      </a:r>
                      <a:r>
                        <a:rPr lang="fr-FR" sz="800" kern="1200" dirty="0" err="1">
                          <a:solidFill>
                            <a:schemeClr val="tx1"/>
                          </a:solidFill>
                          <a:effectLst/>
                          <a:latin typeface="Arial" panose="020B0604020202020204" pitchFamily="34" charset="0"/>
                          <a:ea typeface="+mn-ea"/>
                          <a:cs typeface="Arial" panose="020B0604020202020204" pitchFamily="34" charset="0"/>
                        </a:rPr>
                        <a:t>fete,Allzic</a:t>
                      </a:r>
                      <a:r>
                        <a:rPr lang="fr-FR" sz="800" kern="1200" dirty="0">
                          <a:solidFill>
                            <a:schemeClr val="tx1"/>
                          </a:solidFill>
                          <a:effectLst/>
                          <a:latin typeface="Arial" panose="020B0604020202020204" pitchFamily="34" charset="0"/>
                          <a:ea typeface="+mn-ea"/>
                          <a:cs typeface="Arial" panose="020B0604020202020204" pitchFamily="34" charset="0"/>
                        </a:rPr>
                        <a:t> Radio Hard and </a:t>
                      </a:r>
                      <a:r>
                        <a:rPr lang="fr-FR" sz="800" kern="1200" dirty="0" err="1">
                          <a:solidFill>
                            <a:schemeClr val="tx1"/>
                          </a:solidFill>
                          <a:effectLst/>
                          <a:latin typeface="Arial" panose="020B0604020202020204" pitchFamily="34" charset="0"/>
                          <a:ea typeface="+mn-ea"/>
                          <a:cs typeface="Arial" panose="020B0604020202020204" pitchFamily="34" charset="0"/>
                        </a:rPr>
                        <a:t>Heavy,Allzic</a:t>
                      </a:r>
                      <a:r>
                        <a:rPr lang="fr-FR" sz="800" kern="1200" dirty="0">
                          <a:solidFill>
                            <a:schemeClr val="tx1"/>
                          </a:solidFill>
                          <a:effectLst/>
                          <a:latin typeface="Arial" panose="020B0604020202020204" pitchFamily="34" charset="0"/>
                          <a:ea typeface="+mn-ea"/>
                          <a:cs typeface="Arial" panose="020B0604020202020204" pitchFamily="34" charset="0"/>
                        </a:rPr>
                        <a:t> Radio Enfants 0-4 </a:t>
                      </a:r>
                      <a:r>
                        <a:rPr lang="fr-FR" sz="800" kern="1200" dirty="0" err="1">
                          <a:solidFill>
                            <a:schemeClr val="tx1"/>
                          </a:solidFill>
                          <a:effectLst/>
                          <a:latin typeface="Arial" panose="020B0604020202020204" pitchFamily="34" charset="0"/>
                          <a:ea typeface="+mn-ea"/>
                          <a:cs typeface="Arial" panose="020B0604020202020204" pitchFamily="34" charset="0"/>
                        </a:rPr>
                        <a:t>ans,Allzic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Italia,Allzic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Reggae,Allzic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Annees</a:t>
                      </a:r>
                      <a:r>
                        <a:rPr lang="fr-FR" sz="800" kern="1200" dirty="0">
                          <a:solidFill>
                            <a:schemeClr val="tx1"/>
                          </a:solidFill>
                          <a:effectLst/>
                          <a:latin typeface="Arial" panose="020B0604020202020204" pitchFamily="34" charset="0"/>
                          <a:ea typeface="+mn-ea"/>
                          <a:cs typeface="Arial" panose="020B0604020202020204" pitchFamily="34" charset="0"/>
                        </a:rPr>
                        <a:t> 50,Allzic Radio Enfants 7-12 </a:t>
                      </a:r>
                      <a:r>
                        <a:rPr lang="fr-FR" sz="800" kern="1200" dirty="0" err="1">
                          <a:solidFill>
                            <a:schemeClr val="tx1"/>
                          </a:solidFill>
                          <a:effectLst/>
                          <a:latin typeface="Arial" panose="020B0604020202020204" pitchFamily="34" charset="0"/>
                          <a:ea typeface="+mn-ea"/>
                          <a:cs typeface="Arial" panose="020B0604020202020204" pitchFamily="34" charset="0"/>
                        </a:rPr>
                        <a:t>ans,Allzic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Humour,Allzic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Annees</a:t>
                      </a:r>
                      <a:r>
                        <a:rPr lang="fr-FR" sz="800" kern="1200" dirty="0">
                          <a:solidFill>
                            <a:schemeClr val="tx1"/>
                          </a:solidFill>
                          <a:effectLst/>
                          <a:latin typeface="Arial" panose="020B0604020202020204" pitchFamily="34" charset="0"/>
                          <a:ea typeface="+mn-ea"/>
                          <a:cs typeface="Arial" panose="020B0604020202020204" pitchFamily="34" charset="0"/>
                        </a:rPr>
                        <a:t> 70 ,</a:t>
                      </a:r>
                      <a:r>
                        <a:rPr lang="fr-FR" sz="800" kern="1200" dirty="0" err="1">
                          <a:solidFill>
                            <a:schemeClr val="tx1"/>
                          </a:solidFill>
                          <a:effectLst/>
                          <a:latin typeface="Arial" panose="020B0604020202020204" pitchFamily="34" charset="0"/>
                          <a:ea typeface="+mn-ea"/>
                          <a:cs typeface="Arial" panose="020B0604020202020204" pitchFamily="34" charset="0"/>
                        </a:rPr>
                        <a:t>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Love,Allzic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Enfoires,Allzic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Lounge,Allzic</a:t>
                      </a:r>
                      <a:r>
                        <a:rPr lang="fr-FR" sz="800" kern="1200" dirty="0">
                          <a:solidFill>
                            <a:schemeClr val="tx1"/>
                          </a:solidFill>
                          <a:effectLst/>
                          <a:latin typeface="Arial" panose="020B0604020202020204" pitchFamily="34" charset="0"/>
                          <a:ea typeface="+mn-ea"/>
                          <a:cs typeface="Arial" panose="020B0604020202020204" pitchFamily="34" charset="0"/>
                        </a:rPr>
                        <a:t> Radio Enfants 4-7 </a:t>
                      </a:r>
                      <a:r>
                        <a:rPr lang="fr-FR" sz="800" kern="1200" dirty="0" err="1">
                          <a:solidFill>
                            <a:schemeClr val="tx1"/>
                          </a:solidFill>
                          <a:effectLst/>
                          <a:latin typeface="Arial" panose="020B0604020202020204" pitchFamily="34" charset="0"/>
                          <a:ea typeface="+mn-ea"/>
                          <a:cs typeface="Arial" panose="020B0604020202020204" pitchFamily="34" charset="0"/>
                        </a:rPr>
                        <a:t>ans,Allzic</a:t>
                      </a:r>
                      <a:r>
                        <a:rPr lang="fr-FR" sz="800" kern="1200" dirty="0">
                          <a:solidFill>
                            <a:schemeClr val="tx1"/>
                          </a:solidFill>
                          <a:effectLst/>
                          <a:latin typeface="Arial" panose="020B0604020202020204" pitchFamily="34" charset="0"/>
                          <a:ea typeface="+mn-ea"/>
                          <a:cs typeface="Arial" panose="020B0604020202020204" pitchFamily="34" charset="0"/>
                        </a:rPr>
                        <a:t> Radio Top 10,Allzic Radio </a:t>
                      </a:r>
                      <a:r>
                        <a:rPr lang="fr-FR" sz="800" kern="1200" dirty="0" err="1">
                          <a:solidFill>
                            <a:schemeClr val="tx1"/>
                          </a:solidFill>
                          <a:effectLst/>
                          <a:latin typeface="Arial" panose="020B0604020202020204" pitchFamily="34" charset="0"/>
                          <a:ea typeface="+mn-ea"/>
                          <a:cs typeface="Arial" panose="020B0604020202020204" pitchFamily="34" charset="0"/>
                        </a:rPr>
                        <a:t>Comptines,Allzic</a:t>
                      </a:r>
                      <a:r>
                        <a:rPr lang="fr-FR" sz="800" kern="1200" dirty="0">
                          <a:solidFill>
                            <a:schemeClr val="tx1"/>
                          </a:solidFill>
                          <a:effectLst/>
                          <a:latin typeface="Arial" panose="020B0604020202020204" pitchFamily="34" charset="0"/>
                          <a:ea typeface="+mn-ea"/>
                          <a:cs typeface="Arial" panose="020B0604020202020204" pitchFamily="34" charset="0"/>
                        </a:rPr>
                        <a:t> Radio Jazz </a:t>
                      </a:r>
                      <a:r>
                        <a:rPr lang="fr-FR" sz="800" kern="1200" dirty="0" err="1">
                          <a:solidFill>
                            <a:schemeClr val="tx1"/>
                          </a:solidFill>
                          <a:effectLst/>
                          <a:latin typeface="Arial" panose="020B0604020202020204" pitchFamily="34" charset="0"/>
                          <a:ea typeface="+mn-ea"/>
                          <a:cs typeface="Arial" panose="020B0604020202020204" pitchFamily="34" charset="0"/>
                        </a:rPr>
                        <a:t>Lounge,Allzic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Fitness,Allzic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Brazil,Allzic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RnB,Allzic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Africa,Allzic</a:t>
                      </a:r>
                      <a:r>
                        <a:rPr lang="fr-FR" sz="800" kern="1200" dirty="0">
                          <a:solidFill>
                            <a:schemeClr val="tx1"/>
                          </a:solidFill>
                          <a:effectLst/>
                          <a:latin typeface="Arial" panose="020B0604020202020204" pitchFamily="34" charset="0"/>
                          <a:ea typeface="+mn-ea"/>
                          <a:cs typeface="Arial" panose="020B0604020202020204" pitchFamily="34" charset="0"/>
                        </a:rPr>
                        <a:t> Radio Live </a:t>
                      </a:r>
                      <a:r>
                        <a:rPr lang="fr-FR" sz="800" kern="1200" dirty="0" err="1">
                          <a:solidFill>
                            <a:schemeClr val="tx1"/>
                          </a:solidFill>
                          <a:effectLst/>
                          <a:latin typeface="Arial" panose="020B0604020202020204" pitchFamily="34" charset="0"/>
                          <a:ea typeface="+mn-ea"/>
                          <a:cs typeface="Arial" panose="020B0604020202020204" pitchFamily="34" charset="0"/>
                        </a:rPr>
                        <a:t>FR,Allzic</a:t>
                      </a:r>
                      <a:r>
                        <a:rPr lang="fr-FR" sz="800" kern="1200" dirty="0">
                          <a:solidFill>
                            <a:schemeClr val="tx1"/>
                          </a:solidFill>
                          <a:effectLst/>
                          <a:latin typeface="Arial" panose="020B0604020202020204" pitchFamily="34" charset="0"/>
                          <a:ea typeface="+mn-ea"/>
                          <a:cs typeface="Arial" panose="020B0604020202020204" pitchFamily="34" charset="0"/>
                        </a:rPr>
                        <a:t> Radio Top 50,Allzic Radio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piano,Allzic</a:t>
                      </a:r>
                      <a:r>
                        <a:rPr lang="fr-FR" sz="800" kern="1200" dirty="0">
                          <a:solidFill>
                            <a:schemeClr val="tx1"/>
                          </a:solidFill>
                          <a:effectLst/>
                          <a:latin typeface="Arial" panose="020B0604020202020204" pitchFamily="34" charset="0"/>
                          <a:ea typeface="+mn-ea"/>
                          <a:cs typeface="Arial" panose="020B0604020202020204" pitchFamily="34" charset="0"/>
                        </a:rPr>
                        <a:t> Radio Top 20,Allzic Radio </a:t>
                      </a:r>
                      <a:r>
                        <a:rPr lang="fr-FR" sz="800" kern="1200" dirty="0" err="1">
                          <a:solidFill>
                            <a:schemeClr val="tx1"/>
                          </a:solidFill>
                          <a:effectLst/>
                          <a:latin typeface="Arial" panose="020B0604020202020204" pitchFamily="34" charset="0"/>
                          <a:ea typeface="+mn-ea"/>
                          <a:cs typeface="Arial" panose="020B0604020202020204" pitchFamily="34" charset="0"/>
                        </a:rPr>
                        <a:t>Jazz,Allzic</a:t>
                      </a:r>
                      <a:r>
                        <a:rPr lang="fr-FR" sz="800" kern="1200" dirty="0">
                          <a:solidFill>
                            <a:schemeClr val="tx1"/>
                          </a:solidFill>
                          <a:effectLst/>
                          <a:latin typeface="Arial" panose="020B0604020202020204" pitchFamily="34" charset="0"/>
                          <a:ea typeface="+mn-ea"/>
                          <a:cs typeface="Arial" panose="020B0604020202020204" pitchFamily="34" charset="0"/>
                        </a:rPr>
                        <a:t> Radio Road 66,Allzic Radio Live </a:t>
                      </a:r>
                      <a:r>
                        <a:rPr lang="fr-FR" sz="800" kern="1200" dirty="0" err="1">
                          <a:solidFill>
                            <a:schemeClr val="tx1"/>
                          </a:solidFill>
                          <a:effectLst/>
                          <a:latin typeface="Arial" panose="020B0604020202020204" pitchFamily="34" charset="0"/>
                          <a:ea typeface="+mn-ea"/>
                          <a:cs typeface="Arial" panose="020B0604020202020204" pitchFamily="34" charset="0"/>
                        </a:rPr>
                        <a:t>Gold,Allzic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Gothique,allzic</a:t>
                      </a:r>
                      <a:r>
                        <a:rPr lang="fr-FR" sz="800" kern="1200" dirty="0">
                          <a:solidFill>
                            <a:schemeClr val="tx1"/>
                          </a:solidFill>
                          <a:effectLst/>
                          <a:latin typeface="Arial" panose="020B0604020202020204" pitchFamily="34" charset="0"/>
                          <a:ea typeface="+mn-ea"/>
                          <a:cs typeface="Arial" panose="020B0604020202020204" pitchFamily="34" charset="0"/>
                        </a:rPr>
                        <a:t> radio pop </a:t>
                      </a:r>
                      <a:r>
                        <a:rPr lang="fr-FR" sz="800" kern="1200" dirty="0" err="1">
                          <a:solidFill>
                            <a:schemeClr val="tx1"/>
                          </a:solidFill>
                          <a:effectLst/>
                          <a:latin typeface="Arial" panose="020B0604020202020204" pitchFamily="34" charset="0"/>
                          <a:ea typeface="+mn-ea"/>
                          <a:cs typeface="Arial" panose="020B0604020202020204" pitchFamily="34" charset="0"/>
                        </a:rPr>
                        <a:t>queens,Allzic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Comedies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Musicales,allzic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johnny,Allzic</a:t>
                      </a:r>
                      <a:r>
                        <a:rPr lang="fr-FR" sz="800" kern="1200" dirty="0">
                          <a:solidFill>
                            <a:schemeClr val="tx1"/>
                          </a:solidFill>
                          <a:effectLst/>
                          <a:latin typeface="Arial" panose="020B0604020202020204" pitchFamily="34" charset="0"/>
                          <a:ea typeface="+mn-ea"/>
                          <a:cs typeface="Arial" panose="020B0604020202020204" pitchFamily="34" charset="0"/>
                        </a:rPr>
                        <a:t> Radio Nationale 7,Allzic Radio </a:t>
                      </a:r>
                      <a:r>
                        <a:rPr lang="fr-FR" sz="800" kern="1200" dirty="0" err="1">
                          <a:solidFill>
                            <a:schemeClr val="tx1"/>
                          </a:solidFill>
                          <a:effectLst/>
                          <a:latin typeface="Arial" panose="020B0604020202020204" pitchFamily="34" charset="0"/>
                          <a:ea typeface="+mn-ea"/>
                          <a:cs typeface="Arial" panose="020B0604020202020204" pitchFamily="34" charset="0"/>
                        </a:rPr>
                        <a:t>Classic</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violon,ZIM</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Radio,Radio</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Bellevue,Allzic</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Thema,Mandela</a:t>
                      </a:r>
                      <a:r>
                        <a:rPr lang="fr-FR" sz="800" kern="1200" dirty="0">
                          <a:solidFill>
                            <a:schemeClr val="tx1"/>
                          </a:solidFill>
                          <a:effectLst/>
                          <a:latin typeface="Arial" panose="020B0604020202020204" pitchFamily="34" charset="0"/>
                          <a:ea typeface="+mn-ea"/>
                          <a:cs typeface="Arial" panose="020B0604020202020204" pitchFamily="34" charset="0"/>
                        </a:rPr>
                        <a:t> Radio,</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724366"/>
                  </a:ext>
                </a:extLst>
              </a:tr>
              <a:tr h="155248">
                <a:tc>
                  <a:txBody>
                    <a:bodyPr/>
                    <a:lstStyle/>
                    <a:p>
                      <a:pPr marL="0" algn="ctr" defTabSz="914400" rtl="0" eaLnBrk="1" fontAlgn="ctr" latinLnBrk="0" hangingPunct="1"/>
                      <a:r>
                        <a:rPr lang="fr-FR" sz="800" b="1" i="0" u="none" strike="noStrike" kern="1200" dirty="0" err="1">
                          <a:solidFill>
                            <a:srgbClr val="0070C0"/>
                          </a:solidFill>
                          <a:effectLst/>
                          <a:latin typeface="Arial" panose="020B0604020202020204" pitchFamily="34" charset="0"/>
                          <a:ea typeface="+mn-ea"/>
                          <a:cs typeface="Arial" panose="020B0604020202020204" pitchFamily="34" charset="0"/>
                        </a:rPr>
                        <a:t>Hitwest</a:t>
                      </a:r>
                      <a:endParaRPr lang="fr-FR" sz="800" b="1" i="0" u="none" strike="noStrike" kern="1200" dirty="0">
                        <a:solidFill>
                          <a:srgbClr val="0070C0"/>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ctr" latinLnBrk="0" hangingPunct="1"/>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Hit West(*),Hit west 80,hit west </a:t>
                      </a:r>
                      <a:r>
                        <a:rPr lang="en-US" sz="800" b="0" i="0" u="none" strike="noStrike" kern="1200" dirty="0" err="1">
                          <a:solidFill>
                            <a:srgbClr val="000000"/>
                          </a:solidFill>
                          <a:effectLst/>
                          <a:latin typeface="Arial" panose="020B0604020202020204" pitchFamily="34" charset="0"/>
                          <a:ea typeface="+mn-ea"/>
                          <a:cs typeface="Arial" panose="020B0604020202020204" pitchFamily="34" charset="0"/>
                        </a:rPr>
                        <a:t>festival,hit</a:t>
                      </a:r>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 west noel</a:t>
                      </a:r>
                      <a:endParaRPr lang="fr-FR"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752028"/>
                  </a:ext>
                </a:extLst>
              </a:tr>
            </a:tbl>
          </a:graphicData>
        </a:graphic>
      </p:graphicFrame>
      <p:pic>
        <p:nvPicPr>
          <p:cNvPr id="3" name="Image 2">
            <a:extLst>
              <a:ext uri="{FF2B5EF4-FFF2-40B4-BE49-F238E27FC236}">
                <a16:creationId xmlns:a16="http://schemas.microsoft.com/office/drawing/2014/main" id="{BCB46279-2894-8CEA-C805-8B4FF9964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125394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424780314"/>
              </p:ext>
            </p:extLst>
          </p:nvPr>
        </p:nvGraphicFramePr>
        <p:xfrm>
          <a:off x="116632" y="827584"/>
          <a:ext cx="6624736" cy="7898715"/>
        </p:xfrm>
        <a:graphic>
          <a:graphicData uri="http://schemas.openxmlformats.org/drawingml/2006/table">
            <a:tbl>
              <a:tblPr/>
              <a:tblGrid>
                <a:gridCol w="1251339">
                  <a:extLst>
                    <a:ext uri="{9D8B030D-6E8A-4147-A177-3AD203B41FA5}">
                      <a16:colId xmlns:a16="http://schemas.microsoft.com/office/drawing/2014/main" val="20000"/>
                    </a:ext>
                  </a:extLst>
                </a:gridCol>
                <a:gridCol w="5373397">
                  <a:extLst>
                    <a:ext uri="{9D8B030D-6E8A-4147-A177-3AD203B41FA5}">
                      <a16:colId xmlns:a16="http://schemas.microsoft.com/office/drawing/2014/main" val="20001"/>
                    </a:ext>
                  </a:extLst>
                </a:gridCol>
              </a:tblGrid>
              <a:tr h="244274">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Nom du support</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algn="just" fontAlgn="ctr"/>
                      <a:r>
                        <a:rPr lang="fr-FR" sz="800" b="1" i="0" u="none" strike="noStrike" dirty="0">
                          <a:solidFill>
                            <a:schemeClr val="bg1"/>
                          </a:solidFill>
                          <a:effectLst/>
                          <a:latin typeface="Arial" panose="020B0604020202020204" pitchFamily="34" charset="0"/>
                          <a:cs typeface="Arial" panose="020B0604020202020204" pitchFamily="34" charset="0"/>
                        </a:rPr>
                        <a:t>Périmètre déclaré et contrôlé</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extLst>
                  <a:ext uri="{0D108BD9-81ED-4DB2-BD59-A6C34878D82A}">
                    <a16:rowId xmlns:a16="http://schemas.microsoft.com/office/drawing/2014/main" val="10000"/>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Radio Orient</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ctr" latinLnBrk="0" hangingPunct="1"/>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Radio orient</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631621"/>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Radio Bonheur</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ctr" latinLnBrk="0" hangingPunct="1"/>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Radio Bonheur(*)</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802146"/>
                  </a:ext>
                </a:extLst>
              </a:tr>
              <a:tr h="24628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Evasion</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Evasion</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561035"/>
                  </a:ext>
                </a:extLst>
              </a:tr>
              <a:tr h="24628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Champagne FM</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panose="020B0604020202020204" pitchFamily="34" charset="0"/>
                          <a:cs typeface="Arial" panose="020B0604020202020204" pitchFamily="34" charset="0"/>
                        </a:rPr>
                        <a:t>Champagne FM(*),Champagne </a:t>
                      </a:r>
                      <a:r>
                        <a:rPr lang="fr-FR" sz="800" b="0" i="0" u="none" strike="noStrike" dirty="0" err="1">
                          <a:solidFill>
                            <a:srgbClr val="000000"/>
                          </a:solidFill>
                          <a:effectLst/>
                          <a:latin typeface="Arial" panose="020B0604020202020204" pitchFamily="34" charset="0"/>
                          <a:cs typeface="Arial" panose="020B0604020202020204" pitchFamily="34" charset="0"/>
                        </a:rPr>
                        <a:t>party,Champagne</a:t>
                      </a:r>
                      <a:r>
                        <a:rPr lang="fr-FR" sz="800" b="0" i="0" u="none" strike="noStrike" dirty="0">
                          <a:solidFill>
                            <a:srgbClr val="000000"/>
                          </a:solidFill>
                          <a:effectLst/>
                          <a:latin typeface="Arial" panose="020B0604020202020204" pitchFamily="34" charset="0"/>
                          <a:cs typeface="Arial" panose="020B0604020202020204" pitchFamily="34" charset="0"/>
                        </a:rPr>
                        <a:t> pop </a:t>
                      </a:r>
                      <a:r>
                        <a:rPr lang="fr-FR" sz="800" b="0" i="0" u="none" strike="noStrike" dirty="0" err="1">
                          <a:solidFill>
                            <a:srgbClr val="000000"/>
                          </a:solidFill>
                          <a:effectLst/>
                          <a:latin typeface="Arial" panose="020B0604020202020204" pitchFamily="34" charset="0"/>
                          <a:cs typeface="Arial" panose="020B0604020202020204" pitchFamily="34" charset="0"/>
                        </a:rPr>
                        <a:t>music,Champagne</a:t>
                      </a:r>
                      <a:r>
                        <a:rPr lang="fr-FR" sz="800" b="0" i="0" u="none" strike="noStrike" dirty="0">
                          <a:solidFill>
                            <a:srgbClr val="000000"/>
                          </a:solidFill>
                          <a:effectLst/>
                          <a:latin typeface="Arial" panose="020B0604020202020204" pitchFamily="34" charset="0"/>
                          <a:cs typeface="Arial" panose="020B0604020202020204" pitchFamily="34" charset="0"/>
                        </a:rPr>
                        <a:t> </a:t>
                      </a:r>
                      <a:r>
                        <a:rPr lang="fr-FR" sz="800" b="0" i="0" u="none" strike="noStrike" dirty="0" err="1">
                          <a:solidFill>
                            <a:srgbClr val="000000"/>
                          </a:solidFill>
                          <a:effectLst/>
                          <a:latin typeface="Arial" panose="020B0604020202020204" pitchFamily="34" charset="0"/>
                          <a:cs typeface="Arial" panose="020B0604020202020204" pitchFamily="34" charset="0"/>
                        </a:rPr>
                        <a:t>Love,Champagne</a:t>
                      </a:r>
                      <a:r>
                        <a:rPr lang="fr-FR" sz="800" b="0" i="0" u="none" strike="noStrike" dirty="0">
                          <a:solidFill>
                            <a:srgbClr val="000000"/>
                          </a:solidFill>
                          <a:effectLst/>
                          <a:latin typeface="Arial" panose="020B0604020202020204" pitchFamily="34" charset="0"/>
                          <a:cs typeface="Arial" panose="020B0604020202020204" pitchFamily="34" charset="0"/>
                        </a:rPr>
                        <a:t> </a:t>
                      </a:r>
                      <a:r>
                        <a:rPr lang="fr-FR" sz="800" b="0" i="0" u="none" strike="noStrike" dirty="0" err="1">
                          <a:solidFill>
                            <a:srgbClr val="000000"/>
                          </a:solidFill>
                          <a:effectLst/>
                          <a:latin typeface="Arial" panose="020B0604020202020204" pitchFamily="34" charset="0"/>
                          <a:cs typeface="Arial" panose="020B0604020202020204" pitchFamily="34" charset="0"/>
                        </a:rPr>
                        <a:t>acoustic</a:t>
                      </a:r>
                      <a:r>
                        <a:rPr lang="fr-FR" sz="800" b="0" i="0" u="none" strike="noStrike" dirty="0">
                          <a:solidFill>
                            <a:srgbClr val="000000"/>
                          </a:solidFill>
                          <a:effectLst/>
                          <a:latin typeface="Arial" panose="020B0604020202020204" pitchFamily="34" charset="0"/>
                          <a:cs typeface="Arial" panose="020B0604020202020204" pitchFamily="34" charset="0"/>
                        </a:rPr>
                        <a:t>,</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246288">
                <a:tc>
                  <a:txBody>
                    <a:bodyPr/>
                    <a:lstStyle/>
                    <a:p>
                      <a:pPr marL="0" algn="ctr" defTabSz="914400" rtl="0" eaLnBrk="1" fontAlgn="b"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Tendance Ouest</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Tendance Ouest</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24628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err="1">
                          <a:solidFill>
                            <a:srgbClr val="0070C0"/>
                          </a:solidFill>
                          <a:effectLst/>
                          <a:latin typeface="Arial" panose="020B0604020202020204" pitchFamily="34" charset="0"/>
                          <a:cs typeface="Arial" panose="020B0604020202020204" pitchFamily="34" charset="0"/>
                        </a:rPr>
                        <a:t>Antinéa</a:t>
                      </a:r>
                      <a:r>
                        <a:rPr lang="fr-FR" sz="800" b="1" i="0" u="none" strike="noStrike" dirty="0">
                          <a:solidFill>
                            <a:srgbClr val="0070C0"/>
                          </a:solidFill>
                          <a:effectLst/>
                          <a:latin typeface="Arial" panose="020B0604020202020204" pitchFamily="34" charset="0"/>
                          <a:cs typeface="Arial" panose="020B0604020202020204" pitchFamily="34" charset="0"/>
                        </a:rPr>
                        <a:t> Radio</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err="1">
                          <a:solidFill>
                            <a:schemeClr val="tx1"/>
                          </a:solidFill>
                          <a:effectLst/>
                          <a:latin typeface="Arial" panose="020B0604020202020204" pitchFamily="34" charset="0"/>
                          <a:ea typeface="+mn-ea"/>
                          <a:cs typeface="Arial" panose="020B0604020202020204" pitchFamily="34" charset="0"/>
                        </a:rPr>
                        <a:t>Antinéa</a:t>
                      </a:r>
                      <a:r>
                        <a:rPr lang="fr-FR" sz="800" kern="1200" dirty="0">
                          <a:solidFill>
                            <a:schemeClr val="tx1"/>
                          </a:solidFill>
                          <a:effectLst/>
                          <a:latin typeface="Arial" panose="020B0604020202020204" pitchFamily="34" charset="0"/>
                          <a:ea typeface="+mn-ea"/>
                          <a:cs typeface="Arial" panose="020B0604020202020204" pitchFamily="34" charset="0"/>
                        </a:rPr>
                        <a:t> Radio</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6"/>
                  </a:ext>
                </a:extLst>
              </a:tr>
              <a:tr h="246288">
                <a:tc>
                  <a:txBody>
                    <a:bodyPr/>
                    <a:lstStyle/>
                    <a:p>
                      <a:pPr marL="0" algn="ctr" defTabSz="914400" rtl="0" eaLnBrk="1" fontAlgn="b"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Toulouse 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800" kern="1200" dirty="0">
                          <a:solidFill>
                            <a:schemeClr val="tx1"/>
                          </a:solidFill>
                          <a:effectLst/>
                          <a:latin typeface="Arial" panose="020B0604020202020204" pitchFamily="34" charset="0"/>
                          <a:ea typeface="+mn-ea"/>
                          <a:cs typeface="Arial" panose="020B0604020202020204" pitchFamily="34" charset="0"/>
                        </a:rPr>
                        <a:t>Toulouse FM(*),Toulouse FM N°1 </a:t>
                      </a:r>
                      <a:r>
                        <a:rPr lang="en-US" sz="800" kern="1200" dirty="0" err="1">
                          <a:solidFill>
                            <a:schemeClr val="tx1"/>
                          </a:solidFill>
                          <a:effectLst/>
                          <a:latin typeface="Arial" panose="020B0604020202020204" pitchFamily="34" charset="0"/>
                          <a:ea typeface="+mn-ea"/>
                          <a:cs typeface="Arial" panose="020B0604020202020204" pitchFamily="34" charset="0"/>
                        </a:rPr>
                        <a:t>Latino,Toulouse</a:t>
                      </a:r>
                      <a:r>
                        <a:rPr lang="en-US" sz="800" kern="1200" dirty="0">
                          <a:solidFill>
                            <a:schemeClr val="tx1"/>
                          </a:solidFill>
                          <a:effectLst/>
                          <a:latin typeface="Arial" panose="020B0604020202020204" pitchFamily="34" charset="0"/>
                          <a:ea typeface="+mn-ea"/>
                          <a:cs typeface="Arial" panose="020B0604020202020204" pitchFamily="34" charset="0"/>
                        </a:rPr>
                        <a:t> FM </a:t>
                      </a:r>
                      <a:r>
                        <a:rPr lang="en-US" sz="800" kern="1200" dirty="0" err="1">
                          <a:solidFill>
                            <a:schemeClr val="tx1"/>
                          </a:solidFill>
                          <a:effectLst/>
                          <a:latin typeface="Arial" panose="020B0604020202020204" pitchFamily="34" charset="0"/>
                          <a:ea typeface="+mn-ea"/>
                          <a:cs typeface="Arial" panose="020B0604020202020204" pitchFamily="34" charset="0"/>
                        </a:rPr>
                        <a:t>clubbing,Toulouse</a:t>
                      </a:r>
                      <a:r>
                        <a:rPr lang="en-US" sz="800" kern="1200" dirty="0">
                          <a:solidFill>
                            <a:schemeClr val="tx1"/>
                          </a:solidFill>
                          <a:effectLst/>
                          <a:latin typeface="Arial" panose="020B0604020202020204" pitchFamily="34" charset="0"/>
                          <a:ea typeface="+mn-ea"/>
                          <a:cs typeface="Arial" panose="020B0604020202020204" pitchFamily="34" charset="0"/>
                        </a:rPr>
                        <a:t> FM Grand </a:t>
                      </a:r>
                      <a:r>
                        <a:rPr lang="en-US" sz="800" kern="1200" dirty="0" err="1">
                          <a:solidFill>
                            <a:schemeClr val="tx1"/>
                          </a:solidFill>
                          <a:effectLst/>
                          <a:latin typeface="Arial" panose="020B0604020202020204" pitchFamily="34" charset="0"/>
                          <a:ea typeface="+mn-ea"/>
                          <a:cs typeface="Arial" panose="020B0604020202020204" pitchFamily="34" charset="0"/>
                        </a:rPr>
                        <a:t>Classic,Toulouse</a:t>
                      </a:r>
                      <a:r>
                        <a:rPr lang="en-US" sz="800" kern="1200" dirty="0">
                          <a:solidFill>
                            <a:schemeClr val="tx1"/>
                          </a:solidFill>
                          <a:effectLst/>
                          <a:latin typeface="Arial" panose="020B0604020202020204" pitchFamily="34" charset="0"/>
                          <a:ea typeface="+mn-ea"/>
                          <a:cs typeface="Arial" panose="020B0604020202020204" pitchFamily="34" charset="0"/>
                        </a:rPr>
                        <a:t> FM </a:t>
                      </a:r>
                      <a:r>
                        <a:rPr lang="en-US" sz="800" kern="1200" dirty="0" err="1">
                          <a:solidFill>
                            <a:schemeClr val="tx1"/>
                          </a:solidFill>
                          <a:effectLst/>
                          <a:latin typeface="Arial" panose="020B0604020202020204" pitchFamily="34" charset="0"/>
                          <a:ea typeface="+mn-ea"/>
                          <a:cs typeface="Arial" panose="020B0604020202020204" pitchFamily="34" charset="0"/>
                        </a:rPr>
                        <a:t>pride,Toulouse</a:t>
                      </a:r>
                      <a:r>
                        <a:rPr lang="en-US" sz="800" kern="1200" dirty="0">
                          <a:solidFill>
                            <a:schemeClr val="tx1"/>
                          </a:solidFill>
                          <a:effectLst/>
                          <a:latin typeface="Arial" panose="020B0604020202020204" pitchFamily="34" charset="0"/>
                          <a:ea typeface="+mn-ea"/>
                          <a:cs typeface="Arial" panose="020B0604020202020204" pitchFamily="34" charset="0"/>
                        </a:rPr>
                        <a:t> FM </a:t>
                      </a:r>
                      <a:r>
                        <a:rPr lang="en-US" sz="800" kern="1200" dirty="0" err="1">
                          <a:solidFill>
                            <a:schemeClr val="tx1"/>
                          </a:solidFill>
                          <a:effectLst/>
                          <a:latin typeface="Arial" panose="020B0604020202020204" pitchFamily="34" charset="0"/>
                          <a:ea typeface="+mn-ea"/>
                          <a:cs typeface="Arial" panose="020B0604020202020204" pitchFamily="34" charset="0"/>
                        </a:rPr>
                        <a:t>bodega,Toulouse</a:t>
                      </a:r>
                      <a:r>
                        <a:rPr lang="en-US" sz="800" kern="1200" dirty="0">
                          <a:solidFill>
                            <a:schemeClr val="tx1"/>
                          </a:solidFill>
                          <a:effectLst/>
                          <a:latin typeface="Arial" panose="020B0604020202020204" pitchFamily="34" charset="0"/>
                          <a:ea typeface="+mn-ea"/>
                          <a:cs typeface="Arial" panose="020B0604020202020204" pitchFamily="34" charset="0"/>
                        </a:rPr>
                        <a:t> FM No French</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175005"/>
                  </a:ext>
                </a:extLst>
              </a:tr>
              <a:tr h="246288">
                <a:tc>
                  <a:txBody>
                    <a:bodyPr/>
                    <a:lstStyle/>
                    <a:p>
                      <a:pPr marL="0" algn="ctr" defTabSz="914400" rtl="0" eaLnBrk="1" fontAlgn="b"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Mona FM</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Mona FM</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723114"/>
                  </a:ext>
                </a:extLst>
              </a:tr>
              <a:tr h="246288">
                <a:tc>
                  <a:txBody>
                    <a:bodyPr/>
                    <a:lstStyle/>
                    <a:p>
                      <a:pPr marL="0" algn="ctr" defTabSz="914400" rtl="0" eaLnBrk="1" fontAlgn="b"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Radio Star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Radio Star(*),Radio Star Rap </a:t>
                      </a:r>
                      <a:r>
                        <a:rPr lang="fr-FR" sz="800" kern="1200" dirty="0" err="1">
                          <a:solidFill>
                            <a:schemeClr val="tx1"/>
                          </a:solidFill>
                          <a:effectLst/>
                          <a:latin typeface="Arial" panose="020B0604020202020204" pitchFamily="34" charset="0"/>
                          <a:ea typeface="+mn-ea"/>
                          <a:cs typeface="Arial" panose="020B0604020202020204" pitchFamily="34" charset="0"/>
                        </a:rPr>
                        <a:t>Maieille,Radio</a:t>
                      </a:r>
                      <a:r>
                        <a:rPr lang="fr-FR" sz="800" kern="1200" dirty="0">
                          <a:solidFill>
                            <a:schemeClr val="tx1"/>
                          </a:solidFill>
                          <a:effectLst/>
                          <a:latin typeface="Arial" panose="020B0604020202020204" pitchFamily="34" charset="0"/>
                          <a:ea typeface="+mn-ea"/>
                          <a:cs typeface="Arial" panose="020B0604020202020204" pitchFamily="34" charset="0"/>
                        </a:rPr>
                        <a:t> Star Les Meilleurs </a:t>
                      </a:r>
                      <a:r>
                        <a:rPr lang="fr-FR" sz="800" kern="1200" dirty="0" err="1">
                          <a:solidFill>
                            <a:schemeClr val="tx1"/>
                          </a:solidFill>
                          <a:effectLst/>
                          <a:latin typeface="Arial" panose="020B0604020202020204" pitchFamily="34" charset="0"/>
                          <a:ea typeface="+mn-ea"/>
                          <a:cs typeface="Arial" panose="020B0604020202020204" pitchFamily="34" charset="0"/>
                        </a:rPr>
                        <a:t>Sons,Radio</a:t>
                      </a:r>
                      <a:r>
                        <a:rPr lang="fr-FR" sz="800" kern="1200" dirty="0">
                          <a:solidFill>
                            <a:schemeClr val="tx1"/>
                          </a:solidFill>
                          <a:effectLst/>
                          <a:latin typeface="Arial" panose="020B0604020202020204" pitchFamily="34" charset="0"/>
                          <a:ea typeface="+mn-ea"/>
                          <a:cs typeface="Arial" panose="020B0604020202020204" pitchFamily="34" charset="0"/>
                        </a:rPr>
                        <a:t> Star </a:t>
                      </a:r>
                      <a:r>
                        <a:rPr lang="fr-FR" sz="800" kern="1200" dirty="0" err="1">
                          <a:solidFill>
                            <a:schemeClr val="tx1"/>
                          </a:solidFill>
                          <a:effectLst/>
                          <a:latin typeface="Arial" panose="020B0604020202020204" pitchFamily="34" charset="0"/>
                          <a:ea typeface="+mn-ea"/>
                          <a:cs typeface="Arial" panose="020B0604020202020204" pitchFamily="34" charset="0"/>
                        </a:rPr>
                        <a:t>Toulon,Radio</a:t>
                      </a:r>
                      <a:r>
                        <a:rPr lang="fr-FR" sz="800" kern="1200" dirty="0">
                          <a:solidFill>
                            <a:schemeClr val="tx1"/>
                          </a:solidFill>
                          <a:effectLst/>
                          <a:latin typeface="Arial" panose="020B0604020202020204" pitchFamily="34" charset="0"/>
                          <a:ea typeface="+mn-ea"/>
                          <a:cs typeface="Arial" panose="020B0604020202020204" pitchFamily="34" charset="0"/>
                        </a:rPr>
                        <a:t> Star Talents du Sud,</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327823"/>
                  </a:ext>
                </a:extLst>
              </a:tr>
              <a:tr h="24628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Radio Pomme d’Api</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Radio Pomme d'Api</a:t>
                      </a:r>
                    </a:p>
                    <a:p>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548260"/>
                  </a:ext>
                </a:extLst>
              </a:tr>
              <a:tr h="24628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Radio Vinci Autoroutes</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panose="020B0604020202020204" pitchFamily="34" charset="0"/>
                          <a:cs typeface="Arial" panose="020B0604020202020204" pitchFamily="34" charset="0"/>
                        </a:rPr>
                        <a:t>Radio Vinci Autoroutes</a:t>
                      </a:r>
                    </a:p>
                    <a:p>
                      <a:pPr marL="0" marR="0" indent="0" algn="just" defTabSz="914400" rtl="0" eaLnBrk="1" fontAlgn="ctr" latinLnBrk="0" hangingPunct="1">
                        <a:lnSpc>
                          <a:spcPct val="100000"/>
                        </a:lnSpc>
                        <a:spcBef>
                          <a:spcPts val="0"/>
                        </a:spcBef>
                        <a:spcAft>
                          <a:spcPts val="0"/>
                        </a:spcAft>
                        <a:buClrTx/>
                        <a:buSzTx/>
                        <a:buFontTx/>
                        <a:buNone/>
                        <a:tabLst/>
                        <a:defRPr/>
                      </a:pP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026622"/>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MBS</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err="1">
                          <a:solidFill>
                            <a:schemeClr val="tx1"/>
                          </a:solidFill>
                          <a:effectLst/>
                          <a:latin typeface="Arial" panose="020B0604020202020204" pitchFamily="34" charset="0"/>
                          <a:cs typeface="Arial" panose="020B0604020202020204" pitchFamily="34" charset="0"/>
                        </a:rPr>
                        <a:t>Mbs</a:t>
                      </a:r>
                      <a:endParaRPr lang="fr-FR" sz="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662613"/>
                  </a:ext>
                </a:extLst>
              </a:tr>
              <a:tr h="246288">
                <a:tc>
                  <a:txBody>
                    <a:bodyPr/>
                    <a:lstStyle/>
                    <a:p>
                      <a:pPr marL="0" algn="ctr" defTabSz="914400" rtl="0" eaLnBrk="1" fontAlgn="ctr" latinLnBrk="0" hangingPunct="1"/>
                      <a:r>
                        <a:rPr lang="fr-FR" sz="800" b="1" i="0" u="none" strike="noStrike" kern="1200" dirty="0" err="1">
                          <a:solidFill>
                            <a:srgbClr val="0070C0"/>
                          </a:solidFill>
                          <a:effectLst/>
                          <a:latin typeface="Arial" panose="020B0604020202020204" pitchFamily="34" charset="0"/>
                          <a:ea typeface="+mn-ea"/>
                          <a:cs typeface="Arial" panose="020B0604020202020204" pitchFamily="34" charset="0"/>
                        </a:rPr>
                        <a:t>Mixx</a:t>
                      </a:r>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 </a:t>
                      </a:r>
                      <a:r>
                        <a:rPr lang="fr-FR" sz="800" b="1" i="0" u="none" strike="noStrike" kern="1200" dirty="0" err="1">
                          <a:solidFill>
                            <a:srgbClr val="0070C0"/>
                          </a:solidFill>
                          <a:effectLst/>
                          <a:latin typeface="Arial" panose="020B0604020202020204" pitchFamily="34" charset="0"/>
                          <a:ea typeface="+mn-ea"/>
                          <a:cs typeface="Arial" panose="020B0604020202020204" pitchFamily="34" charset="0"/>
                        </a:rPr>
                        <a:t>FMo</a:t>
                      </a:r>
                      <a:endParaRPr lang="fr-FR" sz="800" b="1" i="0" u="none" strike="noStrike" kern="1200" dirty="0">
                        <a:solidFill>
                          <a:srgbClr val="0070C0"/>
                        </a:solidFill>
                        <a:effectLst/>
                        <a:latin typeface="Arial" panose="020B0604020202020204" pitchFamily="34" charset="0"/>
                        <a:ea typeface="+mn-ea"/>
                        <a:cs typeface="Arial" panose="020B0604020202020204" pitchFamily="34" charset="0"/>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err="1">
                          <a:solidFill>
                            <a:schemeClr val="tx1"/>
                          </a:solidFill>
                          <a:effectLst/>
                          <a:latin typeface="Arial" panose="020B0604020202020204" pitchFamily="34" charset="0"/>
                          <a:ea typeface="+mn-ea"/>
                          <a:cs typeface="Arial" panose="020B0604020202020204" pitchFamily="34" charset="0"/>
                        </a:rPr>
                        <a:t>Mixx</a:t>
                      </a:r>
                      <a:r>
                        <a:rPr lang="fr-FR" sz="800" kern="1200" dirty="0">
                          <a:solidFill>
                            <a:schemeClr val="tx1"/>
                          </a:solidFill>
                          <a:effectLst/>
                          <a:latin typeface="Arial" panose="020B0604020202020204" pitchFamily="34" charset="0"/>
                          <a:ea typeface="+mn-ea"/>
                          <a:cs typeface="Arial" panose="020B0604020202020204" pitchFamily="34" charset="0"/>
                        </a:rPr>
                        <a:t>  FM(*)</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906695"/>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Radio Camargue</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Radio Camargue</a:t>
                      </a:r>
                    </a:p>
                    <a:p>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974908"/>
                  </a:ext>
                </a:extLst>
              </a:tr>
              <a:tr h="246288">
                <a:tc>
                  <a:txBody>
                    <a:bodyPr/>
                    <a:lstStyle/>
                    <a:p>
                      <a:pPr marL="0" algn="ctr" defTabSz="914400" rtl="0" eaLnBrk="1" fontAlgn="ctr" latinLnBrk="0" hangingPunct="1"/>
                      <a:r>
                        <a:rPr lang="fr-FR" sz="800" b="1" i="0" u="none" strike="noStrike" kern="1200" dirty="0" err="1">
                          <a:solidFill>
                            <a:srgbClr val="0070C0"/>
                          </a:solidFill>
                          <a:effectLst/>
                          <a:latin typeface="Arial" panose="020B0604020202020204" pitchFamily="34" charset="0"/>
                          <a:ea typeface="+mn-ea"/>
                          <a:cs typeface="Arial" panose="020B0604020202020204" pitchFamily="34" charset="0"/>
                        </a:rPr>
                        <a:t>Lovely</a:t>
                      </a:r>
                      <a:endParaRPr lang="fr-FR" sz="800" b="1" i="0" u="none" strike="noStrike" kern="1200" dirty="0">
                        <a:solidFill>
                          <a:srgbClr val="0070C0"/>
                        </a:solidFill>
                        <a:effectLst/>
                        <a:latin typeface="Arial" panose="020B0604020202020204" pitchFamily="34" charset="0"/>
                        <a:ea typeface="+mn-ea"/>
                        <a:cs typeface="Arial" panose="020B0604020202020204" pitchFamily="34" charset="0"/>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err="1">
                          <a:solidFill>
                            <a:schemeClr val="tx1"/>
                          </a:solidFill>
                          <a:effectLst/>
                          <a:latin typeface="Arial" panose="020B0604020202020204" pitchFamily="34" charset="0"/>
                          <a:ea typeface="+mn-ea"/>
                          <a:cs typeface="Arial" panose="020B0604020202020204" pitchFamily="34" charset="0"/>
                        </a:rPr>
                        <a:t>Lovely</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911730"/>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RVA</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chemeClr val="tx1"/>
                          </a:solidFill>
                          <a:effectLst/>
                          <a:latin typeface="Arial" panose="020B0604020202020204" pitchFamily="34" charset="0"/>
                          <a:cs typeface="Arial" panose="020B0604020202020204" pitchFamily="34" charset="0"/>
                        </a:rPr>
                        <a:t>RVA, </a:t>
                      </a:r>
                      <a:r>
                        <a:rPr lang="fi-FI" sz="800" b="0" i="0" u="none" strike="noStrike" dirty="0">
                          <a:solidFill>
                            <a:schemeClr val="tx1"/>
                          </a:solidFill>
                          <a:effectLst/>
                          <a:latin typeface="Arial" panose="020B0604020202020204" pitchFamily="34" charset="0"/>
                          <a:cs typeface="Arial" panose="020B0604020202020204" pitchFamily="34" charset="0"/>
                        </a:rPr>
                        <a:t>radio rva _ annees 2000, radio rva _ annees 80, radio rva _ thema, radio rva _ annees 2010</a:t>
                      </a:r>
                      <a:endParaRPr lang="fr-FR" sz="800" b="0" i="0" u="none" strike="noStrike" dirty="0">
                        <a:solidFill>
                          <a:schemeClr val="tx1"/>
                        </a:solidFill>
                        <a:effectLst/>
                        <a:latin typeface="Arial" panose="020B0604020202020204" pitchFamily="34" charset="0"/>
                        <a:cs typeface="Arial" panose="020B0604020202020204" pitchFamily="34" charset="0"/>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715001"/>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Cannes Radio</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chemeClr val="tx1"/>
                          </a:solidFill>
                          <a:effectLst/>
                          <a:latin typeface="Arial" panose="020B0604020202020204" pitchFamily="34" charset="0"/>
                          <a:cs typeface="Arial" panose="020B0604020202020204" pitchFamily="34" charset="0"/>
                        </a:rPr>
                        <a:t>Cannes Radio</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082563"/>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MTI</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chemeClr val="tx1"/>
                          </a:solidFill>
                          <a:effectLst/>
                          <a:latin typeface="Arial" panose="020B0604020202020204" pitchFamily="34" charset="0"/>
                          <a:cs typeface="Arial" panose="020B0604020202020204" pitchFamily="34" charset="0"/>
                        </a:rPr>
                        <a:t>MTI</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92554"/>
                  </a:ext>
                </a:extLst>
              </a:tr>
              <a:tr h="246288">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Littoral FM</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chemeClr val="tx1"/>
                          </a:solidFill>
                          <a:effectLst/>
                          <a:latin typeface="Arial" panose="020B0604020202020204" pitchFamily="34" charset="0"/>
                          <a:cs typeface="Arial" panose="020B0604020202020204" pitchFamily="34" charset="0"/>
                        </a:rPr>
                        <a:t>Littoral FM</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890592"/>
                  </a:ext>
                </a:extLst>
              </a:tr>
              <a:tr h="246288">
                <a:tc>
                  <a:txBody>
                    <a:bodyPr/>
                    <a:lstStyle/>
                    <a:p>
                      <a:pPr algn="ctr" fontAlgn="ctr"/>
                      <a:r>
                        <a:rPr lang="fr-FR" sz="800" b="1" i="0" u="none" strike="noStrike" dirty="0">
                          <a:solidFill>
                            <a:srgbClr val="0070C0"/>
                          </a:solidFill>
                          <a:effectLst/>
                          <a:latin typeface="Arial" panose="020B0604020202020204" pitchFamily="34" charset="0"/>
                          <a:cs typeface="Arial" panose="020B0604020202020204" pitchFamily="34" charset="0"/>
                        </a:rPr>
                        <a:t>M Radio</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fr-FR" sz="800" kern="1200" dirty="0">
                          <a:solidFill>
                            <a:schemeClr val="tx1"/>
                          </a:solidFill>
                          <a:effectLst/>
                          <a:latin typeface="Arial" panose="020B0604020202020204" pitchFamily="34" charset="0"/>
                          <a:ea typeface="+mn-ea"/>
                          <a:cs typeface="Arial" panose="020B0604020202020204" pitchFamily="34" charset="0"/>
                        </a:rPr>
                        <a:t>M Radio(*),M Radio au </a:t>
                      </a:r>
                      <a:r>
                        <a:rPr lang="fr-FR" sz="800" kern="1200" dirty="0" err="1">
                          <a:solidFill>
                            <a:schemeClr val="tx1"/>
                          </a:solidFill>
                          <a:effectLst/>
                          <a:latin typeface="Arial" panose="020B0604020202020204" pitchFamily="34" charset="0"/>
                          <a:ea typeface="+mn-ea"/>
                          <a:cs typeface="Arial" panose="020B0604020202020204" pitchFamily="34" charset="0"/>
                        </a:rPr>
                        <a:t>travail,M</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Annees</a:t>
                      </a:r>
                      <a:r>
                        <a:rPr lang="fr-FR" sz="800" kern="1200" dirty="0">
                          <a:solidFill>
                            <a:schemeClr val="tx1"/>
                          </a:solidFill>
                          <a:effectLst/>
                          <a:latin typeface="Arial" panose="020B0604020202020204" pitchFamily="34" charset="0"/>
                          <a:ea typeface="+mn-ea"/>
                          <a:cs typeface="Arial" panose="020B0604020202020204" pitchFamily="34" charset="0"/>
                        </a:rPr>
                        <a:t> 80,M Radio </a:t>
                      </a:r>
                      <a:r>
                        <a:rPr lang="fr-FR" sz="800" kern="1200" dirty="0" err="1">
                          <a:solidFill>
                            <a:schemeClr val="tx1"/>
                          </a:solidFill>
                          <a:effectLst/>
                          <a:latin typeface="Arial" panose="020B0604020202020204" pitchFamily="34" charset="0"/>
                          <a:ea typeface="+mn-ea"/>
                          <a:cs typeface="Arial" panose="020B0604020202020204" pitchFamily="34" charset="0"/>
                        </a:rPr>
                        <a:t>Nouveautes,M</a:t>
                      </a:r>
                      <a:r>
                        <a:rPr lang="fr-FR" sz="800" kern="1200" dirty="0">
                          <a:solidFill>
                            <a:schemeClr val="tx1"/>
                          </a:solidFill>
                          <a:effectLst/>
                          <a:latin typeface="Arial" panose="020B0604020202020204" pitchFamily="34" charset="0"/>
                          <a:ea typeface="+mn-ea"/>
                          <a:cs typeface="Arial" panose="020B0604020202020204" pitchFamily="34" charset="0"/>
                        </a:rPr>
                        <a:t> Radio Dessins </a:t>
                      </a:r>
                      <a:r>
                        <a:rPr lang="fr-FR" sz="800" kern="1200" dirty="0" err="1">
                          <a:solidFill>
                            <a:schemeClr val="tx1"/>
                          </a:solidFill>
                          <a:effectLst/>
                          <a:latin typeface="Arial" panose="020B0604020202020204" pitchFamily="34" charset="0"/>
                          <a:ea typeface="+mn-ea"/>
                          <a:cs typeface="Arial" panose="020B0604020202020204" pitchFamily="34" charset="0"/>
                        </a:rPr>
                        <a:t>Animes,M</a:t>
                      </a:r>
                      <a:r>
                        <a:rPr lang="fr-FR" sz="800" kern="1200" dirty="0">
                          <a:solidFill>
                            <a:schemeClr val="tx1"/>
                          </a:solidFill>
                          <a:effectLst/>
                          <a:latin typeface="Arial" panose="020B0604020202020204" pitchFamily="34" charset="0"/>
                          <a:ea typeface="+mn-ea"/>
                          <a:cs typeface="Arial" panose="020B0604020202020204" pitchFamily="34" charset="0"/>
                        </a:rPr>
                        <a:t> Radio Tubes du </a:t>
                      </a:r>
                      <a:r>
                        <a:rPr lang="fr-FR" sz="800" kern="1200" dirty="0" err="1">
                          <a:solidFill>
                            <a:schemeClr val="tx1"/>
                          </a:solidFill>
                          <a:effectLst/>
                          <a:latin typeface="Arial" panose="020B0604020202020204" pitchFamily="34" charset="0"/>
                          <a:ea typeface="+mn-ea"/>
                          <a:cs typeface="Arial" panose="020B0604020202020204" pitchFamily="34" charset="0"/>
                        </a:rPr>
                        <a:t>grenier,M</a:t>
                      </a:r>
                      <a:r>
                        <a:rPr lang="fr-FR" sz="800" kern="1200" dirty="0">
                          <a:solidFill>
                            <a:schemeClr val="tx1"/>
                          </a:solidFill>
                          <a:effectLst/>
                          <a:latin typeface="Arial" panose="020B0604020202020204" pitchFamily="34" charset="0"/>
                          <a:ea typeface="+mn-ea"/>
                          <a:cs typeface="Arial" panose="020B0604020202020204" pitchFamily="34" charset="0"/>
                        </a:rPr>
                        <a:t> Radio 100 % </a:t>
                      </a:r>
                      <a:r>
                        <a:rPr lang="fr-FR" sz="800" kern="1200" dirty="0" err="1">
                          <a:solidFill>
                            <a:schemeClr val="tx1"/>
                          </a:solidFill>
                          <a:effectLst/>
                          <a:latin typeface="Arial" panose="020B0604020202020204" pitchFamily="34" charset="0"/>
                          <a:ea typeface="+mn-ea"/>
                          <a:cs typeface="Arial" panose="020B0604020202020204" pitchFamily="34" charset="0"/>
                        </a:rPr>
                        <a:t>Johnny,M</a:t>
                      </a:r>
                      <a:r>
                        <a:rPr lang="fr-FR" sz="800" kern="1200" dirty="0">
                          <a:solidFill>
                            <a:schemeClr val="tx1"/>
                          </a:solidFill>
                          <a:effectLst/>
                          <a:latin typeface="Arial" panose="020B0604020202020204" pitchFamily="34" charset="0"/>
                          <a:ea typeface="+mn-ea"/>
                          <a:cs typeface="Arial" panose="020B0604020202020204" pitchFamily="34" charset="0"/>
                        </a:rPr>
                        <a:t> Radio 100 % titres </a:t>
                      </a:r>
                      <a:r>
                        <a:rPr lang="fr-FR" sz="800" kern="1200" dirty="0" err="1">
                          <a:solidFill>
                            <a:schemeClr val="tx1"/>
                          </a:solidFill>
                          <a:effectLst/>
                          <a:latin typeface="Arial" panose="020B0604020202020204" pitchFamily="34" charset="0"/>
                          <a:ea typeface="+mn-ea"/>
                          <a:cs typeface="Arial" panose="020B0604020202020204" pitchFamily="34" charset="0"/>
                        </a:rPr>
                        <a:t>cultes,M</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Annees</a:t>
                      </a:r>
                      <a:r>
                        <a:rPr lang="fr-FR" sz="800" kern="1200" dirty="0">
                          <a:solidFill>
                            <a:schemeClr val="tx1"/>
                          </a:solidFill>
                          <a:effectLst/>
                          <a:latin typeface="Arial" panose="020B0604020202020204" pitchFamily="34" charset="0"/>
                          <a:ea typeface="+mn-ea"/>
                          <a:cs typeface="Arial" panose="020B0604020202020204" pitchFamily="34" charset="0"/>
                        </a:rPr>
                        <a:t> 60-70,M Radio le </a:t>
                      </a:r>
                      <a:r>
                        <a:rPr lang="fr-FR" sz="800" kern="1200" dirty="0" err="1">
                          <a:solidFill>
                            <a:schemeClr val="tx1"/>
                          </a:solidFill>
                          <a:effectLst/>
                          <a:latin typeface="Arial" panose="020B0604020202020204" pitchFamily="34" charset="0"/>
                          <a:ea typeface="+mn-ea"/>
                          <a:cs typeface="Arial" panose="020B0604020202020204" pitchFamily="34" charset="0"/>
                        </a:rPr>
                        <a:t>menage</a:t>
                      </a:r>
                      <a:r>
                        <a:rPr lang="fr-FR" sz="800" kern="1200" dirty="0">
                          <a:solidFill>
                            <a:schemeClr val="tx1"/>
                          </a:solidFill>
                          <a:effectLst/>
                          <a:latin typeface="Arial" panose="020B0604020202020204" pitchFamily="34" charset="0"/>
                          <a:ea typeface="+mn-ea"/>
                          <a:cs typeface="Arial" panose="020B0604020202020204" pitchFamily="34" charset="0"/>
                        </a:rPr>
                        <a:t> en </a:t>
                      </a:r>
                      <a:r>
                        <a:rPr lang="fr-FR" sz="800" kern="1200" dirty="0" err="1">
                          <a:solidFill>
                            <a:schemeClr val="tx1"/>
                          </a:solidFill>
                          <a:effectLst/>
                          <a:latin typeface="Arial" panose="020B0604020202020204" pitchFamily="34" charset="0"/>
                          <a:ea typeface="+mn-ea"/>
                          <a:cs typeface="Arial" panose="020B0604020202020204" pitchFamily="34" charset="0"/>
                        </a:rPr>
                        <a:t>musique,M</a:t>
                      </a:r>
                      <a:r>
                        <a:rPr lang="fr-FR" sz="800" kern="1200" dirty="0">
                          <a:solidFill>
                            <a:schemeClr val="tx1"/>
                          </a:solidFill>
                          <a:effectLst/>
                          <a:latin typeface="Arial" panose="020B0604020202020204" pitchFamily="34" charset="0"/>
                          <a:ea typeface="+mn-ea"/>
                          <a:cs typeface="Arial" panose="020B0604020202020204" pitchFamily="34" charset="0"/>
                        </a:rPr>
                        <a:t> Radio Chansons d'</a:t>
                      </a:r>
                      <a:r>
                        <a:rPr lang="fr-FR" sz="800" kern="1200" dirty="0" err="1">
                          <a:solidFill>
                            <a:schemeClr val="tx1"/>
                          </a:solidFill>
                          <a:effectLst/>
                          <a:latin typeface="Arial" panose="020B0604020202020204" pitchFamily="34" charset="0"/>
                          <a:ea typeface="+mn-ea"/>
                          <a:cs typeface="Arial" panose="020B0604020202020204" pitchFamily="34" charset="0"/>
                        </a:rPr>
                        <a:t>Amour,M</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Annees</a:t>
                      </a:r>
                      <a:r>
                        <a:rPr lang="fr-FR" sz="800" kern="1200" dirty="0">
                          <a:solidFill>
                            <a:schemeClr val="tx1"/>
                          </a:solidFill>
                          <a:effectLst/>
                          <a:latin typeface="Arial" panose="020B0604020202020204" pitchFamily="34" charset="0"/>
                          <a:ea typeface="+mn-ea"/>
                          <a:cs typeface="Arial" panose="020B0604020202020204" pitchFamily="34" charset="0"/>
                        </a:rPr>
                        <a:t> 2000,M Radio 100% </a:t>
                      </a:r>
                      <a:r>
                        <a:rPr lang="fr-FR" sz="800" kern="1200" dirty="0" err="1">
                          <a:solidFill>
                            <a:schemeClr val="tx1"/>
                          </a:solidFill>
                          <a:effectLst/>
                          <a:latin typeface="Arial" panose="020B0604020202020204" pitchFamily="34" charset="0"/>
                          <a:ea typeface="+mn-ea"/>
                          <a:cs typeface="Arial" panose="020B0604020202020204" pitchFamily="34" charset="0"/>
                        </a:rPr>
                        <a:t>Enfoires,Radio</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Montmartre,M</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Goldman,M</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Fitness,M</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acoustique,M</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Numero</a:t>
                      </a:r>
                      <a:r>
                        <a:rPr lang="fr-FR" sz="800" kern="1200" dirty="0">
                          <a:solidFill>
                            <a:schemeClr val="tx1"/>
                          </a:solidFill>
                          <a:effectLst/>
                          <a:latin typeface="Arial" panose="020B0604020202020204" pitchFamily="34" charset="0"/>
                          <a:ea typeface="+mn-ea"/>
                          <a:cs typeface="Arial" panose="020B0604020202020204" pitchFamily="34" charset="0"/>
                        </a:rPr>
                        <a:t> 1 du Top 50,M Radio </a:t>
                      </a:r>
                      <a:r>
                        <a:rPr lang="fr-FR" sz="800" kern="1200" dirty="0" err="1">
                          <a:solidFill>
                            <a:schemeClr val="tx1"/>
                          </a:solidFill>
                          <a:effectLst/>
                          <a:latin typeface="Arial" panose="020B0604020202020204" pitchFamily="34" charset="0"/>
                          <a:ea typeface="+mn-ea"/>
                          <a:cs typeface="Arial" panose="020B0604020202020204" pitchFamily="34" charset="0"/>
                        </a:rPr>
                        <a:t>Detente,M</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Karaoke,M</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Celine</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Dion,M</a:t>
                      </a:r>
                      <a:r>
                        <a:rPr lang="fr-FR" sz="800" kern="1200" dirty="0">
                          <a:solidFill>
                            <a:schemeClr val="tx1"/>
                          </a:solidFill>
                          <a:effectLst/>
                          <a:latin typeface="Arial" panose="020B0604020202020204" pitchFamily="34" charset="0"/>
                          <a:ea typeface="+mn-ea"/>
                          <a:cs typeface="Arial" panose="020B0604020202020204" pitchFamily="34" charset="0"/>
                        </a:rPr>
                        <a:t> Radio 100% </a:t>
                      </a:r>
                      <a:r>
                        <a:rPr lang="fr-FR" sz="800" kern="1200" dirty="0" err="1">
                          <a:solidFill>
                            <a:schemeClr val="tx1"/>
                          </a:solidFill>
                          <a:effectLst/>
                          <a:latin typeface="Arial" panose="020B0604020202020204" pitchFamily="34" charset="0"/>
                          <a:ea typeface="+mn-ea"/>
                          <a:cs typeface="Arial" panose="020B0604020202020204" pitchFamily="34" charset="0"/>
                        </a:rPr>
                        <a:t>Comedies</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musicales,M</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Pop,M</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Annees</a:t>
                      </a:r>
                      <a:r>
                        <a:rPr lang="fr-FR" sz="800" kern="1200" dirty="0">
                          <a:solidFill>
                            <a:schemeClr val="tx1"/>
                          </a:solidFill>
                          <a:effectLst/>
                          <a:latin typeface="Arial" panose="020B0604020202020204" pitchFamily="34" charset="0"/>
                          <a:ea typeface="+mn-ea"/>
                          <a:cs typeface="Arial" panose="020B0604020202020204" pitchFamily="34" charset="0"/>
                        </a:rPr>
                        <a:t> 90,M Radio </a:t>
                      </a:r>
                      <a:r>
                        <a:rPr lang="fr-FR" sz="800" kern="1200" dirty="0" err="1">
                          <a:solidFill>
                            <a:schemeClr val="tx1"/>
                          </a:solidFill>
                          <a:effectLst/>
                          <a:latin typeface="Arial" panose="020B0604020202020204" pitchFamily="34" charset="0"/>
                          <a:ea typeface="+mn-ea"/>
                          <a:cs typeface="Arial" panose="020B0604020202020204" pitchFamily="34" charset="0"/>
                        </a:rPr>
                        <a:t>Seducteurs,M</a:t>
                      </a:r>
                      <a:r>
                        <a:rPr lang="fr-FR" sz="800" kern="1200" dirty="0">
                          <a:solidFill>
                            <a:schemeClr val="tx1"/>
                          </a:solidFill>
                          <a:effectLst/>
                          <a:latin typeface="Arial" panose="020B0604020202020204" pitchFamily="34" charset="0"/>
                          <a:ea typeface="+mn-ea"/>
                          <a:cs typeface="Arial" panose="020B0604020202020204" pitchFamily="34" charset="0"/>
                        </a:rPr>
                        <a:t> Radio 100 % </a:t>
                      </a:r>
                      <a:r>
                        <a:rPr lang="fr-FR" sz="800" kern="1200" dirty="0" err="1">
                          <a:solidFill>
                            <a:schemeClr val="tx1"/>
                          </a:solidFill>
                          <a:effectLst/>
                          <a:latin typeface="Arial" panose="020B0604020202020204" pitchFamily="34" charset="0"/>
                          <a:ea typeface="+mn-ea"/>
                          <a:cs typeface="Arial" panose="020B0604020202020204" pitchFamily="34" charset="0"/>
                        </a:rPr>
                        <a:t>live,M</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Generiques</a:t>
                      </a:r>
                      <a:r>
                        <a:rPr lang="fr-FR" sz="800" kern="1200" dirty="0">
                          <a:solidFill>
                            <a:schemeClr val="tx1"/>
                          </a:solidFill>
                          <a:effectLst/>
                          <a:latin typeface="Arial" panose="020B0604020202020204" pitchFamily="34" charset="0"/>
                          <a:ea typeface="+mn-ea"/>
                          <a:cs typeface="Arial" panose="020B0604020202020204" pitchFamily="34" charset="0"/>
                        </a:rPr>
                        <a:t> TV,M Radio Nouvelle </a:t>
                      </a:r>
                      <a:r>
                        <a:rPr lang="fr-FR" sz="800" kern="1200" dirty="0" err="1">
                          <a:solidFill>
                            <a:schemeClr val="tx1"/>
                          </a:solidFill>
                          <a:effectLst/>
                          <a:latin typeface="Arial" panose="020B0604020202020204" pitchFamily="34" charset="0"/>
                          <a:ea typeface="+mn-ea"/>
                          <a:cs typeface="Arial" panose="020B0604020202020204" pitchFamily="34" charset="0"/>
                        </a:rPr>
                        <a:t>Scene,M</a:t>
                      </a:r>
                      <a:r>
                        <a:rPr lang="fr-FR" sz="800" kern="1200" dirty="0">
                          <a:solidFill>
                            <a:schemeClr val="tx1"/>
                          </a:solidFill>
                          <a:effectLst/>
                          <a:latin typeface="Arial" panose="020B0604020202020204" pitchFamily="34" charset="0"/>
                          <a:ea typeface="+mn-ea"/>
                          <a:cs typeface="Arial" panose="020B0604020202020204" pitchFamily="34" charset="0"/>
                        </a:rPr>
                        <a:t> Radio </a:t>
                      </a:r>
                      <a:r>
                        <a:rPr lang="fr-FR" sz="800" kern="1200" dirty="0" err="1">
                          <a:solidFill>
                            <a:schemeClr val="tx1"/>
                          </a:solidFill>
                          <a:effectLst/>
                          <a:latin typeface="Arial" panose="020B0604020202020204" pitchFamily="34" charset="0"/>
                          <a:ea typeface="+mn-ea"/>
                          <a:cs typeface="Arial" panose="020B0604020202020204" pitchFamily="34" charset="0"/>
                        </a:rPr>
                        <a:t>Duos,M</a:t>
                      </a:r>
                      <a:r>
                        <a:rPr lang="fr-FR" sz="800" kern="1200" dirty="0">
                          <a:solidFill>
                            <a:schemeClr val="tx1"/>
                          </a:solidFill>
                          <a:effectLst/>
                          <a:latin typeface="Arial" panose="020B0604020202020204" pitchFamily="34" charset="0"/>
                          <a:ea typeface="+mn-ea"/>
                          <a:cs typeface="Arial" panose="020B0604020202020204" pitchFamily="34" charset="0"/>
                        </a:rPr>
                        <a:t> Radio Talents TV,M Radio French </a:t>
                      </a:r>
                      <a:r>
                        <a:rPr lang="fr-FR" sz="800" kern="1200" dirty="0" err="1">
                          <a:solidFill>
                            <a:schemeClr val="tx1"/>
                          </a:solidFill>
                          <a:effectLst/>
                          <a:latin typeface="Arial" panose="020B0604020202020204" pitchFamily="34" charset="0"/>
                          <a:ea typeface="+mn-ea"/>
                          <a:cs typeface="Arial" panose="020B0604020202020204" pitchFamily="34" charset="0"/>
                        </a:rPr>
                        <a:t>Touch,M</a:t>
                      </a:r>
                      <a:r>
                        <a:rPr lang="fr-FR" sz="800" kern="1200" dirty="0">
                          <a:solidFill>
                            <a:schemeClr val="tx1"/>
                          </a:solidFill>
                          <a:effectLst/>
                          <a:latin typeface="Arial" panose="020B0604020202020204" pitchFamily="34" charset="0"/>
                          <a:ea typeface="+mn-ea"/>
                          <a:cs typeface="Arial" panose="020B0604020202020204" pitchFamily="34" charset="0"/>
                        </a:rPr>
                        <a:t> Radio Voix </a:t>
                      </a:r>
                      <a:r>
                        <a:rPr lang="fr-FR" sz="800" kern="1200" dirty="0" err="1">
                          <a:solidFill>
                            <a:schemeClr val="tx1"/>
                          </a:solidFill>
                          <a:effectLst/>
                          <a:latin typeface="Arial" panose="020B0604020202020204" pitchFamily="34" charset="0"/>
                          <a:ea typeface="+mn-ea"/>
                          <a:cs typeface="Arial" panose="020B0604020202020204" pitchFamily="34" charset="0"/>
                        </a:rPr>
                        <a:t>feminines,M</a:t>
                      </a:r>
                      <a:r>
                        <a:rPr lang="fr-FR" sz="800" kern="1200" dirty="0">
                          <a:solidFill>
                            <a:schemeClr val="tx1"/>
                          </a:solidFill>
                          <a:effectLst/>
                          <a:latin typeface="Arial" panose="020B0604020202020204" pitchFamily="34" charset="0"/>
                          <a:ea typeface="+mn-ea"/>
                          <a:cs typeface="Arial" panose="020B0604020202020204" pitchFamily="34" charset="0"/>
                        </a:rPr>
                        <a:t> Radio Voix du </a:t>
                      </a:r>
                      <a:r>
                        <a:rPr lang="fr-FR" sz="800" kern="1200" dirty="0" err="1">
                          <a:solidFill>
                            <a:schemeClr val="tx1"/>
                          </a:solidFill>
                          <a:effectLst/>
                          <a:latin typeface="Arial" panose="020B0604020202020204" pitchFamily="34" charset="0"/>
                          <a:ea typeface="+mn-ea"/>
                          <a:cs typeface="Arial" panose="020B0604020202020204" pitchFamily="34" charset="0"/>
                        </a:rPr>
                        <a:t>sud,M</a:t>
                      </a:r>
                      <a:r>
                        <a:rPr lang="fr-FR" sz="800" kern="1200" dirty="0">
                          <a:solidFill>
                            <a:schemeClr val="tx1"/>
                          </a:solidFill>
                          <a:effectLst/>
                          <a:latin typeface="Arial" panose="020B0604020202020204" pitchFamily="34" charset="0"/>
                          <a:ea typeface="+mn-ea"/>
                          <a:cs typeface="Arial" panose="020B0604020202020204" pitchFamily="34" charset="0"/>
                        </a:rPr>
                        <a:t> Radio MFM </a:t>
                      </a:r>
                      <a:r>
                        <a:rPr lang="fr-FR" sz="800" kern="1200" dirty="0" err="1">
                          <a:solidFill>
                            <a:schemeClr val="tx1"/>
                          </a:solidFill>
                          <a:effectLst/>
                          <a:latin typeface="Arial" panose="020B0604020202020204" pitchFamily="34" charset="0"/>
                          <a:ea typeface="+mn-ea"/>
                          <a:cs typeface="Arial" panose="020B0604020202020204" pitchFamily="34" charset="0"/>
                        </a:rPr>
                        <a:t>Radio,M</a:t>
                      </a:r>
                      <a:r>
                        <a:rPr lang="fr-FR" sz="800" kern="1200" dirty="0">
                          <a:solidFill>
                            <a:schemeClr val="tx1"/>
                          </a:solidFill>
                          <a:effectLst/>
                          <a:latin typeface="Arial" panose="020B0604020202020204" pitchFamily="34" charset="0"/>
                          <a:ea typeface="+mn-ea"/>
                          <a:cs typeface="Arial" panose="020B0604020202020204" pitchFamily="34" charset="0"/>
                        </a:rPr>
                        <a:t> Radio Francophonie,</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583213"/>
                  </a:ext>
                </a:extLst>
              </a:tr>
              <a:tr h="2462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err="1">
                          <a:solidFill>
                            <a:srgbClr val="0070C0"/>
                          </a:solidFill>
                          <a:effectLst/>
                          <a:latin typeface="Arial" panose="020B0604020202020204" pitchFamily="34" charset="0"/>
                          <a:cs typeface="Arial" panose="020B0604020202020204" pitchFamily="34" charset="0"/>
                        </a:rPr>
                        <a:t>Mouv</a:t>
                      </a:r>
                      <a:r>
                        <a:rPr lang="fr-FR" sz="800" b="1" i="0" u="none" strike="noStrike" dirty="0">
                          <a:solidFill>
                            <a:srgbClr val="0070C0"/>
                          </a:solidFill>
                          <a:effectLst/>
                          <a:latin typeface="Arial" panose="020B0604020202020204" pitchFamily="34" charset="0"/>
                          <a:cs typeface="Arial" panose="020B0604020202020204" pitchFamily="34" charset="0"/>
                        </a:rPr>
                        <a:t>’</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err="1">
                          <a:solidFill>
                            <a:schemeClr val="tx1"/>
                          </a:solidFill>
                          <a:effectLst/>
                          <a:latin typeface="Arial" panose="020B0604020202020204" pitchFamily="34" charset="0"/>
                          <a:ea typeface="+mn-ea"/>
                          <a:cs typeface="Arial" panose="020B0604020202020204" pitchFamily="34" charset="0"/>
                        </a:rPr>
                        <a:t>Mouv</a:t>
                      </a:r>
                      <a:r>
                        <a:rPr lang="fr-FR" sz="800" kern="1200" dirty="0">
                          <a:solidFill>
                            <a:schemeClr val="tx1"/>
                          </a:solidFill>
                          <a:effectLst/>
                          <a:latin typeface="Arial" panose="020B0604020202020204" pitchFamily="34" charset="0"/>
                          <a:ea typeface="+mn-ea"/>
                          <a:cs typeface="Arial" panose="020B0604020202020204" pitchFamily="34" charset="0"/>
                        </a:rPr>
                        <a:t>'(*),</a:t>
                      </a:r>
                      <a:r>
                        <a:rPr lang="fr-FR" sz="800" kern="1200" dirty="0" err="1">
                          <a:solidFill>
                            <a:schemeClr val="tx1"/>
                          </a:solidFill>
                          <a:effectLst/>
                          <a:latin typeface="Arial" panose="020B0604020202020204" pitchFamily="34" charset="0"/>
                          <a:ea typeface="+mn-ea"/>
                          <a:cs typeface="Arial" panose="020B0604020202020204" pitchFamily="34" charset="0"/>
                        </a:rPr>
                        <a:t>Mouv</a:t>
                      </a:r>
                      <a:r>
                        <a:rPr lang="fr-FR" sz="800" kern="1200" dirty="0">
                          <a:solidFill>
                            <a:schemeClr val="tx1"/>
                          </a:solidFill>
                          <a:effectLst/>
                          <a:latin typeface="Arial" panose="020B0604020202020204" pitchFamily="34" charset="0"/>
                          <a:ea typeface="+mn-ea"/>
                          <a:cs typeface="Arial" panose="020B0604020202020204" pitchFamily="34" charset="0"/>
                        </a:rPr>
                        <a:t>’ 100% </a:t>
                      </a:r>
                      <a:r>
                        <a:rPr lang="fr-FR" sz="800" kern="1200" dirty="0" err="1">
                          <a:solidFill>
                            <a:schemeClr val="tx1"/>
                          </a:solidFill>
                          <a:effectLst/>
                          <a:latin typeface="Arial" panose="020B0604020202020204" pitchFamily="34" charset="0"/>
                          <a:ea typeface="+mn-ea"/>
                          <a:cs typeface="Arial" panose="020B0604020202020204" pitchFamily="34" charset="0"/>
                        </a:rPr>
                        <a:t>Mix,Mouv</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FR,Mouv</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Classics,Mouv</a:t>
                      </a:r>
                      <a:r>
                        <a:rPr lang="fr-FR" sz="800" kern="1200" dirty="0">
                          <a:solidFill>
                            <a:schemeClr val="tx1"/>
                          </a:solidFill>
                          <a:effectLst/>
                          <a:latin typeface="Arial" panose="020B0604020202020204" pitchFamily="34" charset="0"/>
                          <a:ea typeface="+mn-ea"/>
                          <a:cs typeface="Arial" panose="020B0604020202020204" pitchFamily="34" charset="0"/>
                        </a:rPr>
                        <a:t>’ Rap </a:t>
                      </a:r>
                      <a:r>
                        <a:rPr lang="fr-FR" sz="800" kern="1200" dirty="0" err="1">
                          <a:solidFill>
                            <a:schemeClr val="tx1"/>
                          </a:solidFill>
                          <a:effectLst/>
                          <a:latin typeface="Arial" panose="020B0604020202020204" pitchFamily="34" charset="0"/>
                          <a:ea typeface="+mn-ea"/>
                          <a:cs typeface="Arial" panose="020B0604020202020204" pitchFamily="34" charset="0"/>
                        </a:rPr>
                        <a:t>US,Mouv</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R’n’B,Mouv</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Dancehall,Mouv</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kids'n</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family</a:t>
                      </a:r>
                      <a:r>
                        <a:rPr lang="fr-FR" sz="800" kern="1200" dirty="0">
                          <a:solidFill>
                            <a:schemeClr val="tx1"/>
                          </a:solidFill>
                          <a:effectLst/>
                          <a:latin typeface="Arial" panose="020B0604020202020204" pitchFamily="34" charset="0"/>
                          <a:ea typeface="+mn-ea"/>
                          <a:cs typeface="Arial" panose="020B0604020202020204" pitchFamily="34" charset="0"/>
                        </a:rPr>
                        <a:t>,</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61068"/>
                  </a:ext>
                </a:extLst>
              </a:tr>
              <a:tr h="2462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Outre-Mer la 1ère</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fr-FR" sz="800" kern="1200" dirty="0">
                          <a:solidFill>
                            <a:schemeClr val="tx1"/>
                          </a:solidFill>
                          <a:effectLst/>
                          <a:latin typeface="Arial" panose="020B0604020202020204" pitchFamily="34" charset="0"/>
                          <a:ea typeface="+mn-ea"/>
                          <a:cs typeface="Arial" panose="020B0604020202020204" pitchFamily="34" charset="0"/>
                        </a:rPr>
                        <a:t>Martinique la 1ère(*),La Réunion la 1ère(*),Guadeloupe la 1ère(*),Guyane la 1ère(*),Mayotte la 1ère(*),Nouvelle-Calédonie la 1ère(*),Polynésie la 1ère(*),Wallis et Futuna la 1ère(*),Outre-Mer la 1ère(*),Saint Pierre et Miquelon la 1ère(*)</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404186"/>
                  </a:ext>
                </a:extLst>
              </a:tr>
              <a:tr h="2462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fr-FR" sz="800" b="1" i="0" u="none" strike="noStrike" dirty="0">
                        <a:solidFill>
                          <a:srgbClr val="0070C0"/>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 TSF Jazz</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panose="020B0604020202020204" pitchFamily="34" charset="0"/>
                          <a:cs typeface="Arial" panose="020B0604020202020204" pitchFamily="34" charset="0"/>
                        </a:rPr>
                        <a:t>TSF Jazz(*)</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469993"/>
                  </a:ext>
                </a:extLst>
              </a:tr>
              <a:tr h="2462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err="1">
                          <a:solidFill>
                            <a:srgbClr val="0070C0"/>
                          </a:solidFill>
                          <a:effectLst/>
                          <a:latin typeface="Arial" panose="020B0604020202020204" pitchFamily="34" charset="0"/>
                          <a:cs typeface="Arial" panose="020B0604020202020204" pitchFamily="34" charset="0"/>
                        </a:rPr>
                        <a:t>Maritima</a:t>
                      </a:r>
                      <a:endParaRPr lang="fr-FR" sz="800" b="1" i="0" u="none" strike="noStrike" dirty="0">
                        <a:solidFill>
                          <a:srgbClr val="0070C0"/>
                        </a:solidFill>
                        <a:effectLst/>
                        <a:latin typeface="Arial" panose="020B0604020202020204" pitchFamily="34" charset="0"/>
                        <a:cs typeface="Arial" panose="020B0604020202020204" pitchFamily="34" charset="0"/>
                      </a:endParaRP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0" i="0" u="none" strike="noStrike" dirty="0" err="1">
                          <a:solidFill>
                            <a:srgbClr val="000000"/>
                          </a:solidFill>
                          <a:effectLst/>
                          <a:latin typeface="Arial" panose="020B0604020202020204" pitchFamily="34" charset="0"/>
                          <a:cs typeface="Arial" panose="020B0604020202020204" pitchFamily="34" charset="0"/>
                        </a:rPr>
                        <a:t>Maritima</a:t>
                      </a:r>
                      <a:r>
                        <a:rPr lang="fr-FR" sz="800" b="0" i="0" u="none" strike="noStrike" dirty="0">
                          <a:solidFill>
                            <a:srgbClr val="000000"/>
                          </a:solidFill>
                          <a:effectLst/>
                          <a:latin typeface="Arial" panose="020B0604020202020204" pitchFamily="34" charset="0"/>
                          <a:cs typeface="Arial" panose="020B0604020202020204" pitchFamily="34" charset="0"/>
                        </a:rPr>
                        <a:t>(*)</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086434"/>
                  </a:ext>
                </a:extLst>
              </a:tr>
              <a:tr h="246288">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Fréquence grands lacs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rgbClr val="000000"/>
                          </a:solidFill>
                          <a:effectLst/>
                          <a:latin typeface="Arial" panose="020B0604020202020204" pitchFamily="34" charset="0"/>
                          <a:cs typeface="Arial" panose="020B0604020202020204" pitchFamily="34" charset="0"/>
                        </a:rPr>
                        <a:t>Fréquence grands lacs(*)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128807"/>
                  </a:ext>
                </a:extLst>
              </a:tr>
              <a:tr h="2462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France Culture</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panose="020B0604020202020204" pitchFamily="34" charset="0"/>
                          <a:cs typeface="Arial" panose="020B0604020202020204" pitchFamily="34" charset="0"/>
                        </a:rPr>
                        <a:t>France Culture(*)</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89895"/>
                  </a:ext>
                </a:extLst>
              </a:tr>
              <a:tr h="246288">
                <a:tc>
                  <a:txBody>
                    <a:bodyPr/>
                    <a:lstStyle/>
                    <a:p>
                      <a:pPr algn="ctr" fontAlgn="ctr"/>
                      <a:r>
                        <a:rPr lang="fr-FR" sz="800" b="1" i="0" u="none" strike="noStrike" dirty="0">
                          <a:solidFill>
                            <a:srgbClr val="0070C0"/>
                          </a:solidFill>
                          <a:effectLst/>
                          <a:latin typeface="Arial"/>
                        </a:rPr>
                        <a:t>France Info</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fr-FR" sz="800" b="0" i="0" u="none" strike="noStrike" kern="1200" dirty="0">
                          <a:solidFill>
                            <a:srgbClr val="000000"/>
                          </a:solidFill>
                          <a:effectLst/>
                          <a:latin typeface="Arial"/>
                          <a:ea typeface="+mn-ea"/>
                          <a:cs typeface="+mn-cs"/>
                        </a:rPr>
                        <a:t>France Info(*)</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244553"/>
                  </a:ext>
                </a:extLst>
              </a:tr>
              <a:tr h="24628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a:ea typeface="+mn-ea"/>
                          <a:cs typeface="+mn-cs"/>
                        </a:rPr>
                        <a:t>FIP</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Arial" panose="020B0604020202020204" pitchFamily="34" charset="0"/>
                          <a:ea typeface="+mn-ea"/>
                          <a:cs typeface="Arial" panose="020B0604020202020204" pitchFamily="34" charset="0"/>
                        </a:rPr>
                        <a:t>Fip(*),Fip </a:t>
                      </a:r>
                      <a:r>
                        <a:rPr lang="fr-FR" sz="800" kern="1200" dirty="0" err="1">
                          <a:solidFill>
                            <a:schemeClr val="tx1"/>
                          </a:solidFill>
                          <a:effectLst/>
                          <a:latin typeface="Arial" panose="020B0604020202020204" pitchFamily="34" charset="0"/>
                          <a:ea typeface="+mn-ea"/>
                          <a:cs typeface="Arial" panose="020B0604020202020204" pitchFamily="34" charset="0"/>
                        </a:rPr>
                        <a:t>Rock,Fip</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Groove,Fip</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Jazz,Fip</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Pop,Fip</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Monde,Fip</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reggae,Fip</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Electro,Fip</a:t>
                      </a:r>
                      <a:r>
                        <a:rPr lang="fr-FR" sz="800" kern="1200" dirty="0">
                          <a:solidFill>
                            <a:schemeClr val="tx1"/>
                          </a:solidFill>
                          <a:effectLst/>
                          <a:latin typeface="Arial" panose="020B0604020202020204" pitchFamily="34" charset="0"/>
                          <a:ea typeface="+mn-ea"/>
                          <a:cs typeface="Arial" panose="020B0604020202020204" pitchFamily="34" charset="0"/>
                        </a:rPr>
                        <a:t> Nouveautés,</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23015"/>
                  </a:ext>
                </a:extLst>
              </a:tr>
            </a:tbl>
          </a:graphicData>
        </a:graphic>
      </p:graphicFrame>
      <p:sp>
        <p:nvSpPr>
          <p:cNvPr id="7" name="ZoneTexte 6"/>
          <p:cNvSpPr txBox="1"/>
          <p:nvPr/>
        </p:nvSpPr>
        <p:spPr>
          <a:xfrm>
            <a:off x="6237312" y="8846894"/>
            <a:ext cx="360040" cy="253916"/>
          </a:xfrm>
          <a:prstGeom prst="rect">
            <a:avLst/>
          </a:prstGeom>
          <a:noFill/>
        </p:spPr>
        <p:txBody>
          <a:bodyPr wrap="square" rtlCol="0">
            <a:spAutoFit/>
          </a:bodyPr>
          <a:lstStyle/>
          <a:p>
            <a:r>
              <a:rPr lang="fr-FR" sz="1050" dirty="0">
                <a:latin typeface="Arial" panose="020B0604020202020204" pitchFamily="34" charset="0"/>
                <a:cs typeface="Arial" panose="020B0604020202020204" pitchFamily="34" charset="0"/>
              </a:rPr>
              <a:t>20</a:t>
            </a:r>
          </a:p>
        </p:txBody>
      </p:sp>
      <p:pic>
        <p:nvPicPr>
          <p:cNvPr id="10" name="Image 9">
            <a:extLst>
              <a:ext uri="{FF2B5EF4-FFF2-40B4-BE49-F238E27FC236}">
                <a16:creationId xmlns:a16="http://schemas.microsoft.com/office/drawing/2014/main" id="{AC22321B-D680-4770-B219-D93852E21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pic>
        <p:nvPicPr>
          <p:cNvPr id="2" name="Image 1">
            <a:extLst>
              <a:ext uri="{FF2B5EF4-FFF2-40B4-BE49-F238E27FC236}">
                <a16:creationId xmlns:a16="http://schemas.microsoft.com/office/drawing/2014/main" id="{1F6501F7-AF20-BAF5-56CF-AB155EF1E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1475042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525019918"/>
              </p:ext>
            </p:extLst>
          </p:nvPr>
        </p:nvGraphicFramePr>
        <p:xfrm>
          <a:off x="124072" y="793338"/>
          <a:ext cx="6540172" cy="6907570"/>
        </p:xfrm>
        <a:graphic>
          <a:graphicData uri="http://schemas.openxmlformats.org/drawingml/2006/table">
            <a:tbl>
              <a:tblPr/>
              <a:tblGrid>
                <a:gridCol w="1235366">
                  <a:extLst>
                    <a:ext uri="{9D8B030D-6E8A-4147-A177-3AD203B41FA5}">
                      <a16:colId xmlns:a16="http://schemas.microsoft.com/office/drawing/2014/main" val="20000"/>
                    </a:ext>
                  </a:extLst>
                </a:gridCol>
                <a:gridCol w="5304806">
                  <a:extLst>
                    <a:ext uri="{9D8B030D-6E8A-4147-A177-3AD203B41FA5}">
                      <a16:colId xmlns:a16="http://schemas.microsoft.com/office/drawing/2014/main" val="20001"/>
                    </a:ext>
                  </a:extLst>
                </a:gridCol>
              </a:tblGrid>
              <a:tr h="340650">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Nom du support</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Périmètre déclaré et contrôlé</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extLst>
                  <a:ext uri="{0D108BD9-81ED-4DB2-BD59-A6C34878D82A}">
                    <a16:rowId xmlns:a16="http://schemas.microsoft.com/office/drawing/2014/main" val="10000"/>
                  </a:ext>
                </a:extLst>
              </a:tr>
              <a:tr h="230732">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Radio VFM</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chemeClr val="tx1"/>
                          </a:solidFill>
                          <a:effectLst/>
                          <a:latin typeface="Arial" panose="020B0604020202020204" pitchFamily="34" charset="0"/>
                          <a:cs typeface="Arial" panose="020B0604020202020204" pitchFamily="34" charset="0"/>
                        </a:rPr>
                        <a:t>Radio </a:t>
                      </a:r>
                      <a:r>
                        <a:rPr lang="fr-FR" sz="800" b="0" i="0" u="none" strike="noStrike" dirty="0" err="1">
                          <a:solidFill>
                            <a:schemeClr val="tx1"/>
                          </a:solidFill>
                          <a:effectLst/>
                          <a:latin typeface="Arial" panose="020B0604020202020204" pitchFamily="34" charset="0"/>
                          <a:cs typeface="Arial" panose="020B0604020202020204" pitchFamily="34" charset="0"/>
                        </a:rPr>
                        <a:t>vfm</a:t>
                      </a:r>
                      <a:r>
                        <a:rPr lang="fr-FR" sz="800" b="0" i="0" u="none" strike="noStrike" dirty="0">
                          <a:solidFill>
                            <a:schemeClr val="tx1"/>
                          </a:solidFill>
                          <a:effectLst/>
                          <a:latin typeface="Arial" panose="020B0604020202020204" pitchFamily="34" charset="0"/>
                          <a:cs typeface="Arial" panose="020B0604020202020204" pitchFamily="34" charset="0"/>
                        </a:rPr>
                        <a:t> (*)</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587008"/>
                  </a:ext>
                </a:extLst>
              </a:tr>
              <a:tr h="2307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Delta FM</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Arial" panose="020B0604020202020204" pitchFamily="34" charset="0"/>
                          <a:cs typeface="Arial" panose="020B0604020202020204" pitchFamily="34" charset="0"/>
                        </a:rPr>
                        <a:t>Delta FM(*),Delta FM 100% hits,Delta +,Delta FM party,</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190131"/>
                  </a:ext>
                </a:extLst>
              </a:tr>
              <a:tr h="2307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Contact FM</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panose="020B0604020202020204" pitchFamily="34" charset="0"/>
                          <a:cs typeface="Arial" panose="020B0604020202020204" pitchFamily="34" charset="0"/>
                        </a:rPr>
                        <a:t>Contact FM(*),Contact </a:t>
                      </a:r>
                      <a:r>
                        <a:rPr lang="fr-FR" sz="800" b="0" i="0" u="none" strike="noStrike" dirty="0" err="1">
                          <a:solidFill>
                            <a:srgbClr val="000000"/>
                          </a:solidFill>
                          <a:effectLst/>
                          <a:latin typeface="Arial" panose="020B0604020202020204" pitchFamily="34" charset="0"/>
                          <a:cs typeface="Arial" panose="020B0604020202020204" pitchFamily="34" charset="0"/>
                        </a:rPr>
                        <a:t>Chill,Contact</a:t>
                      </a:r>
                      <a:r>
                        <a:rPr lang="fr-FR" sz="800" b="0" i="0" u="none" strike="noStrike" dirty="0">
                          <a:solidFill>
                            <a:srgbClr val="000000"/>
                          </a:solidFill>
                          <a:effectLst/>
                          <a:latin typeface="Arial" panose="020B0604020202020204" pitchFamily="34" charset="0"/>
                          <a:cs typeface="Arial" panose="020B0604020202020204" pitchFamily="34" charset="0"/>
                        </a:rPr>
                        <a:t> le mix </a:t>
                      </a:r>
                      <a:r>
                        <a:rPr lang="fr-FR" sz="800" b="0" i="0" u="none" strike="noStrike" dirty="0" err="1">
                          <a:solidFill>
                            <a:srgbClr val="000000"/>
                          </a:solidFill>
                          <a:effectLst/>
                          <a:latin typeface="Arial" panose="020B0604020202020204" pitchFamily="34" charset="0"/>
                          <a:cs typeface="Arial" panose="020B0604020202020204" pitchFamily="34" charset="0"/>
                        </a:rPr>
                        <a:t>urbain,Contact</a:t>
                      </a:r>
                      <a:r>
                        <a:rPr lang="fr-FR" sz="800" b="0" i="0" u="none" strike="noStrike" dirty="0">
                          <a:solidFill>
                            <a:srgbClr val="000000"/>
                          </a:solidFill>
                          <a:effectLst/>
                          <a:latin typeface="Arial" panose="020B0604020202020204" pitchFamily="34" charset="0"/>
                          <a:cs typeface="Arial" panose="020B0604020202020204" pitchFamily="34" charset="0"/>
                        </a:rPr>
                        <a:t> </a:t>
                      </a:r>
                      <a:r>
                        <a:rPr lang="fr-FR" sz="800" b="0" i="0" u="none" strike="noStrike" dirty="0" err="1">
                          <a:solidFill>
                            <a:srgbClr val="000000"/>
                          </a:solidFill>
                          <a:effectLst/>
                          <a:latin typeface="Arial" panose="020B0604020202020204" pitchFamily="34" charset="0"/>
                          <a:cs typeface="Arial" panose="020B0604020202020204" pitchFamily="34" charset="0"/>
                        </a:rPr>
                        <a:t>story,Contact</a:t>
                      </a:r>
                      <a:r>
                        <a:rPr lang="fr-FR" sz="800" b="0" i="0" u="none" strike="noStrike" dirty="0">
                          <a:solidFill>
                            <a:srgbClr val="000000"/>
                          </a:solidFill>
                          <a:effectLst/>
                          <a:latin typeface="Arial" panose="020B0604020202020204" pitchFamily="34" charset="0"/>
                          <a:cs typeface="Arial" panose="020B0604020202020204" pitchFamily="34" charset="0"/>
                        </a:rPr>
                        <a:t> la Radio </a:t>
                      </a:r>
                      <a:r>
                        <a:rPr lang="fr-FR" sz="800" b="0" i="0" u="none" strike="noStrike" dirty="0" err="1">
                          <a:solidFill>
                            <a:srgbClr val="000000"/>
                          </a:solidFill>
                          <a:effectLst/>
                          <a:latin typeface="Arial" panose="020B0604020202020204" pitchFamily="34" charset="0"/>
                          <a:cs typeface="Arial" panose="020B0604020202020204" pitchFamily="34" charset="0"/>
                        </a:rPr>
                        <a:t>enjoy,contact</a:t>
                      </a:r>
                      <a:r>
                        <a:rPr lang="fr-FR" sz="800" b="0" i="0" u="none" strike="noStrike" dirty="0">
                          <a:solidFill>
                            <a:srgbClr val="000000"/>
                          </a:solidFill>
                          <a:effectLst/>
                          <a:latin typeface="Arial" panose="020B0604020202020204" pitchFamily="34" charset="0"/>
                          <a:cs typeface="Arial" panose="020B0604020202020204" pitchFamily="34" charset="0"/>
                        </a:rPr>
                        <a:t> </a:t>
                      </a:r>
                      <a:r>
                        <a:rPr lang="fr-FR" sz="800" b="0" i="0" u="none" strike="noStrike" dirty="0" err="1">
                          <a:solidFill>
                            <a:srgbClr val="000000"/>
                          </a:solidFill>
                          <a:effectLst/>
                          <a:latin typeface="Arial" panose="020B0604020202020204" pitchFamily="34" charset="0"/>
                          <a:cs typeface="Arial" panose="020B0604020202020204" pitchFamily="34" charset="0"/>
                        </a:rPr>
                        <a:t>summer</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0789"/>
                  </a:ext>
                </a:extLst>
              </a:tr>
              <a:tr h="2307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a:ea typeface="+mn-ea"/>
                          <a:cs typeface="+mn-cs"/>
                        </a:rPr>
                        <a:t>Flash FM</a:t>
                      </a: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a:solidFill>
                            <a:schemeClr val="tx1"/>
                          </a:solidFill>
                          <a:effectLst/>
                          <a:latin typeface="Arial" panose="020B0604020202020204" pitchFamily="34" charset="0"/>
                          <a:ea typeface="+mn-ea"/>
                          <a:cs typeface="Arial" panose="020B0604020202020204" pitchFamily="34" charset="0"/>
                        </a:rPr>
                        <a:t>Flash  FM</a:t>
                      </a:r>
                      <a:r>
                        <a:rPr lang="fr-FR" sz="800" b="0" i="0" u="none" strike="noStrike">
                          <a:solidFill>
                            <a:srgbClr val="000000"/>
                          </a:solidFill>
                          <a:effectLst/>
                          <a:latin typeface="Arial" panose="020B0604020202020204" pitchFamily="34" charset="0"/>
                          <a:cs typeface="Arial" panose="020B0604020202020204" pitchFamily="34" charset="0"/>
                        </a:rPr>
                        <a:t>(*)</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105571"/>
                  </a:ext>
                </a:extLst>
              </a:tr>
              <a:tr h="26280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rgbClr val="0070C0"/>
                          </a:solidFill>
                          <a:effectLst/>
                          <a:latin typeface="Arial"/>
                          <a:ea typeface="+mn-ea"/>
                          <a:cs typeface="+mn-cs"/>
                        </a:rPr>
                        <a:t>Impact </a:t>
                      </a:r>
                      <a:r>
                        <a:rPr lang="fr-FR" sz="800" b="1" i="0" u="none" strike="noStrike" kern="1200" dirty="0" err="1">
                          <a:solidFill>
                            <a:srgbClr val="0070C0"/>
                          </a:solidFill>
                          <a:effectLst/>
                          <a:latin typeface="Arial"/>
                          <a:ea typeface="+mn-ea"/>
                          <a:cs typeface="+mn-cs"/>
                        </a:rPr>
                        <a:t>fm</a:t>
                      </a:r>
                      <a:endParaRPr lang="fr-FR" sz="800" b="1" i="0" u="none" strike="noStrike" kern="1200" dirty="0">
                        <a:solidFill>
                          <a:srgbClr val="0070C0"/>
                        </a:solidFill>
                        <a:effectLst/>
                        <a:latin typeface="Arial"/>
                        <a:ea typeface="+mn-ea"/>
                        <a:cs typeface="+mn-cs"/>
                      </a:endParaRP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kern="1200" dirty="0">
                          <a:solidFill>
                            <a:schemeClr val="tx1"/>
                          </a:solidFill>
                          <a:effectLst/>
                          <a:latin typeface="Arial" panose="020B0604020202020204" pitchFamily="34" charset="0"/>
                          <a:ea typeface="+mn-ea"/>
                          <a:cs typeface="Arial" panose="020B0604020202020204" pitchFamily="34" charset="0"/>
                        </a:rPr>
                        <a:t>Impact FM(*),Impact FM </a:t>
                      </a:r>
                      <a:r>
                        <a:rPr lang="fr-FR" sz="800" kern="1200" dirty="0" err="1">
                          <a:solidFill>
                            <a:schemeClr val="tx1"/>
                          </a:solidFill>
                          <a:effectLst/>
                          <a:latin typeface="Arial" panose="020B0604020202020204" pitchFamily="34" charset="0"/>
                          <a:ea typeface="+mn-ea"/>
                          <a:cs typeface="Arial" panose="020B0604020202020204" pitchFamily="34" charset="0"/>
                        </a:rPr>
                        <a:t>Musette,Impact</a:t>
                      </a:r>
                      <a:r>
                        <a:rPr lang="fr-FR" sz="800" kern="1200" dirty="0">
                          <a:solidFill>
                            <a:schemeClr val="tx1"/>
                          </a:solidFill>
                          <a:effectLst/>
                          <a:latin typeface="Arial" panose="020B0604020202020204" pitchFamily="34" charset="0"/>
                          <a:ea typeface="+mn-ea"/>
                          <a:cs typeface="Arial" panose="020B0604020202020204" pitchFamily="34" charset="0"/>
                        </a:rPr>
                        <a:t> FM chanson </a:t>
                      </a:r>
                      <a:r>
                        <a:rPr lang="fr-FR" sz="800" kern="1200" dirty="0" err="1">
                          <a:solidFill>
                            <a:schemeClr val="tx1"/>
                          </a:solidFill>
                          <a:effectLst/>
                          <a:latin typeface="Arial" panose="020B0604020202020204" pitchFamily="34" charset="0"/>
                          <a:ea typeface="+mn-ea"/>
                          <a:cs typeface="Arial" panose="020B0604020202020204" pitchFamily="34" charset="0"/>
                        </a:rPr>
                        <a:t>francaise,Impact</a:t>
                      </a:r>
                      <a:r>
                        <a:rPr lang="fr-FR" sz="800" kern="1200" dirty="0">
                          <a:solidFill>
                            <a:schemeClr val="tx1"/>
                          </a:solidFill>
                          <a:effectLst/>
                          <a:latin typeface="Arial" panose="020B0604020202020204" pitchFamily="34" charset="0"/>
                          <a:ea typeface="+mn-ea"/>
                          <a:cs typeface="Arial" panose="020B0604020202020204" pitchFamily="34" charset="0"/>
                        </a:rPr>
                        <a:t> FM Années 80,Impact FM années 70,Impact FM Années 60,Impact FM Années 90,Impact FM disco funk, Impact </a:t>
                      </a:r>
                      <a:r>
                        <a:rPr lang="fr-FR" sz="800" kern="1200" dirty="0" err="1">
                          <a:solidFill>
                            <a:schemeClr val="tx1"/>
                          </a:solidFill>
                          <a:effectLst/>
                          <a:latin typeface="Arial" panose="020B0604020202020204" pitchFamily="34" charset="0"/>
                          <a:ea typeface="+mn-ea"/>
                          <a:cs typeface="Arial" panose="020B0604020202020204" pitchFamily="34" charset="0"/>
                        </a:rPr>
                        <a:t>fm</a:t>
                      </a:r>
                      <a:r>
                        <a:rPr lang="fr-FR" sz="800" kern="1200">
                          <a:solidFill>
                            <a:schemeClr val="tx1"/>
                          </a:solidFill>
                          <a:effectLst/>
                          <a:latin typeface="Arial" panose="020B0604020202020204" pitchFamily="34" charset="0"/>
                          <a:ea typeface="+mn-ea"/>
                          <a:cs typeface="Arial" panose="020B0604020202020204" pitchFamily="34" charset="0"/>
                        </a:rPr>
                        <a:t> les tubes de l'été</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7233" marR="7233" marT="7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630765"/>
                  </a:ext>
                </a:extLst>
              </a:tr>
              <a:tr h="230732">
                <a:tc>
                  <a:txBody>
                    <a:bodyPr/>
                    <a:lstStyle/>
                    <a:p>
                      <a:pPr marL="0" algn="ctr" defTabSz="914400" rtl="0" eaLnBrk="1" fontAlgn="ctr" latinLnBrk="0" hangingPunct="1"/>
                      <a:r>
                        <a:rPr lang="fr-FR" sz="800" b="1" i="0" u="none" strike="noStrike" kern="1200" dirty="0" err="1">
                          <a:solidFill>
                            <a:srgbClr val="0070C0"/>
                          </a:solidFill>
                          <a:effectLst/>
                          <a:latin typeface="Arial" panose="020B0604020202020204" pitchFamily="34" charset="0"/>
                          <a:ea typeface="+mn-ea"/>
                          <a:cs typeface="Arial" panose="020B0604020202020204" pitchFamily="34" charset="0"/>
                        </a:rPr>
                        <a:t>Lor</a:t>
                      </a:r>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 FM</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err="1">
                          <a:solidFill>
                            <a:schemeClr val="tx1"/>
                          </a:solidFill>
                          <a:effectLst/>
                          <a:latin typeface="Arial" panose="020B0604020202020204" pitchFamily="34" charset="0"/>
                          <a:cs typeface="Arial" panose="020B0604020202020204" pitchFamily="34" charset="0"/>
                        </a:rPr>
                        <a:t>Lor</a:t>
                      </a:r>
                      <a:r>
                        <a:rPr lang="fr-FR" sz="800" b="0" i="0" u="none" strike="noStrike" dirty="0">
                          <a:solidFill>
                            <a:schemeClr val="tx1"/>
                          </a:solidFill>
                          <a:effectLst/>
                          <a:latin typeface="Arial" panose="020B0604020202020204" pitchFamily="34" charset="0"/>
                          <a:cs typeface="Arial" panose="020B0604020202020204" pitchFamily="34" charset="0"/>
                        </a:rPr>
                        <a:t> FM(*)</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372342"/>
                  </a:ext>
                </a:extLst>
              </a:tr>
              <a:tr h="253405">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Fréquence Plus</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chemeClr val="tx1"/>
                          </a:solidFill>
                          <a:effectLst/>
                          <a:latin typeface="Arial" panose="020B0604020202020204" pitchFamily="34" charset="0"/>
                          <a:cs typeface="Arial" panose="020B0604020202020204" pitchFamily="34" charset="0"/>
                        </a:rPr>
                        <a:t>Fréquence Plus(*)</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174156"/>
                  </a:ext>
                </a:extLst>
              </a:tr>
              <a:tr h="155232">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Direct 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fr-FR" sz="800" b="0" i="0" u="none" strike="noStrike" kern="1200" dirty="0">
                          <a:solidFill>
                            <a:schemeClr val="tx1"/>
                          </a:solidFill>
                          <a:effectLst/>
                          <a:latin typeface="Arial" panose="020B0604020202020204" pitchFamily="34" charset="0"/>
                          <a:ea typeface="+mn-ea"/>
                          <a:cs typeface="Arial" panose="020B0604020202020204" pitchFamily="34" charset="0"/>
                        </a:rPr>
                        <a:t> Direct 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846487"/>
                  </a:ext>
                </a:extLst>
              </a:tr>
              <a:tr h="201156">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N Radio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fr-FR" sz="800" b="0" i="0" u="none" strike="noStrike" kern="1200" dirty="0">
                          <a:solidFill>
                            <a:schemeClr val="tx1"/>
                          </a:solidFill>
                          <a:effectLst/>
                          <a:latin typeface="Arial" panose="020B0604020202020204" pitchFamily="34" charset="0"/>
                          <a:ea typeface="+mn-ea"/>
                          <a:cs typeface="Arial" panose="020B0604020202020204" pitchFamily="34" charset="0"/>
                        </a:rPr>
                        <a:t> N radio(*)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620562"/>
                  </a:ext>
                </a:extLst>
              </a:tr>
              <a:tr h="249668">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Radio numéro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fr-FR" sz="800" b="0" i="0" u="none" strike="noStrike" kern="1200" dirty="0">
                          <a:solidFill>
                            <a:schemeClr val="tx1"/>
                          </a:solidFill>
                          <a:effectLst/>
                          <a:latin typeface="Arial" panose="020B0604020202020204" pitchFamily="34" charset="0"/>
                          <a:ea typeface="+mn-ea"/>
                          <a:cs typeface="Arial" panose="020B0604020202020204" pitchFamily="34" charset="0"/>
                        </a:rPr>
                        <a:t> Radio </a:t>
                      </a:r>
                      <a:r>
                        <a:rPr lang="fr-FR" sz="800" b="0" i="0" u="none" strike="noStrike" kern="1200" dirty="0" err="1">
                          <a:solidFill>
                            <a:schemeClr val="tx1"/>
                          </a:solidFill>
                          <a:effectLst/>
                          <a:latin typeface="Arial" panose="020B0604020202020204" pitchFamily="34" charset="0"/>
                          <a:ea typeface="+mn-ea"/>
                          <a:cs typeface="Arial" panose="020B0604020202020204" pitchFamily="34" charset="0"/>
                        </a:rPr>
                        <a:t>numero</a:t>
                      </a:r>
                      <a:r>
                        <a:rPr lang="fr-FR" sz="800" b="0" i="0" u="none" strike="noStrike" kern="1200" dirty="0">
                          <a:solidFill>
                            <a:schemeClr val="tx1"/>
                          </a:solidFill>
                          <a:effectLst/>
                          <a:latin typeface="Arial" panose="020B0604020202020204" pitchFamily="34" charset="0"/>
                          <a:ea typeface="+mn-ea"/>
                          <a:cs typeface="Arial" panose="020B0604020202020204" pitchFamily="34" charset="0"/>
                        </a:rPr>
                        <a:t>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263028"/>
                  </a:ext>
                </a:extLst>
              </a:tr>
              <a:tr h="41993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a:rPr>
                        <a:t>Skyrock</a:t>
                      </a:r>
                    </a:p>
                    <a:p>
                      <a:pPr algn="ctr" fontAlgn="b"/>
                      <a:endParaRPr lang="fr-FR" sz="800" b="1" i="0" u="none" strike="noStrike" dirty="0">
                        <a:solidFill>
                          <a:srgbClr val="0070C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fr-FR" sz="800" kern="1200" dirty="0">
                          <a:solidFill>
                            <a:schemeClr val="tx1"/>
                          </a:solidFill>
                          <a:effectLst/>
                          <a:latin typeface="Arial" panose="020B0604020202020204" pitchFamily="34" charset="0"/>
                          <a:ea typeface="+mn-ea"/>
                          <a:cs typeface="Arial" panose="020B0604020202020204" pitchFamily="34" charset="0"/>
                        </a:rPr>
                        <a:t>Skyrock(*),Skyrock 100 Pourcent </a:t>
                      </a:r>
                      <a:r>
                        <a:rPr lang="fr-FR" sz="800" kern="1200" dirty="0" err="1">
                          <a:solidFill>
                            <a:schemeClr val="tx1"/>
                          </a:solidFill>
                          <a:effectLst/>
                          <a:latin typeface="Arial" panose="020B0604020202020204" pitchFamily="34" charset="0"/>
                          <a:ea typeface="+mn-ea"/>
                          <a:cs typeface="Arial" panose="020B0604020202020204" pitchFamily="34" charset="0"/>
                        </a:rPr>
                        <a:t>Francais,Skyrock</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Klassiks,Skyrock</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plm,Skyrock</a:t>
                      </a:r>
                      <a:r>
                        <a:rPr lang="fr-FR" sz="800" kern="1200" dirty="0">
                          <a:solidFill>
                            <a:schemeClr val="tx1"/>
                          </a:solidFill>
                          <a:effectLst/>
                          <a:latin typeface="Arial" panose="020B0604020202020204" pitchFamily="34" charset="0"/>
                          <a:ea typeface="+mn-ea"/>
                          <a:cs typeface="Arial" panose="020B0604020202020204" pitchFamily="34" charset="0"/>
                        </a:rPr>
                        <a:t> Urban Music Non </a:t>
                      </a:r>
                      <a:r>
                        <a:rPr lang="fr-FR" sz="800" kern="1200" dirty="0" err="1">
                          <a:solidFill>
                            <a:schemeClr val="tx1"/>
                          </a:solidFill>
                          <a:effectLst/>
                          <a:latin typeface="Arial" panose="020B0604020202020204" pitchFamily="34" charset="0"/>
                          <a:ea typeface="+mn-ea"/>
                          <a:cs typeface="Arial" panose="020B0604020202020204" pitchFamily="34" charset="0"/>
                        </a:rPr>
                        <a:t>Stop,Skyrock</a:t>
                      </a:r>
                      <a:r>
                        <a:rPr lang="fr-FR" sz="800" kern="1200" dirty="0">
                          <a:solidFill>
                            <a:schemeClr val="tx1"/>
                          </a:solidFill>
                          <a:effectLst/>
                          <a:latin typeface="Arial" panose="020B0604020202020204" pitchFamily="34" charset="0"/>
                          <a:ea typeface="+mn-ea"/>
                          <a:cs typeface="Arial" panose="020B0604020202020204" pitchFamily="34" charset="0"/>
                        </a:rPr>
                        <a:t> Hit </a:t>
                      </a:r>
                      <a:r>
                        <a:rPr lang="fr-FR" sz="800" kern="1200" dirty="0" err="1">
                          <a:solidFill>
                            <a:schemeClr val="tx1"/>
                          </a:solidFill>
                          <a:effectLst/>
                          <a:latin typeface="Arial" panose="020B0604020202020204" pitchFamily="34" charset="0"/>
                          <a:ea typeface="+mn-ea"/>
                          <a:cs typeface="Arial" panose="020B0604020202020204" pitchFamily="34" charset="0"/>
                        </a:rPr>
                        <a:t>Skyrock,Skyrock</a:t>
                      </a:r>
                      <a:r>
                        <a:rPr lang="fr-FR" sz="800" kern="1200" dirty="0">
                          <a:solidFill>
                            <a:schemeClr val="tx1"/>
                          </a:solidFill>
                          <a:effectLst/>
                          <a:latin typeface="Arial" panose="020B0604020202020204" pitchFamily="34" charset="0"/>
                          <a:ea typeface="+mn-ea"/>
                          <a:cs typeface="Arial" panose="020B0604020202020204" pitchFamily="34" charset="0"/>
                        </a:rPr>
                        <a:t> 1Er Sur Le </a:t>
                      </a:r>
                      <a:r>
                        <a:rPr lang="fr-FR" sz="800" kern="1200" dirty="0" err="1">
                          <a:solidFill>
                            <a:schemeClr val="tx1"/>
                          </a:solidFill>
                          <a:effectLst/>
                          <a:latin typeface="Arial" panose="020B0604020202020204" pitchFamily="34" charset="0"/>
                          <a:ea typeface="+mn-ea"/>
                          <a:cs typeface="Arial" panose="020B0604020202020204" pitchFamily="34" charset="0"/>
                        </a:rPr>
                        <a:t>Rap,Skyrock</a:t>
                      </a:r>
                      <a:r>
                        <a:rPr lang="fr-FR" sz="800" kern="1200" dirty="0">
                          <a:solidFill>
                            <a:schemeClr val="tx1"/>
                          </a:solidFill>
                          <a:effectLst/>
                          <a:latin typeface="Arial" panose="020B0604020202020204" pitchFamily="34" charset="0"/>
                          <a:ea typeface="+mn-ea"/>
                          <a:cs typeface="Arial" panose="020B0604020202020204" pitchFamily="34" charset="0"/>
                        </a:rPr>
                        <a:t> rap et </a:t>
                      </a:r>
                      <a:r>
                        <a:rPr lang="fr-FR" sz="800" kern="1200" dirty="0" err="1">
                          <a:solidFill>
                            <a:schemeClr val="tx1"/>
                          </a:solidFill>
                          <a:effectLst/>
                          <a:latin typeface="Arial" panose="020B0604020202020204" pitchFamily="34" charset="0"/>
                          <a:ea typeface="+mn-ea"/>
                          <a:cs typeface="Arial" panose="020B0604020202020204" pitchFamily="34" charset="0"/>
                        </a:rPr>
                        <a:t>rnb</a:t>
                      </a:r>
                      <a:r>
                        <a:rPr lang="fr-FR" sz="800" kern="1200" dirty="0">
                          <a:solidFill>
                            <a:schemeClr val="tx1"/>
                          </a:solidFill>
                          <a:effectLst/>
                          <a:latin typeface="Arial" panose="020B0604020202020204" pitchFamily="34" charset="0"/>
                          <a:ea typeface="+mn-ea"/>
                          <a:cs typeface="Arial" panose="020B0604020202020204" pitchFamily="34" charset="0"/>
                        </a:rPr>
                        <a:t> non </a:t>
                      </a:r>
                      <a:r>
                        <a:rPr lang="fr-FR" sz="800" kern="1200" dirty="0" err="1">
                          <a:solidFill>
                            <a:schemeClr val="tx1"/>
                          </a:solidFill>
                          <a:effectLst/>
                          <a:latin typeface="Arial" panose="020B0604020202020204" pitchFamily="34" charset="0"/>
                          <a:ea typeface="+mn-ea"/>
                          <a:cs typeface="Arial" panose="020B0604020202020204" pitchFamily="34" charset="0"/>
                        </a:rPr>
                        <a:t>stop,Skyrock</a:t>
                      </a:r>
                      <a:r>
                        <a:rPr lang="fr-FR" sz="800" kern="1200" dirty="0">
                          <a:solidFill>
                            <a:schemeClr val="tx1"/>
                          </a:solidFill>
                          <a:effectLst/>
                          <a:latin typeface="Arial" panose="020B0604020202020204" pitchFamily="34" charset="0"/>
                          <a:ea typeface="+mn-ea"/>
                          <a:cs typeface="Arial" panose="020B0604020202020204" pitchFamily="34" charset="0"/>
                        </a:rPr>
                        <a:t> Hit </a:t>
                      </a:r>
                      <a:r>
                        <a:rPr lang="fr-FR" sz="800" kern="1200" dirty="0" err="1">
                          <a:solidFill>
                            <a:schemeClr val="tx1"/>
                          </a:solidFill>
                          <a:effectLst/>
                          <a:latin typeface="Arial" panose="020B0604020202020204" pitchFamily="34" charset="0"/>
                          <a:ea typeface="+mn-ea"/>
                          <a:cs typeface="Arial" panose="020B0604020202020204" pitchFamily="34" charset="0"/>
                        </a:rPr>
                        <a:t>Us,Skyrock</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Alger,Skyrock</a:t>
                      </a:r>
                      <a:r>
                        <a:rPr lang="fr-FR" sz="800" kern="1200" dirty="0">
                          <a:solidFill>
                            <a:schemeClr val="tx1"/>
                          </a:solidFill>
                          <a:effectLst/>
                          <a:latin typeface="Arial" panose="020B0604020202020204" pitchFamily="34" charset="0"/>
                          <a:ea typeface="+mn-ea"/>
                          <a:cs typeface="Arial" panose="020B0604020202020204" pitchFamily="34" charset="0"/>
                        </a:rPr>
                        <a:t> la </a:t>
                      </a:r>
                      <a:r>
                        <a:rPr lang="fr-FR" sz="800" kern="1200" dirty="0" err="1">
                          <a:solidFill>
                            <a:schemeClr val="tx1"/>
                          </a:solidFill>
                          <a:effectLst/>
                          <a:latin typeface="Arial" panose="020B0604020202020204" pitchFamily="34" charset="0"/>
                          <a:ea typeface="+mn-ea"/>
                          <a:cs typeface="Arial" panose="020B0604020202020204" pitchFamily="34" charset="0"/>
                        </a:rPr>
                        <a:t>nocturne,Skyrock</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Abidjan,Skyrock</a:t>
                      </a:r>
                      <a:r>
                        <a:rPr lang="fr-FR" sz="800" kern="1200" dirty="0">
                          <a:solidFill>
                            <a:schemeClr val="tx1"/>
                          </a:solidFill>
                          <a:effectLst/>
                          <a:latin typeface="Arial" panose="020B0604020202020204" pitchFamily="34" charset="0"/>
                          <a:ea typeface="+mn-ea"/>
                          <a:cs typeface="Arial" panose="020B0604020202020204" pitchFamily="34" charset="0"/>
                        </a:rPr>
                        <a:t> </a:t>
                      </a:r>
                      <a:r>
                        <a:rPr lang="fr-FR" sz="800" kern="1200" dirty="0" err="1">
                          <a:solidFill>
                            <a:schemeClr val="tx1"/>
                          </a:solidFill>
                          <a:effectLst/>
                          <a:latin typeface="Arial" panose="020B0604020202020204" pitchFamily="34" charset="0"/>
                          <a:ea typeface="+mn-ea"/>
                          <a:cs typeface="Arial" panose="020B0604020202020204" pitchFamily="34" charset="0"/>
                        </a:rPr>
                        <a:t>Casablanca,Skyrock</a:t>
                      </a:r>
                      <a:r>
                        <a:rPr lang="fr-FR" sz="800" kern="1200" dirty="0">
                          <a:solidFill>
                            <a:schemeClr val="tx1"/>
                          </a:solidFill>
                          <a:effectLst/>
                          <a:latin typeface="Arial" panose="020B0604020202020204" pitchFamily="34" charset="0"/>
                          <a:ea typeface="+mn-ea"/>
                          <a:cs typeface="Arial" panose="020B0604020202020204" pitchFamily="34" charset="0"/>
                        </a:rPr>
                        <a:t> Tunis,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701421"/>
                  </a:ext>
                </a:extLst>
              </a:tr>
              <a:tr h="171419">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Activ Radio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Activ Radio(*)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576913"/>
                  </a:ext>
                </a:extLst>
              </a:tr>
              <a:tr h="171419">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ECN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rgbClr val="000000"/>
                          </a:solidFill>
                          <a:effectLst/>
                          <a:latin typeface="Arial" panose="020B0604020202020204" pitchFamily="34" charset="0"/>
                          <a:cs typeface="Arial" panose="020B0604020202020204" pitchFamily="34" charset="0"/>
                        </a:rPr>
                        <a:t>ECN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525163"/>
                  </a:ext>
                </a:extLst>
              </a:tr>
              <a:tr h="171419">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Radio Mont Blanc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rgbClr val="000000"/>
                          </a:solidFill>
                          <a:effectLst/>
                          <a:latin typeface="Arial" panose="020B0604020202020204" pitchFamily="34" charset="0"/>
                          <a:cs typeface="Arial" panose="020B0604020202020204" pitchFamily="34" charset="0"/>
                        </a:rPr>
                        <a:t>Radio Mont Blanc(*)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8666158"/>
                  </a:ext>
                </a:extLst>
              </a:tr>
              <a:tr h="171419">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Jaime Radio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rgbClr val="000000"/>
                          </a:solidFill>
                          <a:effectLst/>
                          <a:latin typeface="Arial" panose="020B0604020202020204" pitchFamily="34" charset="0"/>
                          <a:cs typeface="Arial" panose="020B0604020202020204" pitchFamily="34" charset="0"/>
                        </a:rPr>
                        <a:t>Jaime Radio(*)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50369"/>
                  </a:ext>
                </a:extLst>
              </a:tr>
              <a:tr h="171419">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Durance 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rgbClr val="000000"/>
                          </a:solidFill>
                          <a:effectLst/>
                          <a:latin typeface="Arial" panose="020B0604020202020204" pitchFamily="34" charset="0"/>
                          <a:cs typeface="Arial" panose="020B0604020202020204" pitchFamily="34" charset="0"/>
                        </a:rPr>
                        <a:t>Durance 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773208"/>
                  </a:ext>
                </a:extLst>
              </a:tr>
              <a:tr h="171419">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Lyon 1ère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rgbClr val="000000"/>
                          </a:solidFill>
                          <a:effectLst/>
                          <a:latin typeface="Arial" panose="020B0604020202020204" pitchFamily="34" charset="0"/>
                          <a:cs typeface="Arial" panose="020B0604020202020204" pitchFamily="34" charset="0"/>
                        </a:rPr>
                        <a:t>Lyon 1</a:t>
                      </a:r>
                      <a:r>
                        <a:rPr lang="fr-FR" sz="800" b="0" i="0" u="none" strike="noStrike" baseline="30000" dirty="0">
                          <a:solidFill>
                            <a:srgbClr val="000000"/>
                          </a:solidFill>
                          <a:effectLst/>
                          <a:latin typeface="Arial" panose="020B0604020202020204" pitchFamily="34" charset="0"/>
                          <a:cs typeface="Arial" panose="020B0604020202020204" pitchFamily="34" charset="0"/>
                        </a:rPr>
                        <a:t>ère  (*)</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679441"/>
                  </a:ext>
                </a:extLst>
              </a:tr>
              <a:tr h="171419">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Radio 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fr-FR" sz="800" b="0" i="0" u="none" strike="noStrike" kern="1200" dirty="0">
                          <a:solidFill>
                            <a:schemeClr val="tx1"/>
                          </a:solidFill>
                          <a:effectLst/>
                          <a:latin typeface="Arial" panose="020B0604020202020204" pitchFamily="34" charset="0"/>
                          <a:ea typeface="+mn-ea"/>
                          <a:cs typeface="Arial" panose="020B0604020202020204" pitchFamily="34" charset="0"/>
                        </a:rPr>
                        <a:t>Radio 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740657"/>
                  </a:ext>
                </a:extLst>
              </a:tr>
              <a:tr h="171419">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K6FM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fr-FR" sz="800" b="0" i="0" u="none" strike="noStrike" kern="1200" dirty="0">
                          <a:solidFill>
                            <a:schemeClr val="tx1"/>
                          </a:solidFill>
                          <a:effectLst/>
                          <a:latin typeface="Arial" panose="020B0604020202020204" pitchFamily="34" charset="0"/>
                          <a:ea typeface="+mn-ea"/>
                          <a:cs typeface="Arial" panose="020B0604020202020204" pitchFamily="34" charset="0"/>
                        </a:rPr>
                        <a:t>K6FM(*)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17949"/>
                  </a:ext>
                </a:extLst>
              </a:tr>
              <a:tr h="171419">
                <a:tc>
                  <a:txBody>
                    <a:bodyPr/>
                    <a:lstStyle/>
                    <a:p>
                      <a:pPr algn="ctr" fontAlgn="b"/>
                      <a:r>
                        <a:rPr lang="fr-FR" sz="800" b="1" i="0" u="none" strike="noStrike" dirty="0" err="1">
                          <a:solidFill>
                            <a:srgbClr val="0070C0"/>
                          </a:solidFill>
                          <a:effectLst/>
                          <a:latin typeface="Arial" panose="020B0604020202020204" pitchFamily="34" charset="0"/>
                          <a:cs typeface="Arial" panose="020B0604020202020204" pitchFamily="34" charset="0"/>
                        </a:rPr>
                        <a:t>Oxygene</a:t>
                      </a:r>
                      <a:r>
                        <a:rPr lang="fr-FR" sz="800" b="1" i="0" u="none" strike="noStrike" dirty="0">
                          <a:solidFill>
                            <a:srgbClr val="0070C0"/>
                          </a:solidFill>
                          <a:effectLst/>
                          <a:latin typeface="Arial" panose="020B0604020202020204" pitchFamily="34" charset="0"/>
                          <a:cs typeface="Arial" panose="020B0604020202020204" pitchFamily="34" charset="0"/>
                        </a:rPr>
                        <a:t> Radio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fr-FR" sz="800" b="0" i="0" u="none" strike="noStrike" kern="1200" dirty="0" err="1">
                          <a:solidFill>
                            <a:schemeClr val="tx1"/>
                          </a:solidFill>
                          <a:effectLst/>
                          <a:latin typeface="Arial" panose="020B0604020202020204" pitchFamily="34" charset="0"/>
                          <a:ea typeface="+mn-ea"/>
                          <a:cs typeface="Arial" panose="020B0604020202020204" pitchFamily="34" charset="0"/>
                        </a:rPr>
                        <a:t>Oxygene</a:t>
                      </a:r>
                      <a:r>
                        <a:rPr lang="fr-FR" sz="800" b="0" i="0" u="none" strike="noStrike" kern="1200" dirty="0">
                          <a:solidFill>
                            <a:schemeClr val="tx1"/>
                          </a:solidFill>
                          <a:effectLst/>
                          <a:latin typeface="Arial" panose="020B0604020202020204" pitchFamily="34" charset="0"/>
                          <a:ea typeface="+mn-ea"/>
                          <a:cs typeface="Arial" panose="020B0604020202020204" pitchFamily="34" charset="0"/>
                        </a:rPr>
                        <a:t> radio(*)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771539"/>
                  </a:ext>
                </a:extLst>
              </a:tr>
              <a:tr h="171419">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Radio 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fr-FR" sz="800" b="0" i="0" u="none" strike="noStrike" kern="1200" dirty="0">
                          <a:solidFill>
                            <a:schemeClr val="tx1"/>
                          </a:solidFill>
                          <a:effectLst/>
                          <a:latin typeface="Arial" panose="020B0604020202020204" pitchFamily="34" charset="0"/>
                          <a:ea typeface="+mn-ea"/>
                          <a:cs typeface="Arial" panose="020B0604020202020204" pitchFamily="34" charset="0"/>
                        </a:rPr>
                        <a:t>Radio 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645681"/>
                  </a:ext>
                </a:extLst>
              </a:tr>
              <a:tr h="171419">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Latitude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b" latinLnBrk="0" hangingPunct="1"/>
                      <a:r>
                        <a:rPr lang="fr-FR" sz="800" b="0" i="0" u="none" strike="noStrike" kern="1200" dirty="0">
                          <a:solidFill>
                            <a:schemeClr val="tx1"/>
                          </a:solidFill>
                          <a:effectLst/>
                          <a:latin typeface="Arial" panose="020B0604020202020204" pitchFamily="34" charset="0"/>
                          <a:ea typeface="+mn-ea"/>
                          <a:cs typeface="Arial" panose="020B0604020202020204" pitchFamily="34" charset="0"/>
                        </a:rPr>
                        <a:t>Latitude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106695"/>
                  </a:ext>
                </a:extLst>
              </a:tr>
              <a:tr h="171419">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47FM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rgbClr val="000000"/>
                          </a:solidFill>
                          <a:effectLst/>
                          <a:latin typeface="Arial" panose="020B0604020202020204" pitchFamily="34" charset="0"/>
                          <a:cs typeface="Arial" panose="020B0604020202020204" pitchFamily="34" charset="0"/>
                        </a:rPr>
                        <a:t>47FM</a:t>
                      </a:r>
                      <a:r>
                        <a:rPr lang="fr-FR" sz="800" b="0" i="0" u="none" strike="noStrike" dirty="0">
                          <a:solidFill>
                            <a:schemeClr val="tx1"/>
                          </a:solidFill>
                          <a:effectLst/>
                          <a:latin typeface="Arial" panose="020B0604020202020204" pitchFamily="34" charset="0"/>
                          <a:cs typeface="Arial" panose="020B0604020202020204" pitchFamily="34" charset="0"/>
                        </a:rPr>
                        <a:t>(*), 47FM 80’s</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44948"/>
                  </a:ext>
                </a:extLst>
              </a:tr>
              <a:tr h="171419">
                <a:tc>
                  <a:txBody>
                    <a:bodyPr/>
                    <a:lstStyle/>
                    <a:p>
                      <a:pPr algn="ctr" fontAlgn="b"/>
                      <a:r>
                        <a:rPr lang="fr-FR" sz="800" b="1" i="0" u="none" strike="noStrike" dirty="0">
                          <a:solidFill>
                            <a:srgbClr val="0070C0"/>
                          </a:solidFill>
                          <a:effectLst/>
                          <a:latin typeface="Arial" panose="020B0604020202020204" pitchFamily="34" charset="0"/>
                          <a:cs typeface="Arial" panose="020B0604020202020204" pitchFamily="34" charset="0"/>
                        </a:rPr>
                        <a:t>Cerise FM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fr-FR" sz="800" b="0" i="0" u="none" strike="noStrike" dirty="0">
                          <a:solidFill>
                            <a:srgbClr val="000000"/>
                          </a:solidFill>
                          <a:effectLst/>
                          <a:latin typeface="Arial" panose="020B0604020202020204" pitchFamily="34" charset="0"/>
                          <a:cs typeface="Arial" panose="020B0604020202020204" pitchFamily="34" charset="0"/>
                        </a:rPr>
                        <a:t>Cerise FM</a:t>
                      </a:r>
                      <a:r>
                        <a:rPr lang="fr-FR" sz="800" b="0" i="0" u="none" strike="noStrike" dirty="0">
                          <a:solidFill>
                            <a:schemeClr val="tx1"/>
                          </a:solidFill>
                          <a:effectLst/>
                          <a:latin typeface="Arial" panose="020B0604020202020204" pitchFamily="34" charset="0"/>
                          <a:cs typeface="Arial" panose="020B0604020202020204" pitchFamily="34" charset="0"/>
                        </a:rPr>
                        <a:t>(*), Cerise FM </a:t>
                      </a:r>
                      <a:r>
                        <a:rPr lang="fr-FR" sz="800" b="0" i="0" u="none" strike="noStrike" dirty="0" err="1">
                          <a:solidFill>
                            <a:schemeClr val="tx1"/>
                          </a:solidFill>
                          <a:effectLst/>
                          <a:latin typeface="Arial" panose="020B0604020202020204" pitchFamily="34" charset="0"/>
                          <a:cs typeface="Arial" panose="020B0604020202020204" pitchFamily="34" charset="0"/>
                        </a:rPr>
                        <a:t>Clubbing</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262015"/>
                  </a:ext>
                </a:extLst>
              </a:tr>
              <a:tr h="17141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RBA</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RBA</a:t>
                      </a:r>
                      <a:r>
                        <a:rPr lang="fr-FR" sz="800" b="0" i="0" u="none" strike="noStrike" dirty="0">
                          <a:solidFill>
                            <a:schemeClr val="tx1"/>
                          </a:solidFill>
                          <a:effectLst/>
                          <a:latin typeface="Arial" panose="020B0604020202020204" pitchFamily="34" charset="0"/>
                          <a:cs typeface="Arial" panose="020B0604020202020204" pitchFamily="34" charset="0"/>
                        </a:rPr>
                        <a:t>(*)</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6073604"/>
                  </a:ext>
                </a:extLst>
              </a:tr>
              <a:tr h="171419">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Radio </a:t>
                      </a:r>
                      <a:r>
                        <a:rPr lang="fr-FR" sz="800" b="1" i="0" u="none" strike="noStrike" kern="1200" dirty="0" err="1">
                          <a:solidFill>
                            <a:srgbClr val="0070C0"/>
                          </a:solidFill>
                          <a:effectLst/>
                          <a:latin typeface="Arial" panose="020B0604020202020204" pitchFamily="34" charset="0"/>
                          <a:ea typeface="+mn-ea"/>
                          <a:cs typeface="Arial" panose="020B0604020202020204" pitchFamily="34" charset="0"/>
                        </a:rPr>
                        <a:t>Mernergy</a:t>
                      </a:r>
                      <a:endParaRPr lang="fr-FR" sz="800" b="1" i="0" u="none" strike="noStrike" kern="1200" dirty="0">
                        <a:solidFill>
                          <a:srgbClr val="0070C0"/>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ctr" latinLnBrk="0" hangingPunct="1"/>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Radio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Menergy</a:t>
                      </a:r>
                      <a:r>
                        <a:rPr lang="fr-FR" sz="800" b="0" i="0" u="none" strike="noStrike" dirty="0">
                          <a:solidFill>
                            <a:schemeClr val="tx1"/>
                          </a:solidFill>
                          <a:effectLst/>
                          <a:latin typeface="Arial" panose="020B0604020202020204" pitchFamily="34" charset="0"/>
                          <a:cs typeface="Arial" panose="020B0604020202020204" pitchFamily="34" charset="0"/>
                        </a:rPr>
                        <a:t>(*)</a:t>
                      </a:r>
                      <a:endParaRPr lang="fr-FR"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935030"/>
                  </a:ext>
                </a:extLst>
              </a:tr>
              <a:tr h="171419">
                <a:tc>
                  <a:txBody>
                    <a:bodyPr/>
                    <a:lstStyle/>
                    <a:p>
                      <a:pPr marL="0" algn="ctr" defTabSz="914400" rtl="0" eaLnBrk="1" fontAlgn="ctr" latinLnBrk="0" hangingPunct="1"/>
                      <a:r>
                        <a:rPr lang="fr-FR" sz="800" b="1" i="0" u="none" strike="noStrike" kern="1200" dirty="0">
                          <a:solidFill>
                            <a:srgbClr val="0070C0"/>
                          </a:solidFill>
                          <a:effectLst/>
                          <a:latin typeface="Arial" panose="020B0604020202020204" pitchFamily="34" charset="0"/>
                          <a:ea typeface="+mn-ea"/>
                          <a:cs typeface="Arial" panose="020B0604020202020204" pitchFamily="34" charset="0"/>
                        </a:rPr>
                        <a:t>Gold FM</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ctr" latinLnBrk="0" hangingPunct="1"/>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Gold FM</a:t>
                      </a:r>
                      <a:r>
                        <a:rPr lang="fr-FR" sz="800" b="0" i="0" u="none" strike="noStrike" dirty="0">
                          <a:solidFill>
                            <a:schemeClr val="tx1"/>
                          </a:solidFill>
                          <a:effectLst/>
                          <a:latin typeface="Arial" panose="020B0604020202020204" pitchFamily="34" charset="0"/>
                          <a:cs typeface="Arial" panose="020B0604020202020204" pitchFamily="34" charset="0"/>
                        </a:rPr>
                        <a:t>(*)</a:t>
                      </a:r>
                      <a:endParaRPr lang="fr-FR"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090170"/>
                  </a:ext>
                </a:extLst>
              </a:tr>
              <a:tr h="17141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ARL</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kern="1200" dirty="0">
                          <a:solidFill>
                            <a:schemeClr val="tx1"/>
                          </a:solidFill>
                          <a:effectLst/>
                          <a:latin typeface="Arial" panose="020B0604020202020204" pitchFamily="34" charset="0"/>
                          <a:ea typeface="+mn-ea"/>
                          <a:cs typeface="Arial" panose="020B0604020202020204" pitchFamily="34" charset="0"/>
                        </a:rPr>
                        <a:t>ARL</a:t>
                      </a:r>
                      <a:r>
                        <a:rPr lang="fr-FR" sz="800" b="0" i="0" u="none" strike="noStrike" dirty="0">
                          <a:solidFill>
                            <a:schemeClr val="tx1"/>
                          </a:solidFill>
                          <a:effectLst/>
                          <a:latin typeface="Arial" panose="020B0604020202020204" pitchFamily="34" charset="0"/>
                          <a:cs typeface="Arial" panose="020B0604020202020204" pitchFamily="34" charset="0"/>
                        </a:rPr>
                        <a:t>(*)</a:t>
                      </a:r>
                      <a:endParaRPr lang="fr-FR" sz="800" kern="1200" dirty="0">
                        <a:solidFill>
                          <a:schemeClr val="tx1"/>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092101"/>
                  </a:ext>
                </a:extLst>
              </a:tr>
              <a:tr h="17141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Nice Radio</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fr-FR" sz="800" b="0" i="0" u="none" strike="noStrike" dirty="0">
                          <a:solidFill>
                            <a:srgbClr val="000000"/>
                          </a:solidFill>
                          <a:effectLst/>
                          <a:latin typeface="Arial" panose="020B0604020202020204" pitchFamily="34" charset="0"/>
                          <a:cs typeface="Arial" panose="020B0604020202020204" pitchFamily="34" charset="0"/>
                        </a:rPr>
                        <a:t>Nice Radio</a:t>
                      </a:r>
                      <a:r>
                        <a:rPr lang="fr-FR" sz="800" b="0" i="0" u="none" strike="noStrike" dirty="0">
                          <a:solidFill>
                            <a:schemeClr val="tx1"/>
                          </a:solidFill>
                          <a:effectLst/>
                          <a:latin typeface="Arial" panose="020B0604020202020204" pitchFamily="34" charset="0"/>
                          <a:cs typeface="Arial" panose="020B0604020202020204" pitchFamily="34" charset="0"/>
                        </a:rPr>
                        <a:t>(*)</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350163"/>
                  </a:ext>
                </a:extLst>
              </a:tr>
              <a:tr h="17141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Max </a:t>
                      </a:r>
                      <a:r>
                        <a:rPr lang="fr-FR" sz="800" b="1" i="0" u="none" strike="noStrike" dirty="0" err="1">
                          <a:solidFill>
                            <a:srgbClr val="0070C0"/>
                          </a:solidFill>
                          <a:effectLst/>
                          <a:latin typeface="Arial" panose="020B0604020202020204" pitchFamily="34" charset="0"/>
                          <a:cs typeface="Arial" panose="020B0604020202020204" pitchFamily="34" charset="0"/>
                        </a:rPr>
                        <a:t>fm</a:t>
                      </a:r>
                      <a:endParaRPr lang="fr-FR" sz="800" b="1" i="0" u="none" strike="noStrike" dirty="0">
                        <a:solidFill>
                          <a:srgbClr val="0070C0"/>
                        </a:solidFill>
                        <a:effectLst/>
                        <a:latin typeface="Arial" panose="020B0604020202020204" pitchFamily="34" charset="0"/>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Max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fm</a:t>
                      </a:r>
                      <a:endParaRPr lang="fr-FR"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085314"/>
                  </a:ext>
                </a:extLst>
              </a:tr>
              <a:tr h="17141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rgbClr val="0070C0"/>
                          </a:solidFill>
                          <a:effectLst/>
                          <a:latin typeface="Arial" panose="020B0604020202020204" pitchFamily="34" charset="0"/>
                          <a:cs typeface="Arial" panose="020B0604020202020204" pitchFamily="34" charset="0"/>
                        </a:rPr>
                        <a:t>Radio Scoop</a:t>
                      </a: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Radio Scoop(*), Scoop années 80, Scoop années 2000, Scoop rock, Scoop années 90, Scoop playlist, Scoop années 2010, Scoop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powerdance</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Scoop run, Scoop les terrasses, Scoop France, </a:t>
                      </a:r>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Scoop kitsch, Scoop </a:t>
                      </a:r>
                      <a:r>
                        <a:rPr lang="en-US" sz="800" b="0" i="0" u="none" strike="noStrike" kern="1200" dirty="0" err="1">
                          <a:solidFill>
                            <a:srgbClr val="000000"/>
                          </a:solidFill>
                          <a:effectLst/>
                          <a:latin typeface="Arial" panose="020B0604020202020204" pitchFamily="34" charset="0"/>
                          <a:ea typeface="+mn-ea"/>
                          <a:cs typeface="Arial" panose="020B0604020202020204" pitchFamily="34" charset="0"/>
                        </a:rPr>
                        <a:t>scoopy</a:t>
                      </a:r>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 Scoop disco, Scoop Rap, Scoop </a:t>
                      </a:r>
                      <a:r>
                        <a:rPr lang="en-US" sz="800" b="0" i="0" u="none" strike="noStrike" kern="1200" dirty="0" err="1">
                          <a:solidFill>
                            <a:srgbClr val="000000"/>
                          </a:solidFill>
                          <a:effectLst/>
                          <a:latin typeface="Arial" panose="020B0604020202020204" pitchFamily="34" charset="0"/>
                          <a:ea typeface="+mn-ea"/>
                          <a:cs typeface="Arial" panose="020B0604020202020204" pitchFamily="34" charset="0"/>
                        </a:rPr>
                        <a:t>latino</a:t>
                      </a:r>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 Scoop noel, Scoop in love, </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Radio scoop remix, Scoop happy, Scoop musiques de films, Scoop </a:t>
                      </a:r>
                      <a:r>
                        <a:rPr lang="fr-FR" sz="800" b="0" i="0" u="none" strike="noStrike" kern="1200" dirty="0" err="1">
                          <a:solidFill>
                            <a:srgbClr val="000000"/>
                          </a:solidFill>
                          <a:effectLst/>
                          <a:latin typeface="Arial" panose="020B0604020202020204" pitchFamily="34" charset="0"/>
                          <a:ea typeface="+mn-ea"/>
                          <a:cs typeface="Arial" panose="020B0604020202020204" pitchFamily="34" charset="0"/>
                        </a:rPr>
                        <a:t>jl</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 bourg, </a:t>
                      </a:r>
                      <a:r>
                        <a:rPr lang="en-US" sz="800" b="0" i="0" u="none" strike="noStrike" kern="1200" dirty="0">
                          <a:solidFill>
                            <a:srgbClr val="000000"/>
                          </a:solidFill>
                          <a:effectLst/>
                          <a:latin typeface="Arial" panose="020B0604020202020204" pitchFamily="34" charset="0"/>
                          <a:ea typeface="+mn-ea"/>
                          <a:cs typeface="Arial" panose="020B0604020202020204" pitchFamily="34" charset="0"/>
                        </a:rPr>
                        <a:t>Scoop girls, Scoop jazzy, </a:t>
                      </a:r>
                      <a:r>
                        <a:rPr lang="fr-FR" sz="800" b="0" i="0" u="none" strike="noStrike" kern="1200" dirty="0">
                          <a:solidFill>
                            <a:srgbClr val="000000"/>
                          </a:solidFill>
                          <a:effectLst/>
                          <a:latin typeface="Arial" panose="020B0604020202020204" pitchFamily="34" charset="0"/>
                          <a:ea typeface="+mn-ea"/>
                          <a:cs typeface="Arial" panose="020B0604020202020204" pitchFamily="34" charset="0"/>
                        </a:rPr>
                        <a:t>Scoop ASSE</a:t>
                      </a:r>
                    </a:p>
                    <a:p>
                      <a:endParaRPr lang="fr-FR" sz="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490" marR="4490" marT="44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408221"/>
                  </a:ext>
                </a:extLst>
              </a:tr>
            </a:tbl>
          </a:graphicData>
        </a:graphic>
      </p:graphicFrame>
      <p:sp>
        <p:nvSpPr>
          <p:cNvPr id="7" name="ZoneTexte 6"/>
          <p:cNvSpPr txBox="1"/>
          <p:nvPr/>
        </p:nvSpPr>
        <p:spPr>
          <a:xfrm>
            <a:off x="6237312" y="8846894"/>
            <a:ext cx="360040" cy="253916"/>
          </a:xfrm>
          <a:prstGeom prst="rect">
            <a:avLst/>
          </a:prstGeom>
          <a:noFill/>
        </p:spPr>
        <p:txBody>
          <a:bodyPr wrap="square" rtlCol="0">
            <a:spAutoFit/>
          </a:bodyPr>
          <a:lstStyle/>
          <a:p>
            <a:r>
              <a:rPr lang="fr-FR" sz="1050" dirty="0">
                <a:latin typeface="Arial" panose="020B0604020202020204" pitchFamily="34" charset="0"/>
                <a:cs typeface="Arial" panose="020B0604020202020204" pitchFamily="34" charset="0"/>
              </a:rPr>
              <a:t>21</a:t>
            </a:r>
          </a:p>
        </p:txBody>
      </p:sp>
      <p:pic>
        <p:nvPicPr>
          <p:cNvPr id="11" name="Image 10">
            <a:extLst>
              <a:ext uri="{FF2B5EF4-FFF2-40B4-BE49-F238E27FC236}">
                <a16:creationId xmlns:a16="http://schemas.microsoft.com/office/drawing/2014/main" id="{B93ED694-FBA0-47E7-9C95-C2C36050C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pic>
        <p:nvPicPr>
          <p:cNvPr id="2" name="Image 1">
            <a:extLst>
              <a:ext uri="{FF2B5EF4-FFF2-40B4-BE49-F238E27FC236}">
                <a16:creationId xmlns:a16="http://schemas.microsoft.com/office/drawing/2014/main" id="{B57CD920-B02B-5ABB-3AC0-377B6F900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481675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8640" y="6660231"/>
            <a:ext cx="6470245" cy="1508105"/>
          </a:xfrm>
          <a:prstGeom prst="rect">
            <a:avLst/>
          </a:prstGeom>
        </p:spPr>
        <p:txBody>
          <a:bodyPr wrap="square">
            <a:spAutoFit/>
          </a:bodyPr>
          <a:lstStyle/>
          <a:p>
            <a:pPr algn="ctr"/>
            <a:r>
              <a:rPr lang="fr-FR" sz="1400" dirty="0">
                <a:solidFill>
                  <a:srgbClr val="2E2E30"/>
                </a:solidFill>
                <a:latin typeface="Semplicita Pro" panose="02000000000000000000" pitchFamily="50" charset="0"/>
                <a:cs typeface="Arial" panose="020B0604020202020204" pitchFamily="34" charset="0"/>
              </a:rPr>
              <a:t>A PROPOS DE L’ACPM</a:t>
            </a:r>
          </a:p>
          <a:p>
            <a:pPr algn="ctr"/>
            <a:endParaRPr lang="fr-FR" sz="800" b="1" dirty="0">
              <a:solidFill>
                <a:srgbClr val="2E2E30"/>
              </a:solidFill>
              <a:latin typeface="Semplicita Pro" panose="02000000000000000000" pitchFamily="50" charset="0"/>
              <a:cs typeface="Arial" panose="020B0604020202020204" pitchFamily="34" charset="0"/>
            </a:endParaRPr>
          </a:p>
          <a:p>
            <a:pPr algn="just"/>
            <a:r>
              <a:rPr lang="fr-FR" sz="1400" dirty="0">
                <a:solidFill>
                  <a:srgbClr val="2E2E30"/>
                </a:solidFill>
                <a:latin typeface="Semplicita Pro" panose="02000000000000000000" pitchFamily="50" charset="0"/>
              </a:rPr>
              <a:t>L'ACPM, l’Alliance pour les Chiffres de la Presse et des Médias, est née, en Août2015, de la fusion entre l’OJD et la SAS </a:t>
            </a:r>
            <a:r>
              <a:rPr lang="fr-FR" sz="1400" dirty="0" err="1">
                <a:solidFill>
                  <a:srgbClr val="2E2E30"/>
                </a:solidFill>
                <a:latin typeface="Semplicita Pro" panose="02000000000000000000" pitchFamily="50" charset="0"/>
              </a:rPr>
              <a:t>AudiPresse</a:t>
            </a:r>
            <a:r>
              <a:rPr lang="fr-FR" sz="1400" dirty="0">
                <a:solidFill>
                  <a:srgbClr val="2E2E30"/>
                </a:solidFill>
                <a:latin typeface="Semplicita Pro" panose="02000000000000000000" pitchFamily="50" charset="0"/>
              </a:rPr>
              <a:t>. L’ACPM a pour mission la mesure de l’audience de la presse et la certification du dénombrement des médias. Toutes les données produites par l’ACPM sont accessibles sur son site </a:t>
            </a:r>
            <a:r>
              <a:rPr lang="fr-FR" sz="1400" u="sng" dirty="0">
                <a:solidFill>
                  <a:srgbClr val="2E2E30"/>
                </a:solidFill>
                <a:latin typeface="Semplicita Pro" panose="02000000000000000000" pitchFamily="50" charset="0"/>
                <a:hlinkClick r:id="rId3">
                  <a:extLst>
                    <a:ext uri="{A12FA001-AC4F-418D-AE19-62706E023703}">
                      <ahyp:hlinkClr xmlns:ahyp="http://schemas.microsoft.com/office/drawing/2018/hyperlinkcolor" val="tx"/>
                    </a:ext>
                  </a:extLst>
                </a:hlinkClick>
              </a:rPr>
              <a:t>www.acpm.fr</a:t>
            </a:r>
            <a:r>
              <a:rPr lang="fr-FR" sz="1400" dirty="0">
                <a:solidFill>
                  <a:srgbClr val="2E2E30"/>
                </a:solidFill>
                <a:latin typeface="Semplicita Pro" panose="02000000000000000000" pitchFamily="50" charset="0"/>
              </a:rPr>
              <a:t>. </a:t>
            </a:r>
            <a:br>
              <a:rPr lang="fr-FR" sz="1400" dirty="0">
                <a:solidFill>
                  <a:srgbClr val="2E2E30"/>
                </a:solidFill>
                <a:latin typeface="Semplicita Pro" panose="02000000000000000000" pitchFamily="50" charset="0"/>
              </a:rPr>
            </a:br>
            <a:endParaRPr lang="fr-FR" sz="1400" dirty="0">
              <a:solidFill>
                <a:srgbClr val="2E2E30"/>
              </a:solidFill>
              <a:latin typeface="Semplicita Pro" panose="02000000000000000000" pitchFamily="50" charset="0"/>
              <a:cs typeface="Arial" panose="020B0604020202020204" pitchFamily="34" charset="0"/>
            </a:endParaRPr>
          </a:p>
        </p:txBody>
      </p:sp>
      <p:sp>
        <p:nvSpPr>
          <p:cNvPr id="5" name="Rectangle 4">
            <a:extLst>
              <a:ext uri="{FF2B5EF4-FFF2-40B4-BE49-F238E27FC236}">
                <a16:creationId xmlns:a16="http://schemas.microsoft.com/office/drawing/2014/main" id="{3A559A0F-32CF-45CA-BFFE-7D267E364141}"/>
              </a:ext>
            </a:extLst>
          </p:cNvPr>
          <p:cNvSpPr/>
          <p:nvPr/>
        </p:nvSpPr>
        <p:spPr>
          <a:xfrm>
            <a:off x="199115" y="3405351"/>
            <a:ext cx="6470245" cy="1600438"/>
          </a:xfrm>
          <a:prstGeom prst="rect">
            <a:avLst/>
          </a:prstGeom>
        </p:spPr>
        <p:txBody>
          <a:bodyPr wrap="square">
            <a:spAutoFit/>
          </a:bodyPr>
          <a:lstStyle/>
          <a:p>
            <a:pPr algn="ctr"/>
            <a:r>
              <a:rPr lang="fr-FR" sz="1400" b="1" dirty="0">
                <a:solidFill>
                  <a:srgbClr val="2E2E30"/>
                </a:solidFill>
                <a:latin typeface="Semplicita Pro" panose="02000000000000000000" pitchFamily="50" charset="0"/>
                <a:cs typeface="Arial" panose="020B0604020202020204" pitchFamily="34" charset="0"/>
              </a:rPr>
              <a:t>CONTACTS</a:t>
            </a:r>
          </a:p>
          <a:p>
            <a:pPr algn="ctr"/>
            <a:r>
              <a:rPr lang="fr-FR" sz="1400" dirty="0">
                <a:solidFill>
                  <a:srgbClr val="2E2E30"/>
                </a:solidFill>
                <a:latin typeface="Semplicita Pro" panose="02000000000000000000" pitchFamily="50" charset="0"/>
                <a:cs typeface="Arial" panose="020B0604020202020204" pitchFamily="34" charset="0"/>
              </a:rPr>
              <a:t>Mathilde JEHAN, </a:t>
            </a:r>
            <a:r>
              <a:rPr lang="fr-FR" sz="1400" dirty="0">
                <a:solidFill>
                  <a:srgbClr val="2E2E30"/>
                </a:solidFill>
                <a:latin typeface="Semplicita Pro" panose="02000000000000000000" pitchFamily="50" charset="0"/>
                <a:cs typeface="Arial" panose="020B0604020202020204" pitchFamily="34" charset="0"/>
                <a:hlinkClick r:id="rId4">
                  <a:extLst>
                    <a:ext uri="{A12FA001-AC4F-418D-AE19-62706E023703}">
                      <ahyp:hlinkClr xmlns:ahyp="http://schemas.microsoft.com/office/drawing/2018/hyperlinkcolor" val="tx"/>
                    </a:ext>
                  </a:extLst>
                </a:hlinkClick>
              </a:rPr>
              <a:t>mathilde.jehan@acpm.fr</a:t>
            </a:r>
            <a:r>
              <a:rPr lang="fr-FR" sz="1400" dirty="0">
                <a:solidFill>
                  <a:srgbClr val="2E2E30"/>
                </a:solidFill>
                <a:latin typeface="Semplicita Pro" panose="02000000000000000000" pitchFamily="50" charset="0"/>
                <a:cs typeface="Arial" panose="020B0604020202020204" pitchFamily="34" charset="0"/>
              </a:rPr>
              <a:t> </a:t>
            </a:r>
          </a:p>
          <a:p>
            <a:pPr algn="ctr"/>
            <a:r>
              <a:rPr lang="fr-FR" sz="1400" dirty="0">
                <a:solidFill>
                  <a:srgbClr val="2E2E30"/>
                </a:solidFill>
                <a:latin typeface="Semplicita Pro" panose="02000000000000000000" pitchFamily="50" charset="0"/>
                <a:cs typeface="Arial" panose="020B0604020202020204" pitchFamily="34" charset="0"/>
              </a:rPr>
              <a:t>Caroline JOTTRAS, </a:t>
            </a:r>
            <a:r>
              <a:rPr lang="fr-FR" sz="1400" dirty="0">
                <a:solidFill>
                  <a:srgbClr val="2E2E30"/>
                </a:solidFill>
                <a:latin typeface="Semplicita Pro" panose="02000000000000000000" pitchFamily="50" charset="0"/>
                <a:cs typeface="Arial" panose="020B0604020202020204" pitchFamily="34" charset="0"/>
                <a:hlinkClick r:id="rId5">
                  <a:extLst>
                    <a:ext uri="{A12FA001-AC4F-418D-AE19-62706E023703}">
                      <ahyp:hlinkClr xmlns:ahyp="http://schemas.microsoft.com/office/drawing/2018/hyperlinkcolor" val="tx"/>
                    </a:ext>
                  </a:extLst>
                </a:hlinkClick>
              </a:rPr>
              <a:t>caroline.jottras@acpm.fr</a:t>
            </a:r>
            <a:endParaRPr lang="fr-FR" sz="1400" dirty="0">
              <a:solidFill>
                <a:srgbClr val="2E2E30"/>
              </a:solidFill>
              <a:latin typeface="Semplicita Pro" panose="02000000000000000000" pitchFamily="50" charset="0"/>
              <a:cs typeface="Arial" panose="020B0604020202020204" pitchFamily="34" charset="0"/>
            </a:endParaRPr>
          </a:p>
          <a:p>
            <a:pPr algn="ctr"/>
            <a:r>
              <a:rPr lang="fr-FR" sz="1400" dirty="0">
                <a:solidFill>
                  <a:srgbClr val="2E2E30"/>
                </a:solidFill>
                <a:latin typeface="Semplicita Pro" panose="02000000000000000000" pitchFamily="50" charset="0"/>
                <a:cs typeface="Arial" panose="020B0604020202020204" pitchFamily="34" charset="0"/>
              </a:rPr>
              <a:t>Brittany BELLE, </a:t>
            </a:r>
            <a:r>
              <a:rPr lang="fr-FR" sz="1400" dirty="0">
                <a:solidFill>
                  <a:srgbClr val="2E2E30"/>
                </a:solidFill>
                <a:latin typeface="Semplicita Pro" panose="02000000000000000000" pitchFamily="50" charset="0"/>
                <a:cs typeface="Arial" panose="020B0604020202020204" pitchFamily="34" charset="0"/>
                <a:hlinkClick r:id="rId6">
                  <a:extLst>
                    <a:ext uri="{A12FA001-AC4F-418D-AE19-62706E023703}">
                      <ahyp:hlinkClr xmlns:ahyp="http://schemas.microsoft.com/office/drawing/2018/hyperlinkcolor" val="tx"/>
                    </a:ext>
                  </a:extLst>
                </a:hlinkClick>
              </a:rPr>
              <a:t>brittany.belle@acpm.fr</a:t>
            </a:r>
            <a:endParaRPr lang="fr-FR" sz="1400" dirty="0">
              <a:solidFill>
                <a:srgbClr val="2E2E30"/>
              </a:solidFill>
              <a:latin typeface="Semplicita Pro" panose="02000000000000000000" pitchFamily="50" charset="0"/>
              <a:cs typeface="Arial" panose="020B0604020202020204" pitchFamily="34" charset="0"/>
            </a:endParaRPr>
          </a:p>
          <a:p>
            <a:pPr algn="ctr"/>
            <a:r>
              <a:rPr lang="fr-FR" sz="1400" dirty="0">
                <a:solidFill>
                  <a:srgbClr val="2E2E30"/>
                </a:solidFill>
                <a:latin typeface="Semplicita Pro" panose="02000000000000000000" pitchFamily="50" charset="0"/>
                <a:cs typeface="Arial" panose="020B0604020202020204" pitchFamily="34" charset="0"/>
              </a:rPr>
              <a:t>David Coat, </a:t>
            </a:r>
            <a:r>
              <a:rPr lang="fr-FR" sz="1400" u="sng" dirty="0">
                <a:solidFill>
                  <a:srgbClr val="2E2E30"/>
                </a:solidFill>
                <a:latin typeface="Semplicita Pro" panose="02000000000000000000" pitchFamily="50" charset="0"/>
                <a:cs typeface="Arial" panose="020B0604020202020204" pitchFamily="34" charset="0"/>
              </a:rPr>
              <a:t>david.coat@acpm.fr</a:t>
            </a:r>
          </a:p>
          <a:p>
            <a:pPr algn="ctr"/>
            <a:endParaRPr lang="fr-FR" sz="1400" b="1" dirty="0">
              <a:solidFill>
                <a:srgbClr val="2E2E30"/>
              </a:solidFill>
              <a:latin typeface="Semplicita Pro" panose="02000000000000000000" pitchFamily="50" charset="0"/>
              <a:cs typeface="Arial" panose="020B0604020202020204" pitchFamily="34" charset="0"/>
            </a:endParaRPr>
          </a:p>
          <a:p>
            <a:pPr algn="ctr"/>
            <a:r>
              <a:rPr lang="fr-FR" sz="1400" dirty="0">
                <a:solidFill>
                  <a:srgbClr val="2E2E30"/>
                </a:solidFill>
                <a:latin typeface="Semplicita Pro" panose="02000000000000000000" pitchFamily="50" charset="0"/>
                <a:cs typeface="Arial" panose="020B0604020202020204" pitchFamily="34" charset="0"/>
                <a:hlinkClick r:id="rId7">
                  <a:extLst>
                    <a:ext uri="{A12FA001-AC4F-418D-AE19-62706E023703}">
                      <ahyp:hlinkClr xmlns:ahyp="http://schemas.microsoft.com/office/drawing/2018/hyperlinkcolor" val="tx"/>
                    </a:ext>
                  </a:extLst>
                </a:hlinkClick>
              </a:rPr>
              <a:t>frequentation@acpm.fr</a:t>
            </a:r>
            <a:endParaRPr lang="fr-FR" sz="1400" dirty="0">
              <a:solidFill>
                <a:srgbClr val="2E2E30"/>
              </a:solidFill>
              <a:latin typeface="Semplicita Pro" panose="02000000000000000000" pitchFamily="50" charset="0"/>
              <a:cs typeface="Arial" panose="020B0604020202020204" pitchFamily="34" charset="0"/>
            </a:endParaRPr>
          </a:p>
        </p:txBody>
      </p:sp>
      <p:pic>
        <p:nvPicPr>
          <p:cNvPr id="9" name="Image 8">
            <a:extLst>
              <a:ext uri="{FF2B5EF4-FFF2-40B4-BE49-F238E27FC236}">
                <a16:creationId xmlns:a16="http://schemas.microsoft.com/office/drawing/2014/main" id="{951E2EA0-7A6E-49BE-827B-2F1B5638DC2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6250"/>
          <a:stretch/>
        </p:blipFill>
        <p:spPr>
          <a:xfrm>
            <a:off x="0" y="-8954"/>
            <a:ext cx="2329824" cy="1196578"/>
          </a:xfrm>
          <a:prstGeom prst="rect">
            <a:avLst/>
          </a:prstGeom>
        </p:spPr>
      </p:pic>
      <p:pic>
        <p:nvPicPr>
          <p:cNvPr id="10" name="Image 9">
            <a:extLst>
              <a:ext uri="{FF2B5EF4-FFF2-40B4-BE49-F238E27FC236}">
                <a16:creationId xmlns:a16="http://schemas.microsoft.com/office/drawing/2014/main" id="{76E7C16D-92DF-4A3D-A0DE-0774F93A0B8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6250"/>
          <a:stretch/>
        </p:blipFill>
        <p:spPr>
          <a:xfrm>
            <a:off x="4528176" y="-8954"/>
            <a:ext cx="2329824" cy="1196578"/>
          </a:xfrm>
          <a:prstGeom prst="rect">
            <a:avLst/>
          </a:prstGeom>
        </p:spPr>
      </p:pic>
      <p:pic>
        <p:nvPicPr>
          <p:cNvPr id="2" name="Image 1">
            <a:extLst>
              <a:ext uri="{FF2B5EF4-FFF2-40B4-BE49-F238E27FC236}">
                <a16:creationId xmlns:a16="http://schemas.microsoft.com/office/drawing/2014/main" id="{E9758971-FE4E-4629-FF1F-9CC1FA9B62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218874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0" y="827584"/>
            <a:ext cx="6858000" cy="128175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715963" indent="-174625"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9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ZoneTexte 8"/>
          <p:cNvSpPr txBox="1"/>
          <p:nvPr/>
        </p:nvSpPr>
        <p:spPr>
          <a:xfrm>
            <a:off x="6309320" y="8846894"/>
            <a:ext cx="288032" cy="261610"/>
          </a:xfrm>
          <a:prstGeom prst="rect">
            <a:avLst/>
          </a:prstGeom>
          <a:noFill/>
        </p:spPr>
        <p:txBody>
          <a:bodyPr wrap="square" rtlCol="0">
            <a:spAutoFit/>
          </a:bodyPr>
          <a:lstStyle/>
          <a:p>
            <a:r>
              <a:rPr lang="fr-FR" sz="1050" dirty="0">
                <a:latin typeface="Arial" panose="020B0604020202020204" pitchFamily="34" charset="0"/>
                <a:cs typeface="Arial" panose="020B0604020202020204" pitchFamily="34" charset="0"/>
              </a:rPr>
              <a:t>3</a:t>
            </a:r>
          </a:p>
        </p:txBody>
      </p:sp>
      <p:graphicFrame>
        <p:nvGraphicFramePr>
          <p:cNvPr id="12" name="Tableau 11">
            <a:extLst>
              <a:ext uri="{FF2B5EF4-FFF2-40B4-BE49-F238E27FC236}">
                <a16:creationId xmlns:a16="http://schemas.microsoft.com/office/drawing/2014/main" id="{D41A249D-A374-4866-B530-6A9F54533D43}"/>
              </a:ext>
            </a:extLst>
          </p:cNvPr>
          <p:cNvGraphicFramePr>
            <a:graphicFrameLocks noGrp="1"/>
          </p:cNvGraphicFramePr>
          <p:nvPr>
            <p:extLst>
              <p:ext uri="{D42A27DB-BD31-4B8C-83A1-F6EECF244321}">
                <p14:modId xmlns:p14="http://schemas.microsoft.com/office/powerpoint/2010/main" val="1488924732"/>
              </p:ext>
            </p:extLst>
          </p:nvPr>
        </p:nvGraphicFramePr>
        <p:xfrm>
          <a:off x="-2015" y="1187624"/>
          <a:ext cx="6819501" cy="5623014"/>
        </p:xfrm>
        <a:graphic>
          <a:graphicData uri="http://schemas.openxmlformats.org/drawingml/2006/table">
            <a:tbl>
              <a:tblPr/>
              <a:tblGrid>
                <a:gridCol w="265964">
                  <a:extLst>
                    <a:ext uri="{9D8B030D-6E8A-4147-A177-3AD203B41FA5}">
                      <a16:colId xmlns:a16="http://schemas.microsoft.com/office/drawing/2014/main" val="20000"/>
                    </a:ext>
                  </a:extLst>
                </a:gridCol>
                <a:gridCol w="1362836">
                  <a:extLst>
                    <a:ext uri="{9D8B030D-6E8A-4147-A177-3AD203B41FA5}">
                      <a16:colId xmlns:a16="http://schemas.microsoft.com/office/drawing/2014/main" val="20001"/>
                    </a:ext>
                  </a:extLst>
                </a:gridCol>
                <a:gridCol w="75359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822941339"/>
                    </a:ext>
                  </a:extLst>
                </a:gridCol>
                <a:gridCol w="792088">
                  <a:extLst>
                    <a:ext uri="{9D8B030D-6E8A-4147-A177-3AD203B41FA5}">
                      <a16:colId xmlns:a16="http://schemas.microsoft.com/office/drawing/2014/main" val="20005"/>
                    </a:ext>
                  </a:extLst>
                </a:gridCol>
                <a:gridCol w="792087">
                  <a:extLst>
                    <a:ext uri="{9D8B030D-6E8A-4147-A177-3AD203B41FA5}">
                      <a16:colId xmlns:a16="http://schemas.microsoft.com/office/drawing/2014/main" val="20006"/>
                    </a:ext>
                  </a:extLst>
                </a:gridCol>
                <a:gridCol w="404664">
                  <a:extLst>
                    <a:ext uri="{9D8B030D-6E8A-4147-A177-3AD203B41FA5}">
                      <a16:colId xmlns:a16="http://schemas.microsoft.com/office/drawing/2014/main" val="2082644272"/>
                    </a:ext>
                  </a:extLst>
                </a:gridCol>
              </a:tblGrid>
              <a:tr h="403141">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Marques </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Nb Radios</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extLst>
                  <a:ext uri="{0D108BD9-81ED-4DB2-BD59-A6C34878D82A}">
                    <a16:rowId xmlns:a16="http://schemas.microsoft.com/office/drawing/2014/main" val="10000"/>
                  </a:ext>
                </a:extLst>
              </a:tr>
              <a:tr h="161032">
                <a:tc>
                  <a:txBody>
                    <a:bodyPr/>
                    <a:lstStyle/>
                    <a:p>
                      <a:pPr algn="ctr" fontAlgn="t"/>
                      <a:r>
                        <a:rPr lang="fr-FR" sz="1100" b="0" i="0" u="none" strike="noStrike" dirty="0">
                          <a:solidFill>
                            <a:srgbClr val="000000"/>
                          </a:solidFill>
                          <a:effectLst/>
                          <a:latin typeface="Calibri" panose="020F0502020204030204" pitchFamily="34" charset="0"/>
                        </a:rPr>
                        <a:t>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dirty="0">
                          <a:solidFill>
                            <a:srgbClr val="000000"/>
                          </a:solidFill>
                          <a:effectLst/>
                          <a:latin typeface="Calibri" panose="020F0502020204030204" pitchFamily="34" charset="0"/>
                        </a:rPr>
                        <a:t>Radio Star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65 082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44 202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40m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74 838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51 561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41m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0001"/>
                  </a:ext>
                </a:extLst>
              </a:tr>
              <a:tr h="161032">
                <a:tc>
                  <a:txBody>
                    <a:bodyPr/>
                    <a:lstStyle/>
                    <a:p>
                      <a:pPr algn="ctr" fontAlgn="t"/>
                      <a:r>
                        <a:rPr lang="fr-FR" sz="1100" b="0" i="0" u="none" strike="noStrike">
                          <a:solidFill>
                            <a:srgbClr val="000000"/>
                          </a:solidFill>
                          <a:effectLst/>
                          <a:latin typeface="Calibri" panose="020F0502020204030204" pitchFamily="34" charset="0"/>
                        </a:rPr>
                        <a:t>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Flash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62 842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30 103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28m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68 889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36 317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31m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7189346"/>
                  </a:ext>
                </a:extLst>
              </a:tr>
              <a:tr h="161032">
                <a:tc>
                  <a:txBody>
                    <a:bodyPr/>
                    <a:lstStyle/>
                    <a:p>
                      <a:pPr algn="ctr" fontAlgn="t"/>
                      <a:r>
                        <a:rPr lang="fr-FR" sz="1100" b="0" i="0" u="none" strike="noStrike">
                          <a:solidFill>
                            <a:srgbClr val="000000"/>
                          </a:solidFill>
                          <a:effectLst/>
                          <a:latin typeface="Calibri" panose="020F0502020204030204" pitchFamily="34" charset="0"/>
                        </a:rPr>
                        <a:t>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Est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57 556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65 585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08m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62 748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69 624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06m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90999790"/>
                  </a:ext>
                </a:extLst>
              </a:tr>
              <a:tr h="161032">
                <a:tc>
                  <a:txBody>
                    <a:bodyPr/>
                    <a:lstStyle/>
                    <a:p>
                      <a:pPr algn="ctr" fontAlgn="t"/>
                      <a:r>
                        <a:rPr lang="fr-FR" sz="1100" b="0" i="0" u="none" strike="noStrike">
                          <a:solidFill>
                            <a:srgbClr val="000000"/>
                          </a:solidFill>
                          <a:effectLst/>
                          <a:latin typeface="Calibri" panose="020F0502020204030204" pitchFamily="34" charset="0"/>
                        </a:rPr>
                        <a:t>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Océane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52 722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46 857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53m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59 060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54 157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55m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61032">
                <a:tc>
                  <a:txBody>
                    <a:bodyPr/>
                    <a:lstStyle/>
                    <a:p>
                      <a:pPr algn="ctr" fontAlgn="t"/>
                      <a:r>
                        <a:rPr lang="fr-FR" sz="1100" b="0" i="0" u="none" strike="noStrike">
                          <a:solidFill>
                            <a:srgbClr val="000000"/>
                          </a:solidFill>
                          <a:effectLst/>
                          <a:latin typeface="Calibri" panose="020F0502020204030204" pitchFamily="34" charset="0"/>
                        </a:rPr>
                        <a:t>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Lovely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52 708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46 748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53m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61 372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54 704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53m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595752177"/>
                  </a:ext>
                </a:extLst>
              </a:tr>
              <a:tr h="161032">
                <a:tc>
                  <a:txBody>
                    <a:bodyPr/>
                    <a:lstStyle/>
                    <a:p>
                      <a:pPr algn="ctr" fontAlgn="t"/>
                      <a:r>
                        <a:rPr lang="fr-FR" sz="1100" b="0" i="0" u="none" strike="noStrike">
                          <a:solidFill>
                            <a:srgbClr val="000000"/>
                          </a:solidFill>
                          <a:effectLst/>
                          <a:latin typeface="Calibri" panose="020F0502020204030204" pitchFamily="34" charset="0"/>
                        </a:rPr>
                        <a:t>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Activ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52 452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47 345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54m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63 196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59 008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56m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61032">
                <a:tc>
                  <a:txBody>
                    <a:bodyPr/>
                    <a:lstStyle/>
                    <a:p>
                      <a:pPr algn="ctr" fontAlgn="t"/>
                      <a:r>
                        <a:rPr lang="fr-FR" sz="1100" b="0" i="0" u="none" strike="noStrike">
                          <a:solidFill>
                            <a:srgbClr val="000000"/>
                          </a:solidFill>
                          <a:effectLst/>
                          <a:latin typeface="Calibri" panose="020F0502020204030204" pitchFamily="34" charset="0"/>
                        </a:rPr>
                        <a:t>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RVM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48 776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47 471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58m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57 783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53 180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55m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119187125"/>
                  </a:ext>
                </a:extLst>
              </a:tr>
              <a:tr h="161032">
                <a:tc>
                  <a:txBody>
                    <a:bodyPr/>
                    <a:lstStyle/>
                    <a:p>
                      <a:pPr algn="ctr" fontAlgn="t"/>
                      <a:r>
                        <a:rPr lang="fr-FR" sz="1100" b="0" i="0" u="none" strike="noStrike">
                          <a:solidFill>
                            <a:srgbClr val="000000"/>
                          </a:solidFill>
                          <a:effectLst/>
                          <a:latin typeface="Calibri" panose="020F0502020204030204" pitchFamily="34" charset="0"/>
                        </a:rPr>
                        <a:t>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Mixx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48 281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42 043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52m 15s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52 191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45 715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52m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61032">
                <a:tc>
                  <a:txBody>
                    <a:bodyPr/>
                    <a:lstStyle/>
                    <a:p>
                      <a:pPr algn="ctr" fontAlgn="t"/>
                      <a:r>
                        <a:rPr lang="fr-FR" sz="1100" b="0" i="0" u="none" strike="noStrike">
                          <a:solidFill>
                            <a:srgbClr val="000000"/>
                          </a:solidFill>
                          <a:effectLst/>
                          <a:latin typeface="Calibri" panose="020F0502020204030204" pitchFamily="34" charset="0"/>
                        </a:rPr>
                        <a:t>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Mont Blanc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47 277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39 625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50m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73 841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55 509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45m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767467303"/>
                  </a:ext>
                </a:extLst>
              </a:tr>
              <a:tr h="161032">
                <a:tc>
                  <a:txBody>
                    <a:bodyPr/>
                    <a:lstStyle/>
                    <a:p>
                      <a:pPr algn="ctr" fontAlgn="t"/>
                      <a:r>
                        <a:rPr lang="fr-FR" sz="1100" b="0" i="0" u="none" strike="noStrike">
                          <a:solidFill>
                            <a:srgbClr val="000000"/>
                          </a:solidFill>
                          <a:effectLst/>
                          <a:latin typeface="Calibri" panose="020F0502020204030204" pitchFamily="34" charset="0"/>
                        </a:rPr>
                        <a:t>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Blackbox</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46 938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28 562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36m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71 064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40 688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34m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74163">
                <a:tc>
                  <a:txBody>
                    <a:bodyPr/>
                    <a:lstStyle/>
                    <a:p>
                      <a:pPr algn="ctr" fontAlgn="t"/>
                      <a:r>
                        <a:rPr lang="fr-FR" sz="1100" b="0" i="0" u="none" strike="noStrike">
                          <a:solidFill>
                            <a:srgbClr val="000000"/>
                          </a:solidFill>
                          <a:effectLst/>
                          <a:latin typeface="Calibri" panose="020F0502020204030204" pitchFamily="34" charset="0"/>
                        </a:rPr>
                        <a:t>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Emotion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45 365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31 511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41m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60 858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45 279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44m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976035166"/>
                  </a:ext>
                </a:extLst>
              </a:tr>
              <a:tr h="161032">
                <a:tc>
                  <a:txBody>
                    <a:bodyPr/>
                    <a:lstStyle/>
                    <a:p>
                      <a:pPr algn="ctr" fontAlgn="t"/>
                      <a:r>
                        <a:rPr lang="fr-FR" sz="1100" b="0" i="0" u="none" strike="noStrike">
                          <a:solidFill>
                            <a:srgbClr val="000000"/>
                          </a:solidFill>
                          <a:effectLst/>
                          <a:latin typeface="Calibri" panose="020F0502020204030204" pitchFamily="34" charset="0"/>
                        </a:rPr>
                        <a:t>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Direct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43 766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39 258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53m 49s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52 786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47 047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53m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93046">
                <a:tc>
                  <a:txBody>
                    <a:bodyPr/>
                    <a:lstStyle/>
                    <a:p>
                      <a:pPr algn="ctr" fontAlgn="t"/>
                      <a:r>
                        <a:rPr lang="fr-FR" sz="1100" b="0" i="0" u="none" strike="noStrike">
                          <a:solidFill>
                            <a:srgbClr val="000000"/>
                          </a:solidFill>
                          <a:effectLst/>
                          <a:latin typeface="Calibri" panose="020F0502020204030204" pitchFamily="34" charset="0"/>
                        </a:rPr>
                        <a:t>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Lor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43 653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44 824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01m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51 728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54 024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02m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4242465258"/>
                  </a:ext>
                </a:extLst>
              </a:tr>
              <a:tr h="156569">
                <a:tc>
                  <a:txBody>
                    <a:bodyPr/>
                    <a:lstStyle/>
                    <a:p>
                      <a:pPr algn="ctr" fontAlgn="t"/>
                      <a:r>
                        <a:rPr lang="fr-FR" sz="1100" b="0" i="0" u="none" strike="noStrike">
                          <a:solidFill>
                            <a:srgbClr val="000000"/>
                          </a:solidFill>
                          <a:effectLst/>
                          <a:latin typeface="Calibri" panose="020F0502020204030204" pitchFamily="34" charset="0"/>
                        </a:rPr>
                        <a:t>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Flor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43 300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32 958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47 810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39 060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56569">
                <a:tc>
                  <a:txBody>
                    <a:bodyPr/>
                    <a:lstStyle/>
                    <a:p>
                      <a:pPr algn="ctr" fontAlgn="t"/>
                      <a:r>
                        <a:rPr lang="fr-FR" sz="1100" b="0" i="0" u="none" strike="noStrike">
                          <a:solidFill>
                            <a:srgbClr val="000000"/>
                          </a:solidFill>
                          <a:effectLst/>
                          <a:latin typeface="Calibri" panose="020F0502020204030204" pitchFamily="34" charset="0"/>
                        </a:rPr>
                        <a:t>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Cannes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42 667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41 490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58m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70 742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60 702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51m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575166744"/>
                  </a:ext>
                </a:extLst>
              </a:tr>
              <a:tr h="156569">
                <a:tc>
                  <a:txBody>
                    <a:bodyPr/>
                    <a:lstStyle/>
                    <a:p>
                      <a:pPr algn="ctr" fontAlgn="t"/>
                      <a:r>
                        <a:rPr lang="fr-FR" sz="1100" b="0" i="0" u="none" strike="noStrike">
                          <a:solidFill>
                            <a:srgbClr val="000000"/>
                          </a:solidFill>
                          <a:effectLst/>
                          <a:latin typeface="Calibri" panose="020F0502020204030204" pitchFamily="34" charset="0"/>
                        </a:rPr>
                        <a:t>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Alpes 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41 302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31 190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53 154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41 891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47m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56569">
                <a:tc>
                  <a:txBody>
                    <a:bodyPr/>
                    <a:lstStyle/>
                    <a:p>
                      <a:pPr algn="ctr" fontAlgn="t"/>
                      <a:r>
                        <a:rPr lang="fr-FR" sz="1100" b="0" i="0" u="none" strike="noStrike">
                          <a:solidFill>
                            <a:srgbClr val="000000"/>
                          </a:solidFill>
                          <a:effectLst/>
                          <a:latin typeface="Calibri" panose="020F0502020204030204" pitchFamily="34" charset="0"/>
                        </a:rPr>
                        <a:t>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RVA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39 165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36 576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56m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43 712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44 372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00m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235405931"/>
                  </a:ext>
                </a:extLst>
              </a:tr>
              <a:tr h="156569">
                <a:tc>
                  <a:txBody>
                    <a:bodyPr/>
                    <a:lstStyle/>
                    <a:p>
                      <a:pPr algn="ctr" fontAlgn="t"/>
                      <a:r>
                        <a:rPr lang="fr-FR" sz="1100" b="0" i="0" u="none" strike="noStrike">
                          <a:solidFill>
                            <a:srgbClr val="000000"/>
                          </a:solidFill>
                          <a:effectLst/>
                          <a:latin typeface="Calibri" panose="020F0502020204030204" pitchFamily="34" charset="0"/>
                        </a:rPr>
                        <a:t>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Radio Camargue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37 861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27 591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43m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42 414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31 737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46777">
                <a:tc>
                  <a:txBody>
                    <a:bodyPr/>
                    <a:lstStyle/>
                    <a:p>
                      <a:pPr algn="ctr" fontAlgn="t"/>
                      <a:r>
                        <a:rPr lang="fr-FR" sz="1100" b="0" i="0" u="none" strike="noStrike">
                          <a:solidFill>
                            <a:srgbClr val="000000"/>
                          </a:solidFill>
                          <a:effectLst/>
                          <a:latin typeface="Calibri" panose="020F0502020204030204" pitchFamily="34" charset="0"/>
                        </a:rPr>
                        <a:t>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MTI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35 308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32 574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55m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39 150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37 364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57m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75206042"/>
                  </a:ext>
                </a:extLst>
              </a:tr>
              <a:tr h="156569">
                <a:tc>
                  <a:txBody>
                    <a:bodyPr/>
                    <a:lstStyle/>
                    <a:p>
                      <a:pPr algn="ctr" fontAlgn="t"/>
                      <a:r>
                        <a:rPr lang="fr-FR" sz="1100" b="0" i="0" u="none" strike="noStrike">
                          <a:solidFill>
                            <a:srgbClr val="000000"/>
                          </a:solidFill>
                          <a:effectLst/>
                          <a:latin typeface="Calibri" panose="020F0502020204030204" pitchFamily="34" charset="0"/>
                        </a:rPr>
                        <a:t>100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panose="020F0502020204030204" pitchFamily="34" charset="0"/>
                        </a:rPr>
                        <a:t>47FM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34 065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25 563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39 791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30 399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56569">
                <a:tc>
                  <a:txBody>
                    <a:bodyPr/>
                    <a:lstStyle/>
                    <a:p>
                      <a:pPr algn="ctr" fontAlgn="t"/>
                      <a:r>
                        <a:rPr lang="fr-FR" sz="1100" b="0" i="0" u="none" strike="noStrike">
                          <a:solidFill>
                            <a:srgbClr val="000000"/>
                          </a:solidFill>
                          <a:effectLst/>
                          <a:latin typeface="Calibri" panose="020F0502020204030204" pitchFamily="34" charset="0"/>
                        </a:rPr>
                        <a:t>101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TFM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33 929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37 495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06m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37 538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42 191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07m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354080258"/>
                  </a:ext>
                </a:extLst>
              </a:tr>
              <a:tr h="156569">
                <a:tc>
                  <a:txBody>
                    <a:bodyPr/>
                    <a:lstStyle/>
                    <a:p>
                      <a:pPr algn="ctr" fontAlgn="t"/>
                      <a:r>
                        <a:rPr lang="fr-FR" sz="1100" b="0" i="0" u="none" strike="noStrike">
                          <a:solidFill>
                            <a:srgbClr val="000000"/>
                          </a:solidFill>
                          <a:effectLst/>
                          <a:latin typeface="Calibri" panose="020F0502020204030204" pitchFamily="34" charset="0"/>
                        </a:rPr>
                        <a:t>102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Cerise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33 296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30 484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54m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37 532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35 073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56m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22798984"/>
                  </a:ext>
                </a:extLst>
              </a:tr>
              <a:tr h="156569">
                <a:tc>
                  <a:txBody>
                    <a:bodyPr/>
                    <a:lstStyle/>
                    <a:p>
                      <a:pPr algn="ctr" fontAlgn="t"/>
                      <a:r>
                        <a:rPr lang="fr-FR" sz="1100" b="0" i="0" u="none" strike="noStrike" dirty="0">
                          <a:solidFill>
                            <a:srgbClr val="000000"/>
                          </a:solidFill>
                          <a:effectLst/>
                          <a:latin typeface="Calibri" panose="020F0502020204030204" pitchFamily="34" charset="0"/>
                        </a:rPr>
                        <a:t>103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Tonic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32 413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30 543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56m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56 068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45 765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48m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4189851283"/>
                  </a:ext>
                </a:extLst>
              </a:tr>
              <a:tr h="156569">
                <a:tc>
                  <a:txBody>
                    <a:bodyPr/>
                    <a:lstStyle/>
                    <a:p>
                      <a:pPr algn="ctr" fontAlgn="t"/>
                      <a:r>
                        <a:rPr lang="fr-FR" sz="1100" b="0" i="0" u="none" strike="noStrike">
                          <a:solidFill>
                            <a:srgbClr val="000000"/>
                          </a:solidFill>
                          <a:effectLst/>
                          <a:latin typeface="Calibri" panose="020F0502020204030204" pitchFamily="34" charset="0"/>
                        </a:rPr>
                        <a:t>104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Radio Numéro 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31 611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28 786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54m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34 381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36 009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02m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06839339"/>
                  </a:ext>
                </a:extLst>
              </a:tr>
              <a:tr h="156569">
                <a:tc>
                  <a:txBody>
                    <a:bodyPr/>
                    <a:lstStyle/>
                    <a:p>
                      <a:pPr algn="ctr" fontAlgn="t"/>
                      <a:r>
                        <a:rPr lang="fr-FR" sz="1100" b="0" i="0" u="none" strike="noStrike">
                          <a:solidFill>
                            <a:srgbClr val="000000"/>
                          </a:solidFill>
                          <a:effectLst/>
                          <a:latin typeface="Calibri" panose="020F0502020204030204" pitchFamily="34" charset="0"/>
                        </a:rPr>
                        <a:t>105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29 569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27 032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54m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33 445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29 927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53m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170805813"/>
                  </a:ext>
                </a:extLst>
              </a:tr>
              <a:tr h="156569">
                <a:tc>
                  <a:txBody>
                    <a:bodyPr/>
                    <a:lstStyle/>
                    <a:p>
                      <a:pPr algn="ctr" fontAlgn="t"/>
                      <a:r>
                        <a:rPr lang="fr-FR" sz="1100" b="0" i="0" u="none" strike="noStrike">
                          <a:solidFill>
                            <a:srgbClr val="000000"/>
                          </a:solidFill>
                          <a:effectLst/>
                          <a:latin typeface="Calibri" panose="020F0502020204030204" pitchFamily="34" charset="0"/>
                        </a:rPr>
                        <a:t>106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Fusion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26 617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26 994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00m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35 198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32 837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55m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2999187"/>
                  </a:ext>
                </a:extLst>
              </a:tr>
              <a:tr h="156569">
                <a:tc>
                  <a:txBody>
                    <a:bodyPr/>
                    <a:lstStyle/>
                    <a:p>
                      <a:pPr algn="ctr" fontAlgn="t"/>
                      <a:r>
                        <a:rPr lang="fr-FR" sz="1100" b="0" i="0" u="none" strike="noStrike">
                          <a:solidFill>
                            <a:srgbClr val="000000"/>
                          </a:solidFill>
                          <a:effectLst/>
                          <a:latin typeface="Calibri" panose="020F0502020204030204" pitchFamily="34" charset="0"/>
                        </a:rPr>
                        <a:t>107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K6FM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25 037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23 534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56m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29 768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28 262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56m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709322399"/>
                  </a:ext>
                </a:extLst>
              </a:tr>
              <a:tr h="156569">
                <a:tc>
                  <a:txBody>
                    <a:bodyPr/>
                    <a:lstStyle/>
                    <a:p>
                      <a:pPr algn="ctr" fontAlgn="t"/>
                      <a:r>
                        <a:rPr lang="fr-FR" sz="1100" b="0" i="0" u="none" strike="noStrike">
                          <a:solidFill>
                            <a:srgbClr val="000000"/>
                          </a:solidFill>
                          <a:effectLst/>
                          <a:latin typeface="Calibri" panose="020F0502020204030204" pitchFamily="34" charset="0"/>
                        </a:rPr>
                        <a:t>108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Littoral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23 236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24 008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02m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26 591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30 186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08m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6025823"/>
                  </a:ext>
                </a:extLst>
              </a:tr>
              <a:tr h="156569">
                <a:tc>
                  <a:txBody>
                    <a:bodyPr/>
                    <a:lstStyle/>
                    <a:p>
                      <a:pPr algn="ctr" fontAlgn="t"/>
                      <a:r>
                        <a:rPr lang="fr-FR" sz="1100" b="0" i="0" u="none" strike="noStrike" dirty="0">
                          <a:solidFill>
                            <a:srgbClr val="000000"/>
                          </a:solidFill>
                          <a:effectLst/>
                          <a:latin typeface="Calibri" panose="020F0502020204030204" pitchFamily="34" charset="0"/>
                        </a:rPr>
                        <a:t>109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23 021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23 657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01m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25 930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27 507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03m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18862774"/>
                  </a:ext>
                </a:extLst>
              </a:tr>
              <a:tr h="0">
                <a:tc>
                  <a:txBody>
                    <a:bodyPr/>
                    <a:lstStyle/>
                    <a:p>
                      <a:pPr algn="ctr" fontAlgn="t"/>
                      <a:r>
                        <a:rPr lang="fr-FR" sz="1100" b="0" i="0" u="none" strike="noStrike" dirty="0">
                          <a:solidFill>
                            <a:schemeClr val="tx1"/>
                          </a:solidFill>
                          <a:effectLst/>
                          <a:latin typeface="Calibri" panose="020F0502020204030204" pitchFamily="34" charset="0"/>
                        </a:rPr>
                        <a:t>110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Oxygene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21 432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24 933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09m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28 697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28 967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00m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54499719"/>
                  </a:ext>
                </a:extLst>
              </a:tr>
            </a:tbl>
          </a:graphicData>
        </a:graphic>
      </p:graphicFrame>
      <p:sp>
        <p:nvSpPr>
          <p:cNvPr id="10" name="Rectangle 9">
            <a:extLst>
              <a:ext uri="{FF2B5EF4-FFF2-40B4-BE49-F238E27FC236}">
                <a16:creationId xmlns:a16="http://schemas.microsoft.com/office/drawing/2014/main" id="{4138CF02-8B03-4C24-A596-90D46FF5EE7F}"/>
              </a:ext>
            </a:extLst>
          </p:cNvPr>
          <p:cNvSpPr/>
          <p:nvPr/>
        </p:nvSpPr>
        <p:spPr>
          <a:xfrm>
            <a:off x="-34908" y="628011"/>
            <a:ext cx="6858002"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MARQUES RADIOS </a:t>
            </a:r>
            <a:r>
              <a:rPr lang="fr-FR" sz="1100" b="1" dirty="0">
                <a:latin typeface="Arial" panose="020B0604020202020204" pitchFamily="34" charset="0"/>
                <a:cs typeface="Arial" panose="020B0604020202020204" pitchFamily="34" charset="0"/>
              </a:rPr>
              <a:t>- novembre 2022</a:t>
            </a:r>
            <a:endParaRPr lang="fr-FR" sz="1050" dirty="0">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F6E53CFA-FDD1-4DE9-8646-71D7CF21BE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 y="-93294"/>
            <a:ext cx="6858000" cy="836538"/>
          </a:xfrm>
          <a:prstGeom prst="rect">
            <a:avLst/>
          </a:prstGeom>
        </p:spPr>
      </p:pic>
      <p:pic>
        <p:nvPicPr>
          <p:cNvPr id="2" name="Image 1">
            <a:extLst>
              <a:ext uri="{FF2B5EF4-FFF2-40B4-BE49-F238E27FC236}">
                <a16:creationId xmlns:a16="http://schemas.microsoft.com/office/drawing/2014/main" id="{6C705470-BCBF-3086-DC07-B38BE9DFF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0" y="8846894"/>
            <a:ext cx="6858000" cy="353254"/>
          </a:xfrm>
          <a:prstGeom prst="rect">
            <a:avLst/>
          </a:prstGeom>
        </p:spPr>
      </p:pic>
    </p:spTree>
    <p:extLst>
      <p:ext uri="{BB962C8B-B14F-4D97-AF65-F5344CB8AC3E}">
        <p14:creationId xmlns:p14="http://schemas.microsoft.com/office/powerpoint/2010/main" val="377866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0" y="827584"/>
            <a:ext cx="6858000" cy="128175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715963" indent="-174625"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9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ZoneTexte 8"/>
          <p:cNvSpPr txBox="1"/>
          <p:nvPr/>
        </p:nvSpPr>
        <p:spPr>
          <a:xfrm>
            <a:off x="6309320" y="8846894"/>
            <a:ext cx="288032" cy="261610"/>
          </a:xfrm>
          <a:prstGeom prst="rect">
            <a:avLst/>
          </a:prstGeom>
          <a:noFill/>
        </p:spPr>
        <p:txBody>
          <a:bodyPr wrap="square" rtlCol="0">
            <a:spAutoFit/>
          </a:bodyPr>
          <a:lstStyle/>
          <a:p>
            <a:r>
              <a:rPr lang="fr-FR" sz="1050" dirty="0">
                <a:latin typeface="Arial" panose="020B0604020202020204" pitchFamily="34" charset="0"/>
                <a:cs typeface="Arial" panose="020B0604020202020204" pitchFamily="34" charset="0"/>
              </a:rPr>
              <a:t>3</a:t>
            </a:r>
          </a:p>
        </p:txBody>
      </p:sp>
      <p:graphicFrame>
        <p:nvGraphicFramePr>
          <p:cNvPr id="12" name="Tableau 11">
            <a:extLst>
              <a:ext uri="{FF2B5EF4-FFF2-40B4-BE49-F238E27FC236}">
                <a16:creationId xmlns:a16="http://schemas.microsoft.com/office/drawing/2014/main" id="{D41A249D-A374-4866-B530-6A9F54533D43}"/>
              </a:ext>
            </a:extLst>
          </p:cNvPr>
          <p:cNvGraphicFramePr>
            <a:graphicFrameLocks noGrp="1"/>
          </p:cNvGraphicFramePr>
          <p:nvPr>
            <p:extLst>
              <p:ext uri="{D42A27DB-BD31-4B8C-83A1-F6EECF244321}">
                <p14:modId xmlns:p14="http://schemas.microsoft.com/office/powerpoint/2010/main" val="849668414"/>
              </p:ext>
            </p:extLst>
          </p:nvPr>
        </p:nvGraphicFramePr>
        <p:xfrm>
          <a:off x="19249" y="1455834"/>
          <a:ext cx="6819501" cy="3012991"/>
        </p:xfrm>
        <a:graphic>
          <a:graphicData uri="http://schemas.openxmlformats.org/drawingml/2006/table">
            <a:tbl>
              <a:tblPr/>
              <a:tblGrid>
                <a:gridCol w="265964">
                  <a:extLst>
                    <a:ext uri="{9D8B030D-6E8A-4147-A177-3AD203B41FA5}">
                      <a16:colId xmlns:a16="http://schemas.microsoft.com/office/drawing/2014/main" val="20000"/>
                    </a:ext>
                  </a:extLst>
                </a:gridCol>
                <a:gridCol w="1362836">
                  <a:extLst>
                    <a:ext uri="{9D8B030D-6E8A-4147-A177-3AD203B41FA5}">
                      <a16:colId xmlns:a16="http://schemas.microsoft.com/office/drawing/2014/main" val="20001"/>
                    </a:ext>
                  </a:extLst>
                </a:gridCol>
                <a:gridCol w="75359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822941339"/>
                    </a:ext>
                  </a:extLst>
                </a:gridCol>
                <a:gridCol w="792088">
                  <a:extLst>
                    <a:ext uri="{9D8B030D-6E8A-4147-A177-3AD203B41FA5}">
                      <a16:colId xmlns:a16="http://schemas.microsoft.com/office/drawing/2014/main" val="20005"/>
                    </a:ext>
                  </a:extLst>
                </a:gridCol>
                <a:gridCol w="792087">
                  <a:extLst>
                    <a:ext uri="{9D8B030D-6E8A-4147-A177-3AD203B41FA5}">
                      <a16:colId xmlns:a16="http://schemas.microsoft.com/office/drawing/2014/main" val="20006"/>
                    </a:ext>
                  </a:extLst>
                </a:gridCol>
                <a:gridCol w="404664">
                  <a:extLst>
                    <a:ext uri="{9D8B030D-6E8A-4147-A177-3AD203B41FA5}">
                      <a16:colId xmlns:a16="http://schemas.microsoft.com/office/drawing/2014/main" val="2082644272"/>
                    </a:ext>
                  </a:extLst>
                </a:gridCol>
              </a:tblGrid>
              <a:tr h="403141">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Marques </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Nb Radios</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extLst>
                  <a:ext uri="{0D108BD9-81ED-4DB2-BD59-A6C34878D82A}">
                    <a16:rowId xmlns:a16="http://schemas.microsoft.com/office/drawing/2014/main" val="10000"/>
                  </a:ext>
                </a:extLst>
              </a:tr>
              <a:tr h="0">
                <a:tc>
                  <a:txBody>
                    <a:bodyPr/>
                    <a:lstStyle/>
                    <a:p>
                      <a:pPr algn="ctr" fontAlgn="t"/>
                      <a:r>
                        <a:rPr lang="fr-FR" sz="1100" b="0" i="0" u="none" strike="noStrike" dirty="0">
                          <a:solidFill>
                            <a:schemeClr val="tx1"/>
                          </a:solidFill>
                          <a:effectLst/>
                          <a:latin typeface="Calibri" panose="020F0502020204030204" pitchFamily="34" charset="0"/>
                        </a:rPr>
                        <a:t>111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dirty="0">
                          <a:solidFill>
                            <a:srgbClr val="000000"/>
                          </a:solidFill>
                          <a:effectLst/>
                          <a:latin typeface="Calibri" panose="020F0502020204030204" pitchFamily="34" charset="0"/>
                        </a:rPr>
                        <a:t>Max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17 136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12 630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44m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23 074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19 540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50m 49s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807768293"/>
                  </a:ext>
                </a:extLst>
              </a:tr>
              <a:tr h="0">
                <a:tc>
                  <a:txBody>
                    <a:bodyPr/>
                    <a:lstStyle/>
                    <a:p>
                      <a:pPr algn="ctr" fontAlgn="t"/>
                      <a:r>
                        <a:rPr lang="fr-FR" sz="1100" b="0" i="0" u="none" strike="noStrike" dirty="0">
                          <a:solidFill>
                            <a:schemeClr val="tx1"/>
                          </a:solidFill>
                          <a:effectLst/>
                          <a:latin typeface="Calibri" panose="020F0502020204030204" pitchFamily="34" charset="0"/>
                        </a:rPr>
                        <a:t>112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One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16 107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16 540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01m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21 612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21 325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59m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840547669"/>
                  </a:ext>
                </a:extLst>
              </a:tr>
              <a:tr h="0">
                <a:tc>
                  <a:txBody>
                    <a:bodyPr/>
                    <a:lstStyle/>
                    <a:p>
                      <a:pPr algn="ctr" fontAlgn="t"/>
                      <a:r>
                        <a:rPr lang="fr-FR" sz="1100" b="0" i="0" u="none" strike="noStrike" dirty="0">
                          <a:solidFill>
                            <a:schemeClr val="tx1"/>
                          </a:solidFill>
                          <a:effectLst/>
                          <a:latin typeface="Calibri" panose="020F0502020204030204" pitchFamily="34" charset="0"/>
                        </a:rPr>
                        <a:t>113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FC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14 132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13 077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55m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14 592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14 359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59m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33426496"/>
                  </a:ext>
                </a:extLst>
              </a:tr>
              <a:tr h="0">
                <a:tc>
                  <a:txBody>
                    <a:bodyPr/>
                    <a:lstStyle/>
                    <a:p>
                      <a:pPr algn="ctr" fontAlgn="t"/>
                      <a:r>
                        <a:rPr lang="fr-FR" sz="1100" b="0" i="0" u="none" strike="noStrike" dirty="0">
                          <a:solidFill>
                            <a:schemeClr val="tx1"/>
                          </a:solidFill>
                          <a:effectLst/>
                          <a:latin typeface="Calibri" panose="020F0502020204030204" pitchFamily="34" charset="0"/>
                        </a:rPr>
                        <a:t>114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Lyon 1ère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13 583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7 315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32m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18 920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14 616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46m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005335856"/>
                  </a:ext>
                </a:extLst>
              </a:tr>
              <a:tr h="0">
                <a:tc>
                  <a:txBody>
                    <a:bodyPr/>
                    <a:lstStyle/>
                    <a:p>
                      <a:pPr algn="ctr" fontAlgn="t"/>
                      <a:r>
                        <a:rPr lang="fr-FR" sz="1100" b="0" i="0" u="none" strike="noStrike" dirty="0">
                          <a:solidFill>
                            <a:schemeClr val="tx1"/>
                          </a:solidFill>
                          <a:effectLst/>
                          <a:latin typeface="Calibri" panose="020F0502020204030204" pitchFamily="34" charset="0"/>
                        </a:rPr>
                        <a:t>115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Radio Latitude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13 375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9 909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44m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16 117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13 308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49m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89562304"/>
                  </a:ext>
                </a:extLst>
              </a:tr>
              <a:tr h="0">
                <a:tc>
                  <a:txBody>
                    <a:bodyPr/>
                    <a:lstStyle/>
                    <a:p>
                      <a:pPr algn="ctr" fontAlgn="t"/>
                      <a:r>
                        <a:rPr lang="fr-FR" sz="1100" b="0" i="0" u="none" strike="noStrike" dirty="0">
                          <a:solidFill>
                            <a:schemeClr val="tx1"/>
                          </a:solidFill>
                          <a:effectLst/>
                          <a:latin typeface="Calibri" panose="020F0502020204030204" pitchFamily="34" charset="0"/>
                        </a:rPr>
                        <a:t>116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ECN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13 161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12 076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55m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19 546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16 252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87844224"/>
                  </a:ext>
                </a:extLst>
              </a:tr>
              <a:tr h="0">
                <a:tc>
                  <a:txBody>
                    <a:bodyPr/>
                    <a:lstStyle/>
                    <a:p>
                      <a:pPr algn="ctr" fontAlgn="t"/>
                      <a:r>
                        <a:rPr lang="fr-FR" sz="1100" b="0" i="0" u="none" strike="noStrike" dirty="0">
                          <a:solidFill>
                            <a:schemeClr val="tx1"/>
                          </a:solidFill>
                          <a:effectLst/>
                          <a:latin typeface="Calibri" panose="020F0502020204030204" pitchFamily="34" charset="0"/>
                        </a:rPr>
                        <a:t>117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Forever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13 047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9 474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43m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14 431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10 624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44m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23563805"/>
                  </a:ext>
                </a:extLst>
              </a:tr>
              <a:tr h="0">
                <a:tc>
                  <a:txBody>
                    <a:bodyPr/>
                    <a:lstStyle/>
                    <a:p>
                      <a:pPr algn="ctr" fontAlgn="t"/>
                      <a:r>
                        <a:rPr lang="fr-FR" sz="1100" b="0" i="0" u="none" strike="noStrike" dirty="0">
                          <a:solidFill>
                            <a:schemeClr val="tx1"/>
                          </a:solidFill>
                          <a:effectLst/>
                          <a:latin typeface="Calibri" panose="020F0502020204030204" pitchFamily="34" charset="0"/>
                        </a:rPr>
                        <a:t>118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Fréquence Grands Lacs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10 229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7 906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46m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15 654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11 324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43m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355229404"/>
                  </a:ext>
                </a:extLst>
              </a:tr>
              <a:tr h="0">
                <a:tc>
                  <a:txBody>
                    <a:bodyPr/>
                    <a:lstStyle/>
                    <a:p>
                      <a:pPr algn="ctr" fontAlgn="t"/>
                      <a:r>
                        <a:rPr lang="fr-FR" sz="1100" b="0" i="0" u="none" strike="noStrike" dirty="0">
                          <a:solidFill>
                            <a:schemeClr val="tx1"/>
                          </a:solidFill>
                          <a:effectLst/>
                          <a:latin typeface="Calibri" panose="020F0502020204030204" pitchFamily="34" charset="0"/>
                        </a:rPr>
                        <a:t>119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Grand Sud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9 146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9 252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00m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15 152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13 347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52m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76226970"/>
                  </a:ext>
                </a:extLst>
              </a:tr>
              <a:tr h="0">
                <a:tc>
                  <a:txBody>
                    <a:bodyPr/>
                    <a:lstStyle/>
                    <a:p>
                      <a:pPr algn="ctr" fontAlgn="t"/>
                      <a:r>
                        <a:rPr lang="fr-FR" sz="1100" b="0" i="0" u="none" strike="noStrike" dirty="0">
                          <a:solidFill>
                            <a:schemeClr val="tx1"/>
                          </a:solidFill>
                          <a:effectLst/>
                          <a:latin typeface="Calibri" panose="020F0502020204030204" pitchFamily="34" charset="0"/>
                        </a:rPr>
                        <a:t>120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Menergy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t"/>
                      <a:r>
                        <a:rPr lang="fr-FR" sz="1100" b="0" i="0" u="none" strike="noStrike">
                          <a:solidFill>
                            <a:srgbClr val="000000"/>
                          </a:solidFill>
                          <a:effectLst/>
                          <a:latin typeface="Calibri" panose="020F0502020204030204" pitchFamily="34" charset="0"/>
                        </a:rPr>
                        <a:t>  7 909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8 995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08m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10 430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11 683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07m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493636391"/>
                  </a:ext>
                </a:extLst>
              </a:tr>
              <a:tr h="0">
                <a:tc>
                  <a:txBody>
                    <a:bodyPr/>
                    <a:lstStyle/>
                    <a:p>
                      <a:pPr algn="ctr" fontAlgn="t"/>
                      <a:r>
                        <a:rPr lang="fr-FR" sz="1100" b="0" i="0" u="none" strike="noStrike" dirty="0">
                          <a:solidFill>
                            <a:srgbClr val="000000"/>
                          </a:solidFill>
                          <a:effectLst/>
                          <a:latin typeface="Calibri" panose="020F0502020204030204" pitchFamily="34" charset="0"/>
                        </a:rPr>
                        <a:t>121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Radio VFM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7 893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4 788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36m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13 242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8 225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37m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3131693"/>
                  </a:ext>
                </a:extLst>
              </a:tr>
              <a:tr h="0">
                <a:tc>
                  <a:txBody>
                    <a:bodyPr/>
                    <a:lstStyle/>
                    <a:p>
                      <a:pPr algn="ctr" fontAlgn="t"/>
                      <a:r>
                        <a:rPr lang="fr-FR" sz="1100" b="0" i="0" u="none" strike="noStrike" dirty="0">
                          <a:solidFill>
                            <a:srgbClr val="000000"/>
                          </a:solidFill>
                          <a:effectLst/>
                          <a:latin typeface="Calibri" panose="020F0502020204030204" pitchFamily="34" charset="0"/>
                        </a:rPr>
                        <a:t>122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Jaime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5 232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4 904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56m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6 797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7 227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03m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37772115"/>
                  </a:ext>
                </a:extLst>
              </a:tr>
              <a:tr h="0">
                <a:tc>
                  <a:txBody>
                    <a:bodyPr/>
                    <a:lstStyle/>
                    <a:p>
                      <a:pPr algn="ctr" fontAlgn="t"/>
                      <a:r>
                        <a:rPr lang="fr-FR" sz="1100" b="0" i="0" u="none" strike="noStrike" dirty="0">
                          <a:solidFill>
                            <a:srgbClr val="000000"/>
                          </a:solidFill>
                          <a:effectLst/>
                          <a:latin typeface="Calibri" panose="020F0502020204030204" pitchFamily="34" charset="0"/>
                        </a:rPr>
                        <a:t>123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Nice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4 642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3 137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40m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9 768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5 937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36m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57841697"/>
                  </a:ext>
                </a:extLst>
              </a:tr>
              <a:tr h="0">
                <a:tc>
                  <a:txBody>
                    <a:bodyPr/>
                    <a:lstStyle/>
                    <a:p>
                      <a:pPr algn="ctr" fontAlgn="t"/>
                      <a:r>
                        <a:rPr lang="fr-FR" sz="1100" b="0" i="0" u="none" strike="noStrike" dirty="0">
                          <a:solidFill>
                            <a:srgbClr val="000000"/>
                          </a:solidFill>
                          <a:effectLst/>
                          <a:latin typeface="Calibri" panose="020F0502020204030204" pitchFamily="34" charset="0"/>
                        </a:rPr>
                        <a:t>124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Durance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3 068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2 802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54m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6 555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5 286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48m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190396560"/>
                  </a:ext>
                </a:extLst>
              </a:tr>
              <a:tr h="0">
                <a:tc>
                  <a:txBody>
                    <a:bodyPr/>
                    <a:lstStyle/>
                    <a:p>
                      <a:pPr algn="ctr" fontAlgn="t"/>
                      <a:r>
                        <a:rPr lang="fr-FR" sz="1100" b="0" i="0" u="none" strike="noStrike" dirty="0">
                          <a:solidFill>
                            <a:srgbClr val="000000"/>
                          </a:solidFill>
                          <a:effectLst/>
                          <a:latin typeface="Calibri" panose="020F0502020204030204" pitchFamily="34" charset="0"/>
                        </a:rPr>
                        <a:t>125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fr-FR" sz="1100" b="0" i="0" u="none" strike="noStrike">
                          <a:solidFill>
                            <a:srgbClr val="000000"/>
                          </a:solidFill>
                          <a:effectLst/>
                          <a:latin typeface="Calibri" panose="020F0502020204030204" pitchFamily="34" charset="0"/>
                        </a:rPr>
                        <a:t>ARL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  2 595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  2 980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1h 08m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  5 017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  7 133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1h 25m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dirty="0">
                          <a:solidFill>
                            <a:srgbClr val="0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2811450"/>
                  </a:ext>
                </a:extLst>
              </a:tr>
            </a:tbl>
          </a:graphicData>
        </a:graphic>
      </p:graphicFrame>
      <p:sp>
        <p:nvSpPr>
          <p:cNvPr id="10" name="Rectangle 9">
            <a:extLst>
              <a:ext uri="{FF2B5EF4-FFF2-40B4-BE49-F238E27FC236}">
                <a16:creationId xmlns:a16="http://schemas.microsoft.com/office/drawing/2014/main" id="{4138CF02-8B03-4C24-A596-90D46FF5EE7F}"/>
              </a:ext>
            </a:extLst>
          </p:cNvPr>
          <p:cNvSpPr/>
          <p:nvPr/>
        </p:nvSpPr>
        <p:spPr>
          <a:xfrm>
            <a:off x="-19252" y="880099"/>
            <a:ext cx="6858002"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MARQUES RADIOS </a:t>
            </a:r>
            <a:r>
              <a:rPr lang="fr-FR" sz="1100" b="1" dirty="0">
                <a:latin typeface="Arial" panose="020B0604020202020204" pitchFamily="34" charset="0"/>
                <a:cs typeface="Arial" panose="020B0604020202020204" pitchFamily="34" charset="0"/>
              </a:rPr>
              <a:t>-novembre 2022</a:t>
            </a:r>
            <a:endParaRPr lang="fr-FR" sz="1050" dirty="0">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F6E53CFA-FDD1-4DE9-8646-71D7CF21BE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0" y="-31191"/>
            <a:ext cx="6858000" cy="836538"/>
          </a:xfrm>
          <a:prstGeom prst="rect">
            <a:avLst/>
          </a:prstGeom>
        </p:spPr>
      </p:pic>
      <p:pic>
        <p:nvPicPr>
          <p:cNvPr id="2" name="Image 1">
            <a:extLst>
              <a:ext uri="{FF2B5EF4-FFF2-40B4-BE49-F238E27FC236}">
                <a16:creationId xmlns:a16="http://schemas.microsoft.com/office/drawing/2014/main" id="{6C705470-BCBF-3086-DC07-B38BE9DFF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0" y="8846894"/>
            <a:ext cx="6858000" cy="353254"/>
          </a:xfrm>
          <a:prstGeom prst="rect">
            <a:avLst/>
          </a:prstGeom>
        </p:spPr>
      </p:pic>
    </p:spTree>
    <p:extLst>
      <p:ext uri="{BB962C8B-B14F-4D97-AF65-F5344CB8AC3E}">
        <p14:creationId xmlns:p14="http://schemas.microsoft.com/office/powerpoint/2010/main" val="373113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468" y="4899660"/>
            <a:ext cx="6656804" cy="4078039"/>
          </a:xfrm>
          <a:prstGeom prst="rect">
            <a:avLst/>
          </a:prstGeom>
        </p:spPr>
        <p:txBody>
          <a:bodyPr wrap="square">
            <a:spAutoFit/>
          </a:bodyPr>
          <a:lstStyle/>
          <a:p>
            <a:pPr marL="171450" indent="-171450" algn="just">
              <a:buFont typeface="Arial" pitchFamily="34" charset="0"/>
              <a:buChar char="•"/>
            </a:pPr>
            <a:r>
              <a:rPr lang="fr-FR" sz="950" b="1" u="sng" dirty="0">
                <a:latin typeface="Arial" panose="020B0604020202020204" pitchFamily="34" charset="0"/>
                <a:cs typeface="Arial" panose="020B0604020202020204" pitchFamily="34" charset="0"/>
              </a:rPr>
              <a:t>Un Groupe</a:t>
            </a:r>
            <a:r>
              <a:rPr lang="fr-FR" sz="950" b="1" dirty="0">
                <a:latin typeface="Arial" panose="020B0604020202020204" pitchFamily="34" charset="0"/>
                <a:cs typeface="Arial" panose="020B0604020202020204" pitchFamily="34" charset="0"/>
              </a:rPr>
              <a:t> </a:t>
            </a:r>
            <a:r>
              <a:rPr lang="fr-FR" sz="950" dirty="0">
                <a:latin typeface="Arial" panose="020B0604020202020204" pitchFamily="34" charset="0"/>
                <a:cs typeface="Arial" panose="020B0604020202020204" pitchFamily="34" charset="0"/>
              </a:rPr>
              <a:t>est un ensemble de Radios  et de Web Radios de marques distinctes appartenant à un même éditeur.</a:t>
            </a:r>
          </a:p>
          <a:p>
            <a:pPr marL="171450" indent="-171450" algn="just">
              <a:buFont typeface="Arial" pitchFamily="34" charset="0"/>
              <a:buChar char="•"/>
            </a:pPr>
            <a:r>
              <a:rPr lang="fr-FR" sz="950" b="1" u="sng" dirty="0">
                <a:latin typeface="Arial" panose="020B0604020202020204" pitchFamily="34" charset="0"/>
                <a:cs typeface="Arial" panose="020B0604020202020204" pitchFamily="34" charset="0"/>
              </a:rPr>
              <a:t>Un Réseau</a:t>
            </a:r>
            <a:r>
              <a:rPr lang="fr-FR" sz="950" b="1" dirty="0">
                <a:latin typeface="Arial" panose="020B0604020202020204" pitchFamily="34" charset="0"/>
                <a:cs typeface="Arial" panose="020B0604020202020204" pitchFamily="34" charset="0"/>
              </a:rPr>
              <a:t>  </a:t>
            </a:r>
            <a:r>
              <a:rPr lang="fr-FR" sz="950" dirty="0">
                <a:latin typeface="Arial" panose="020B0604020202020204" pitchFamily="34" charset="0"/>
                <a:cs typeface="Arial" panose="020B0604020202020204" pitchFamily="34" charset="0"/>
              </a:rPr>
              <a:t>est un ensemble de Radios et de Web Radios consolidées au sein d'un couplage publicitaire ou commercialisées par une même régie.</a:t>
            </a:r>
          </a:p>
          <a:p>
            <a:pPr marL="171450" indent="-171450" algn="just">
              <a:buFont typeface="Arial" pitchFamily="34" charset="0"/>
              <a:buChar char="•"/>
            </a:pPr>
            <a:r>
              <a:rPr lang="fr-FR" sz="950" b="1" u="sng" dirty="0">
                <a:latin typeface="Arial" panose="020B0604020202020204" pitchFamily="34" charset="0"/>
                <a:cs typeface="Arial" panose="020B0604020202020204" pitchFamily="34" charset="0"/>
              </a:rPr>
              <a:t>La diffusion digitale d’une Radio </a:t>
            </a:r>
            <a:r>
              <a:rPr lang="fr-FR" sz="950" dirty="0">
                <a:latin typeface="Arial" panose="020B0604020202020204" pitchFamily="34" charset="0"/>
                <a:cs typeface="Arial" panose="020B0604020202020204" pitchFamily="34" charset="0"/>
              </a:rPr>
              <a:t>: correspond au flux audio "live" diffusé simultanément dans le Monde et sur n'importe quel type de terminal numérique, tel qu’un Ordinateur, un Smartphone, une Tablette, une TV connectée, une Box Internet, un transistor numérique ou encore un autoradio connecté, agrégateurs de flux, etc. Une radio reprend le flux hertzien d’une radio existante, une web radio est un flux audio uniquement disponible en ligne.</a:t>
            </a:r>
          </a:p>
          <a:p>
            <a:pPr marL="171450" indent="-171450" algn="just">
              <a:buFont typeface="Arial" pitchFamily="34" charset="0"/>
              <a:buChar char="•"/>
            </a:pPr>
            <a:r>
              <a:rPr lang="fr-FR" sz="950" b="1" u="sng" dirty="0">
                <a:latin typeface="Arial" panose="020B0604020202020204" pitchFamily="34" charset="0"/>
                <a:cs typeface="Arial" panose="020B0604020202020204" pitchFamily="34" charset="0"/>
              </a:rPr>
              <a:t>Ecoutes actives Monde </a:t>
            </a:r>
            <a:r>
              <a:rPr lang="fr-FR" sz="950" dirty="0">
                <a:latin typeface="Arial" panose="020B0604020202020204" pitchFamily="34" charset="0"/>
                <a:cs typeface="Arial" panose="020B0604020202020204" pitchFamily="34" charset="0"/>
              </a:rPr>
              <a:t>(ou Sessions d’Ecoutes actives Monde) : Nombre d’Ecoutes totales d’une Radio sur Internet, ouvertes depuis 30 secondes ou plus, tous lieux de connexion (France + Etranger), quel que soit le terminal utilisé.</a:t>
            </a:r>
          </a:p>
          <a:p>
            <a:pPr marL="171450" indent="-171450" algn="just">
              <a:buFont typeface="Arial" pitchFamily="34" charset="0"/>
              <a:buChar char="•"/>
            </a:pPr>
            <a:r>
              <a:rPr lang="fr-FR" sz="950" b="1" u="sng" dirty="0">
                <a:latin typeface="Arial" panose="020B0604020202020204" pitchFamily="34" charset="0"/>
                <a:cs typeface="Arial" panose="020B0604020202020204" pitchFamily="34" charset="0"/>
              </a:rPr>
              <a:t>Ecoutes actives France</a:t>
            </a:r>
            <a:r>
              <a:rPr lang="fr-FR" sz="950" dirty="0">
                <a:latin typeface="Arial" panose="020B0604020202020204" pitchFamily="34" charset="0"/>
                <a:cs typeface="Arial" panose="020B0604020202020204" pitchFamily="34" charset="0"/>
              </a:rPr>
              <a:t> : (ou Sessions d’Ecoutes actives France) : Nombre d’Ecoutes d’une Radio sur Internet, ouvertes depuis 30 secondes ou plus, uniquement depuis la France métropolitaine et DOM-TOM, quel que soit le terminal utilisé.</a:t>
            </a:r>
          </a:p>
          <a:p>
            <a:pPr marL="171450" indent="-171450" algn="just">
              <a:buFont typeface="Arial" pitchFamily="34" charset="0"/>
              <a:buChar char="•"/>
            </a:pPr>
            <a:r>
              <a:rPr lang="fr-FR" sz="950" b="1" u="sng" dirty="0">
                <a:latin typeface="Arial" panose="020B0604020202020204" pitchFamily="34" charset="0"/>
                <a:cs typeface="Arial" panose="020B0604020202020204" pitchFamily="34" charset="0"/>
              </a:rPr>
              <a:t>Durée d'Ecoute totale (Monde ou France)</a:t>
            </a:r>
            <a:r>
              <a:rPr lang="fr-FR" sz="950" dirty="0">
                <a:latin typeface="Arial" panose="020B0604020202020204" pitchFamily="34" charset="0"/>
                <a:cs typeface="Arial" panose="020B0604020202020204" pitchFamily="34" charset="0"/>
              </a:rPr>
              <a:t> : Nombre d’heures totales d’écoute, dans le cadre d’Ecoutes actives, tous lieux de connexion (France + Etranger) et quel que soit le terminal utilisé. Disponible sur une base Monde ou France.</a:t>
            </a:r>
          </a:p>
          <a:p>
            <a:pPr marL="171450" indent="-171450" algn="just">
              <a:buFont typeface="Arial" pitchFamily="34" charset="0"/>
              <a:buChar char="•"/>
            </a:pPr>
            <a:r>
              <a:rPr lang="fr-FR" sz="950" b="1" u="sng" dirty="0">
                <a:latin typeface="Arial" panose="020B0604020202020204" pitchFamily="34" charset="0"/>
                <a:cs typeface="Arial" panose="020B0604020202020204" pitchFamily="34" charset="0"/>
              </a:rPr>
              <a:t>Durée d'Ecoute Moyenne</a:t>
            </a:r>
            <a:r>
              <a:rPr lang="fr-FR" sz="950" dirty="0">
                <a:latin typeface="Arial" panose="020B0604020202020204" pitchFamily="34" charset="0"/>
                <a:cs typeface="Arial" panose="020B0604020202020204" pitchFamily="34" charset="0"/>
              </a:rPr>
              <a:t> (Monde ou France): Durée moyenne d'Ecoute d'une Radio Digitale par session d'Ecoute Active</a:t>
            </a:r>
            <a:r>
              <a:rPr lang="fr-FR" sz="1000" dirty="0">
                <a:latin typeface="Arial" panose="020B0604020202020204" pitchFamily="34" charset="0"/>
                <a:cs typeface="Arial" panose="020B0604020202020204" pitchFamily="34" charset="0"/>
              </a:rPr>
              <a:t>.								</a:t>
            </a:r>
            <a:endParaRPr lang="fr-FR" sz="1000" b="1" u="sng"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					</a:t>
            </a:r>
          </a:p>
          <a:p>
            <a:pPr marL="171450" indent="-171450" algn="just">
              <a:buFont typeface="Arial" panose="020B0604020202020204" pitchFamily="34" charset="0"/>
              <a:buChar char="•"/>
            </a:pPr>
            <a:r>
              <a:rPr lang="fr-FR" sz="950" dirty="0">
                <a:latin typeface="Arial" panose="020B0604020202020204" pitchFamily="34" charset="0"/>
                <a:cs typeface="Arial" panose="020B0604020202020204" pitchFamily="34" charset="0"/>
              </a:rPr>
              <a:t>Le flux audio doit être diffusé de façon à ce que l’utilisateur puisse y mettre fin par une action accessible et facilement identifiable depuis l’écran principal de son terminal. (Fonction Stop) Cette action devra impérativement clôturer la diffusion du flux </a:t>
            </a:r>
            <a:r>
              <a:rPr lang="fr-FR" sz="950" dirty="0" err="1">
                <a:latin typeface="Arial" panose="020B0604020202020204" pitchFamily="34" charset="0"/>
                <a:cs typeface="Arial" panose="020B0604020202020204" pitchFamily="34" charset="0"/>
              </a:rPr>
              <a:t>streamé</a:t>
            </a:r>
            <a:r>
              <a:rPr lang="fr-FR" sz="950" dirty="0">
                <a:latin typeface="Arial" panose="020B0604020202020204" pitchFamily="34" charset="0"/>
                <a:cs typeface="Arial" panose="020B0604020202020204" pitchFamily="34" charset="0"/>
              </a:rPr>
              <a:t>. (et non en pause ou en Mute)		</a:t>
            </a:r>
          </a:p>
          <a:p>
            <a:pPr marL="171450" indent="-171450" algn="just">
              <a:buFont typeface="Arial" panose="020B0604020202020204" pitchFamily="34" charset="0"/>
              <a:buChar char="•"/>
            </a:pPr>
            <a:r>
              <a:rPr lang="fr-FR" sz="950" dirty="0">
                <a:latin typeface="Arial" panose="020B0604020202020204" pitchFamily="34" charset="0"/>
                <a:cs typeface="Arial" panose="020B0604020202020204" pitchFamily="34" charset="0"/>
              </a:rPr>
              <a:t>Un seul et unique flux doit être lancé et il devra être audible dès la 1ere seconde.		</a:t>
            </a:r>
          </a:p>
          <a:p>
            <a:pPr marL="171450" indent="-171450" algn="just">
              <a:buFont typeface="Arial" panose="020B0604020202020204" pitchFamily="34" charset="0"/>
              <a:buChar char="•"/>
            </a:pPr>
            <a:r>
              <a:rPr lang="fr-FR" sz="950" dirty="0">
                <a:latin typeface="Arial" panose="020B0604020202020204" pitchFamily="34" charset="0"/>
                <a:cs typeface="Arial" panose="020B0604020202020204" pitchFamily="34" charset="0"/>
              </a:rPr>
              <a:t>Le flux ne doit pas être volontairement interrompu par l'éditeur en deçà d'une fois par 24 heures sauf circonstances exceptionnelles.					</a:t>
            </a:r>
          </a:p>
          <a:p>
            <a:pPr marL="171450" indent="-171450" algn="just">
              <a:buFont typeface="Arial" panose="020B0604020202020204" pitchFamily="34" charset="0"/>
              <a:buChar char="•"/>
            </a:pPr>
            <a:r>
              <a:rPr lang="fr-FR" sz="950" dirty="0">
                <a:latin typeface="Arial" panose="020B0604020202020204" pitchFamily="34" charset="0"/>
                <a:cs typeface="Arial" panose="020B0604020202020204" pitchFamily="34" charset="0"/>
              </a:rPr>
              <a:t>L'</a:t>
            </a:r>
            <a:r>
              <a:rPr lang="fr-FR" sz="950" dirty="0" err="1">
                <a:latin typeface="Arial" panose="020B0604020202020204" pitchFamily="34" charset="0"/>
                <a:cs typeface="Arial" panose="020B0604020202020204" pitchFamily="34" charset="0"/>
              </a:rPr>
              <a:t>autoplay</a:t>
            </a:r>
            <a:r>
              <a:rPr lang="fr-FR" sz="950" dirty="0">
                <a:latin typeface="Arial" panose="020B0604020202020204" pitchFamily="34" charset="0"/>
                <a:cs typeface="Arial" panose="020B0604020202020204" pitchFamily="34" charset="0"/>
              </a:rPr>
              <a:t> peut-être utilisé par l'éditeur uniquement sur ses propres supports et de même Marque. (</a:t>
            </a:r>
            <a:r>
              <a:rPr lang="fr-FR" sz="950" dirty="0" err="1">
                <a:latin typeface="Arial" panose="020B0604020202020204" pitchFamily="34" charset="0"/>
                <a:cs typeface="Arial" panose="020B0604020202020204" pitchFamily="34" charset="0"/>
              </a:rPr>
              <a:t>Autoplay</a:t>
            </a:r>
            <a:r>
              <a:rPr lang="fr-FR" sz="950" dirty="0">
                <a:latin typeface="Arial" panose="020B0604020202020204" pitchFamily="34" charset="0"/>
                <a:cs typeface="Arial" panose="020B0604020202020204" pitchFamily="34" charset="0"/>
              </a:rPr>
              <a:t> :       Lancement automatique du flux lors de l'ouverture du support)				</a:t>
            </a:r>
            <a:r>
              <a:rPr lang="fr-FR" sz="1000" dirty="0">
                <a:latin typeface="Arial" panose="020B0604020202020204" pitchFamily="34" charset="0"/>
                <a:cs typeface="Arial" panose="020B0604020202020204" pitchFamily="34" charset="0"/>
              </a:rPr>
              <a:t>	</a:t>
            </a:r>
          </a:p>
        </p:txBody>
      </p:sp>
      <p:graphicFrame>
        <p:nvGraphicFramePr>
          <p:cNvPr id="6" name="Tableau 5"/>
          <p:cNvGraphicFramePr>
            <a:graphicFrameLocks noGrp="1"/>
          </p:cNvGraphicFramePr>
          <p:nvPr>
            <p:extLst>
              <p:ext uri="{D42A27DB-BD31-4B8C-83A1-F6EECF244321}">
                <p14:modId xmlns:p14="http://schemas.microsoft.com/office/powerpoint/2010/main" val="3964760376"/>
              </p:ext>
            </p:extLst>
          </p:nvPr>
        </p:nvGraphicFramePr>
        <p:xfrm>
          <a:off x="69670" y="4689013"/>
          <a:ext cx="6172200" cy="163744"/>
        </p:xfrm>
        <a:graphic>
          <a:graphicData uri="http://schemas.openxmlformats.org/drawingml/2006/table">
            <a:tbl>
              <a:tblPr/>
              <a:tblGrid>
                <a:gridCol w="6172200">
                  <a:extLst>
                    <a:ext uri="{9D8B030D-6E8A-4147-A177-3AD203B41FA5}">
                      <a16:colId xmlns:a16="http://schemas.microsoft.com/office/drawing/2014/main" val="20000"/>
                    </a:ext>
                  </a:extLst>
                </a:gridCol>
              </a:tblGrid>
              <a:tr h="163744">
                <a:tc>
                  <a:txBody>
                    <a:bodyPr/>
                    <a:lstStyle/>
                    <a:p>
                      <a:pPr algn="l" rtl="0" fontAlgn="ctr"/>
                      <a:r>
                        <a:rPr lang="fr-FR" sz="1000" b="1" i="0" u="sng" strike="noStrike" dirty="0">
                          <a:solidFill>
                            <a:srgbClr val="08BCF5"/>
                          </a:solidFill>
                          <a:effectLst/>
                          <a:latin typeface="Arial"/>
                        </a:rPr>
                        <a:t>Définitions</a:t>
                      </a:r>
                      <a:r>
                        <a:rPr lang="fr-FR" sz="1000" b="1" i="0" u="sng" strike="noStrike" baseline="0" dirty="0">
                          <a:solidFill>
                            <a:srgbClr val="08BCF5"/>
                          </a:solidFill>
                          <a:effectLst/>
                          <a:latin typeface="Arial"/>
                        </a:rPr>
                        <a:t> et des indicateurs contrôlés</a:t>
                      </a:r>
                      <a:r>
                        <a:rPr lang="fr-FR" sz="1000" b="1" i="0" u="none" strike="noStrike" baseline="0" dirty="0">
                          <a:solidFill>
                            <a:srgbClr val="08BCF5"/>
                          </a:solidFill>
                          <a:effectLst/>
                          <a:latin typeface="Arial"/>
                        </a:rPr>
                        <a:t> </a:t>
                      </a:r>
                      <a:r>
                        <a:rPr lang="fr-FR" sz="1000" b="1" i="0" u="none" strike="noStrike" dirty="0">
                          <a:solidFill>
                            <a:srgbClr val="08BCF5"/>
                          </a:solidFill>
                          <a:effectLst/>
                          <a:latin typeface="Arial"/>
                        </a:rPr>
                        <a:t>:</a:t>
                      </a:r>
                    </a:p>
                  </a:txBody>
                  <a:tcPr marL="6156" marR="6156" marT="6156"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025200868"/>
              </p:ext>
            </p:extLst>
          </p:nvPr>
        </p:nvGraphicFramePr>
        <p:xfrm>
          <a:off x="69670" y="7380312"/>
          <a:ext cx="6172200" cy="163744"/>
        </p:xfrm>
        <a:graphic>
          <a:graphicData uri="http://schemas.openxmlformats.org/drawingml/2006/table">
            <a:tbl>
              <a:tblPr/>
              <a:tblGrid>
                <a:gridCol w="6172200">
                  <a:extLst>
                    <a:ext uri="{9D8B030D-6E8A-4147-A177-3AD203B41FA5}">
                      <a16:colId xmlns:a16="http://schemas.microsoft.com/office/drawing/2014/main" val="20000"/>
                    </a:ext>
                  </a:extLst>
                </a:gridCol>
              </a:tblGrid>
              <a:tr h="163744">
                <a:tc>
                  <a:txBody>
                    <a:bodyPr/>
                    <a:lstStyle/>
                    <a:p>
                      <a:pPr algn="l" rtl="0" fontAlgn="ctr"/>
                      <a:r>
                        <a:rPr lang="fr-FR" sz="1000" b="1" i="0" u="sng" strike="noStrike" dirty="0">
                          <a:solidFill>
                            <a:srgbClr val="08BCF5"/>
                          </a:solidFill>
                          <a:effectLst/>
                          <a:latin typeface="Arial"/>
                        </a:rPr>
                        <a:t>Règles et Périmètres</a:t>
                      </a:r>
                      <a:r>
                        <a:rPr lang="fr-FR" sz="1000" b="1" i="0" u="none" strike="noStrike" dirty="0">
                          <a:solidFill>
                            <a:srgbClr val="08BCF5"/>
                          </a:solidFill>
                          <a:effectLst/>
                          <a:latin typeface="Arial"/>
                        </a:rPr>
                        <a:t>:</a:t>
                      </a:r>
                    </a:p>
                  </a:txBody>
                  <a:tcPr marL="6156" marR="6156" marT="6156"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9" name="ZoneTexte 8"/>
          <p:cNvSpPr txBox="1"/>
          <p:nvPr/>
        </p:nvSpPr>
        <p:spPr>
          <a:xfrm>
            <a:off x="6309320" y="8846894"/>
            <a:ext cx="288032" cy="261610"/>
          </a:xfrm>
          <a:prstGeom prst="rect">
            <a:avLst/>
          </a:prstGeom>
          <a:noFill/>
        </p:spPr>
        <p:txBody>
          <a:bodyPr wrap="square" rtlCol="0">
            <a:spAutoFit/>
          </a:bodyPr>
          <a:lstStyle/>
          <a:p>
            <a:r>
              <a:rPr lang="fr-FR" sz="1050" dirty="0">
                <a:latin typeface="Arial" panose="020B0604020202020204" pitchFamily="34" charset="0"/>
                <a:cs typeface="Arial" panose="020B0604020202020204" pitchFamily="34" charset="0"/>
              </a:rPr>
              <a:t>4</a:t>
            </a:r>
          </a:p>
        </p:txBody>
      </p:sp>
      <p:pic>
        <p:nvPicPr>
          <p:cNvPr id="11" name="Image 10">
            <a:extLst>
              <a:ext uri="{FF2B5EF4-FFF2-40B4-BE49-F238E27FC236}">
                <a16:creationId xmlns:a16="http://schemas.microsoft.com/office/drawing/2014/main" id="{686008CC-2E07-4DAB-96EA-058A0AA8BA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68" y="-35098"/>
            <a:ext cx="6858000" cy="836538"/>
          </a:xfrm>
          <a:prstGeom prst="rect">
            <a:avLst/>
          </a:prstGeom>
        </p:spPr>
      </p:pic>
      <p:sp>
        <p:nvSpPr>
          <p:cNvPr id="12" name="Rectangle 11">
            <a:extLst>
              <a:ext uri="{FF2B5EF4-FFF2-40B4-BE49-F238E27FC236}">
                <a16:creationId xmlns:a16="http://schemas.microsoft.com/office/drawing/2014/main" id="{62FAFDD4-2E03-4ECC-9FB3-02EEAED86344}"/>
              </a:ext>
            </a:extLst>
          </p:cNvPr>
          <p:cNvSpPr/>
          <p:nvPr/>
        </p:nvSpPr>
        <p:spPr>
          <a:xfrm>
            <a:off x="69670" y="670635"/>
            <a:ext cx="6858002"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GROUPES RADIOS </a:t>
            </a:r>
            <a:r>
              <a:rPr lang="fr-FR" sz="1100" b="1" dirty="0">
                <a:latin typeface="Arial" panose="020B0604020202020204" pitchFamily="34" charset="0"/>
                <a:cs typeface="Arial" panose="020B0604020202020204" pitchFamily="34" charset="0"/>
              </a:rPr>
              <a:t>- Novembre 2022</a:t>
            </a:r>
            <a:endParaRPr lang="fr-FR" sz="1050" dirty="0">
              <a:latin typeface="Arial" panose="020B0604020202020204" pitchFamily="34" charset="0"/>
              <a:cs typeface="Arial" panose="020B0604020202020204" pitchFamily="34" charset="0"/>
            </a:endParaRPr>
          </a:p>
        </p:txBody>
      </p:sp>
      <p:graphicFrame>
        <p:nvGraphicFramePr>
          <p:cNvPr id="14" name="Tableau 13">
            <a:extLst>
              <a:ext uri="{FF2B5EF4-FFF2-40B4-BE49-F238E27FC236}">
                <a16:creationId xmlns:a16="http://schemas.microsoft.com/office/drawing/2014/main" id="{529C9351-4DFF-4218-900F-29C17C8C9AAA}"/>
              </a:ext>
            </a:extLst>
          </p:cNvPr>
          <p:cNvGraphicFramePr>
            <a:graphicFrameLocks noGrp="1"/>
          </p:cNvGraphicFramePr>
          <p:nvPr>
            <p:extLst>
              <p:ext uri="{D42A27DB-BD31-4B8C-83A1-F6EECF244321}">
                <p14:modId xmlns:p14="http://schemas.microsoft.com/office/powerpoint/2010/main" val="2563085618"/>
              </p:ext>
            </p:extLst>
          </p:nvPr>
        </p:nvGraphicFramePr>
        <p:xfrm>
          <a:off x="0" y="979148"/>
          <a:ext cx="6858001" cy="3360516"/>
        </p:xfrm>
        <a:graphic>
          <a:graphicData uri="http://schemas.openxmlformats.org/drawingml/2006/table">
            <a:tbl>
              <a:tblPr/>
              <a:tblGrid>
                <a:gridCol w="177281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822941339"/>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404663">
                  <a:extLst>
                    <a:ext uri="{9D8B030D-6E8A-4147-A177-3AD203B41FA5}">
                      <a16:colId xmlns:a16="http://schemas.microsoft.com/office/drawing/2014/main" val="2082644272"/>
                    </a:ext>
                  </a:extLst>
                </a:gridCol>
              </a:tblGrid>
              <a:tr h="43204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Groupes, Groupement et Réseau*</a:t>
                      </a:r>
                    </a:p>
                    <a:p>
                      <a:pPr algn="l" fontAlgn="ctr"/>
                      <a:r>
                        <a:rPr lang="fr-FR" sz="800" b="1" i="0" u="none" strike="noStrike" dirty="0">
                          <a:solidFill>
                            <a:schemeClr val="bg1"/>
                          </a:solidFill>
                          <a:effectLst/>
                          <a:latin typeface="Arial" panose="020B0604020202020204" pitchFamily="34" charset="0"/>
                          <a:cs typeface="Arial" panose="020B0604020202020204" pitchFamily="34" charset="0"/>
                        </a:rPr>
                        <a:t> </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Nb Radios</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extLst>
                  <a:ext uri="{0D108BD9-81ED-4DB2-BD59-A6C34878D82A}">
                    <a16:rowId xmlns:a16="http://schemas.microsoft.com/office/drawing/2014/main" val="10000"/>
                  </a:ext>
                </a:extLst>
              </a:tr>
              <a:tr h="206612">
                <a:tc>
                  <a:txBody>
                    <a:bodyPr/>
                    <a:lstStyle/>
                    <a:p>
                      <a:pPr algn="l" fontAlgn="t"/>
                      <a:r>
                        <a:rPr lang="fr-FR" sz="1100" b="0" i="0" u="none" strike="noStrike" dirty="0">
                          <a:solidFill>
                            <a:srgbClr val="000000"/>
                          </a:solidFill>
                          <a:effectLst/>
                          <a:latin typeface="Calibri" panose="020F0502020204030204" pitchFamily="34" charset="0"/>
                        </a:rPr>
                        <a:t>Groupe Radio France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74 544 291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46 176 236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37m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90 410 189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55 515 878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36m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6612">
                <a:tc>
                  <a:txBody>
                    <a:bodyPr/>
                    <a:lstStyle/>
                    <a:p>
                      <a:pPr algn="l" fontAlgn="t"/>
                      <a:r>
                        <a:rPr lang="fr-FR" sz="1100" b="0" i="0" u="none" strike="noStrike">
                          <a:solidFill>
                            <a:srgbClr val="000000"/>
                          </a:solidFill>
                          <a:effectLst/>
                          <a:latin typeface="Calibri" panose="020F0502020204030204" pitchFamily="34" charset="0"/>
                        </a:rPr>
                        <a:t>Groupe NRJ</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36 241 105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28 622 605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47m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47 984 235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37 265 812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46m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772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364726630"/>
                  </a:ext>
                </a:extLst>
              </a:tr>
              <a:tr h="206612">
                <a:tc>
                  <a:txBody>
                    <a:bodyPr/>
                    <a:lstStyle/>
                    <a:p>
                      <a:pPr algn="l" fontAlgn="t"/>
                      <a:r>
                        <a:rPr lang="fr-FR" sz="1100" b="0" i="0" u="none" strike="noStrike">
                          <a:solidFill>
                            <a:srgbClr val="000000"/>
                          </a:solidFill>
                          <a:effectLst/>
                          <a:latin typeface="Calibri" panose="020F0502020204030204" pitchFamily="34" charset="0"/>
                        </a:rPr>
                        <a:t>Groupe Altice Media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30 168 927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16 274 921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32m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34 577 137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18 378 360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31m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7131189"/>
                  </a:ext>
                </a:extLst>
              </a:tr>
              <a:tr h="178160">
                <a:tc>
                  <a:txBody>
                    <a:bodyPr/>
                    <a:lstStyle/>
                    <a:p>
                      <a:pPr algn="l" fontAlgn="t"/>
                      <a:r>
                        <a:rPr lang="fr-FR" sz="1100" b="0" i="0" u="none" strike="noStrike">
                          <a:solidFill>
                            <a:srgbClr val="000000"/>
                          </a:solidFill>
                          <a:effectLst/>
                          <a:latin typeface="Calibri" panose="020F0502020204030204" pitchFamily="34" charset="0"/>
                        </a:rPr>
                        <a:t>Groupe RTL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22 192 212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20 314 837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54m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25 064 989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22 347 223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53m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190999790"/>
                  </a:ext>
                </a:extLst>
              </a:tr>
              <a:tr h="206612">
                <a:tc>
                  <a:txBody>
                    <a:bodyPr/>
                    <a:lstStyle/>
                    <a:p>
                      <a:pPr algn="l" fontAlgn="t"/>
                      <a:r>
                        <a:rPr lang="fr-FR" sz="1100" b="0" i="0" u="none" strike="noStrike">
                          <a:solidFill>
                            <a:srgbClr val="000000"/>
                          </a:solidFill>
                          <a:effectLst/>
                          <a:latin typeface="Calibri" panose="020F0502020204030204" pitchFamily="34" charset="0"/>
                        </a:rPr>
                        <a:t>Groupement Les Indés Radios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22 174 838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17 239 121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46m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29 095 786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21 784 089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521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206612">
                <a:tc>
                  <a:txBody>
                    <a:bodyPr/>
                    <a:lstStyle/>
                    <a:p>
                      <a:pPr algn="l" fontAlgn="t"/>
                      <a:r>
                        <a:rPr lang="fr-FR" sz="1100" b="0" i="0" u="none" strike="noStrike">
                          <a:solidFill>
                            <a:srgbClr val="000000"/>
                          </a:solidFill>
                          <a:effectLst/>
                          <a:latin typeface="Calibri" panose="020F0502020204030204" pitchFamily="34" charset="0"/>
                        </a:rPr>
                        <a:t>Groupe Espace Group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4 866 456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3 863 122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47m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7 596 288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5 819 949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45m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595752177"/>
                  </a:ext>
                </a:extLst>
              </a:tr>
              <a:tr h="206612">
                <a:tc>
                  <a:txBody>
                    <a:bodyPr/>
                    <a:lstStyle/>
                    <a:p>
                      <a:pPr algn="l" fontAlgn="t"/>
                      <a:r>
                        <a:rPr lang="fr-FR" sz="1100" b="0" i="0" u="none" strike="noStrike">
                          <a:solidFill>
                            <a:srgbClr val="000000"/>
                          </a:solidFill>
                          <a:effectLst/>
                          <a:latin typeface="Calibri" panose="020F0502020204030204" pitchFamily="34" charset="0"/>
                        </a:rPr>
                        <a:t>Groupe 1981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3 506 697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2 878 570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15s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4 573 140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3 481 084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206612">
                <a:tc>
                  <a:txBody>
                    <a:bodyPr/>
                    <a:lstStyle/>
                    <a:p>
                      <a:pPr algn="l" fontAlgn="t"/>
                      <a:r>
                        <a:rPr lang="fr-FR" sz="1100" b="0" i="0" u="none" strike="noStrike">
                          <a:solidFill>
                            <a:srgbClr val="000000"/>
                          </a:solidFill>
                          <a:effectLst/>
                          <a:latin typeface="Calibri" panose="020F0502020204030204" pitchFamily="34" charset="0"/>
                        </a:rPr>
                        <a:t>Groupe La Maison FG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1 790 329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1 095 751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36m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2 362 772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1 399 652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35m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2119187125"/>
                  </a:ext>
                </a:extLst>
              </a:tr>
              <a:tr h="206612">
                <a:tc>
                  <a:txBody>
                    <a:bodyPr/>
                    <a:lstStyle/>
                    <a:p>
                      <a:pPr algn="l" fontAlgn="t"/>
                      <a:r>
                        <a:rPr lang="fr-FR" sz="1100" b="0" i="0" u="none" strike="noStrike">
                          <a:solidFill>
                            <a:srgbClr val="000000"/>
                          </a:solidFill>
                          <a:effectLst/>
                          <a:latin typeface="Calibri" panose="020F0502020204030204" pitchFamily="34" charset="0"/>
                        </a:rPr>
                        <a:t>Groupe HPI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1 787 191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1 448 285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48m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2 274 594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1 790 184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47m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78160">
                <a:tc>
                  <a:txBody>
                    <a:bodyPr/>
                    <a:lstStyle/>
                    <a:p>
                      <a:pPr algn="l" fontAlgn="t"/>
                      <a:r>
                        <a:rPr lang="fr-FR" sz="1100" b="0" i="0" u="none" strike="noStrike">
                          <a:solidFill>
                            <a:srgbClr val="000000"/>
                          </a:solidFill>
                          <a:effectLst/>
                          <a:latin typeface="Calibri" panose="020F0502020204030204" pitchFamily="34" charset="0"/>
                        </a:rPr>
                        <a:t>Groupe Radio Scoop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998 557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814 363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48m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1 134 966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958 897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50m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767467303"/>
                  </a:ext>
                </a:extLst>
              </a:tr>
              <a:tr h="206612">
                <a:tc>
                  <a:txBody>
                    <a:bodyPr/>
                    <a:lstStyle/>
                    <a:p>
                      <a:pPr algn="l" fontAlgn="t"/>
                      <a:r>
                        <a:rPr lang="fr-FR" sz="1100" b="0" i="0" u="none" strike="noStrike">
                          <a:solidFill>
                            <a:srgbClr val="000000"/>
                          </a:solidFill>
                          <a:effectLst/>
                          <a:latin typeface="Calibri" panose="020F0502020204030204" pitchFamily="34" charset="0"/>
                        </a:rPr>
                        <a:t>Groupe Rossel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666 979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633 832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57m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753 967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707 600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56m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89185055"/>
                  </a:ext>
                </a:extLst>
              </a:tr>
              <a:tr h="178160">
                <a:tc>
                  <a:txBody>
                    <a:bodyPr/>
                    <a:lstStyle/>
                    <a:p>
                      <a:pPr algn="l" fontAlgn="t"/>
                      <a:r>
                        <a:rPr lang="fr-FR" sz="1100" b="0" i="0" u="none" strike="noStrike">
                          <a:solidFill>
                            <a:srgbClr val="000000"/>
                          </a:solidFill>
                          <a:effectLst/>
                          <a:latin typeface="Calibri" panose="020F0502020204030204" pitchFamily="34" charset="0"/>
                        </a:rPr>
                        <a:t>Groupe Précom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405 728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338 303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50m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446 972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374 059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50m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406034465"/>
                  </a:ext>
                </a:extLst>
              </a:tr>
              <a:tr h="178160">
                <a:tc>
                  <a:txBody>
                    <a:bodyPr/>
                    <a:lstStyle/>
                    <a:p>
                      <a:pPr algn="l" fontAlgn="t"/>
                      <a:r>
                        <a:rPr lang="fr-FR" sz="1100" b="0" i="0" u="none" strike="noStrike">
                          <a:solidFill>
                            <a:srgbClr val="000000"/>
                          </a:solidFill>
                          <a:effectLst/>
                          <a:latin typeface="Calibri" panose="020F0502020204030204" pitchFamily="34" charset="0"/>
                        </a:rPr>
                        <a:t>Groupe Sweet Medias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  215 696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  165 850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dirty="0">
                          <a:solidFill>
                            <a:srgbClr val="000000"/>
                          </a:solidFill>
                          <a:effectLst/>
                          <a:latin typeface="Calibri" panose="020F0502020204030204" pitchFamily="34" charset="0"/>
                        </a:rPr>
                        <a:t>46m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  256 371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  180 118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dirty="0">
                          <a:solidFill>
                            <a:srgbClr val="000000"/>
                          </a:solidFill>
                          <a:effectLst/>
                          <a:latin typeface="Calibri" panose="020F0502020204030204" pitchFamily="34" charset="0"/>
                        </a:rPr>
                        <a:t>42m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368975"/>
                  </a:ext>
                </a:extLst>
              </a:tr>
              <a:tr h="178160">
                <a:tc>
                  <a:txBody>
                    <a:bodyPr/>
                    <a:lstStyle/>
                    <a:p>
                      <a:pPr algn="l" fontAlgn="t"/>
                      <a:r>
                        <a:rPr lang="fr-FR" sz="1100" b="0" i="0" u="none" strike="noStrike">
                          <a:solidFill>
                            <a:srgbClr val="000000"/>
                          </a:solidFill>
                          <a:effectLst/>
                          <a:latin typeface="Calibri" panose="020F0502020204030204" pitchFamily="34" charset="0"/>
                        </a:rPr>
                        <a:t>Groupe ISA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188 750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180 879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57m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206 569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208 040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00m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extLst>
                  <a:ext uri="{0D108BD9-81ED-4DB2-BD59-A6C34878D82A}">
                    <a16:rowId xmlns:a16="http://schemas.microsoft.com/office/drawing/2014/main" val="3240511943"/>
                  </a:ext>
                </a:extLst>
              </a:tr>
              <a:tr h="178160">
                <a:tc>
                  <a:txBody>
                    <a:bodyPr/>
                    <a:lstStyle/>
                    <a:p>
                      <a:pPr algn="l" fontAlgn="t"/>
                      <a:r>
                        <a:rPr lang="fr-FR" sz="1100" b="0" i="0" u="none" strike="noStrike">
                          <a:solidFill>
                            <a:srgbClr val="000000"/>
                          </a:solidFill>
                          <a:effectLst/>
                          <a:latin typeface="Calibri" panose="020F0502020204030204" pitchFamily="34" charset="0"/>
                        </a:rPr>
                        <a:t>Groupe Mediameeting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  141 415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  119 406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dirty="0">
                          <a:solidFill>
                            <a:srgbClr val="000000"/>
                          </a:solidFill>
                          <a:effectLst/>
                          <a:latin typeface="Calibri" panose="020F0502020204030204" pitchFamily="34" charset="0"/>
                        </a:rPr>
                        <a:t>50m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  158 013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a:solidFill>
                            <a:srgbClr val="000000"/>
                          </a:solidFill>
                          <a:effectLst/>
                          <a:latin typeface="Calibri" panose="020F0502020204030204" pitchFamily="34" charset="0"/>
                        </a:rPr>
                        <a:t>  134 901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dirty="0">
                          <a:solidFill>
                            <a:srgbClr val="000000"/>
                          </a:solidFill>
                          <a:effectLst/>
                          <a:latin typeface="Calibri" panose="020F0502020204030204" pitchFamily="34" charset="0"/>
                        </a:rPr>
                        <a:t>51m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fr-FR" sz="1100" b="0" i="0" u="none" strike="noStrike" dirty="0">
                          <a:solidFill>
                            <a:srgbClr val="000000"/>
                          </a:solidFill>
                          <a:effectLst/>
                          <a:latin typeface="Calibri" panose="020F0502020204030204" pitchFamily="34" charset="0"/>
                        </a:rPr>
                        <a:t>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7814531"/>
                  </a:ext>
                </a:extLst>
              </a:tr>
            </a:tbl>
          </a:graphicData>
        </a:graphic>
      </p:graphicFrame>
      <p:pic>
        <p:nvPicPr>
          <p:cNvPr id="2" name="Image 1">
            <a:extLst>
              <a:ext uri="{FF2B5EF4-FFF2-40B4-BE49-F238E27FC236}">
                <a16:creationId xmlns:a16="http://schemas.microsoft.com/office/drawing/2014/main" id="{AD42B866-E3C0-92C4-0D0F-44C6F1157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103955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B1F01DF-AA53-44BD-9B64-76227F8401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sp>
        <p:nvSpPr>
          <p:cNvPr id="10" name="Rectangle 9">
            <a:extLst>
              <a:ext uri="{FF2B5EF4-FFF2-40B4-BE49-F238E27FC236}">
                <a16:creationId xmlns:a16="http://schemas.microsoft.com/office/drawing/2014/main" id="{91845546-73CF-4967-BD9B-E8916C68723A}"/>
              </a:ext>
            </a:extLst>
          </p:cNvPr>
          <p:cNvSpPr/>
          <p:nvPr/>
        </p:nvSpPr>
        <p:spPr>
          <a:xfrm>
            <a:off x="0" y="668112"/>
            <a:ext cx="6858000"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RADIOS</a:t>
            </a:r>
            <a:r>
              <a:rPr lang="fr-FR" sz="1100" b="1" dirty="0">
                <a:latin typeface="Arial" panose="020B0604020202020204" pitchFamily="34" charset="0"/>
                <a:cs typeface="Arial" panose="020B0604020202020204" pitchFamily="34" charset="0"/>
              </a:rPr>
              <a:t> - Novembre 2022</a:t>
            </a:r>
            <a:endParaRPr lang="fr-FR" sz="105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6897FE4-3178-4F5A-A429-911226397235}"/>
              </a:ext>
            </a:extLst>
          </p:cNvPr>
          <p:cNvSpPr/>
          <p:nvPr/>
        </p:nvSpPr>
        <p:spPr>
          <a:xfrm>
            <a:off x="0" y="8605796"/>
            <a:ext cx="6172200" cy="215444"/>
          </a:xfrm>
          <a:prstGeom prst="rect">
            <a:avLst/>
          </a:prstGeom>
        </p:spPr>
        <p:txBody>
          <a:bodyPr wrap="square">
            <a:spAutoFit/>
          </a:bodyPr>
          <a:lstStyle/>
          <a:p>
            <a:r>
              <a:rPr lang="fr-FR" sz="800" dirty="0">
                <a:latin typeface="Arial" panose="020B0604020202020204" pitchFamily="34" charset="0"/>
                <a:cs typeface="Arial" panose="020B0604020202020204" pitchFamily="34" charset="0"/>
              </a:rPr>
              <a:t>(*) : il s'agit des Radios dont le flux audio est identique à celui de la station FM diffusée sur les ondes, au même moment (</a:t>
            </a:r>
            <a:r>
              <a:rPr lang="fr-FR" sz="800" dirty="0" err="1">
                <a:latin typeface="Arial" panose="020B0604020202020204" pitchFamily="34" charset="0"/>
                <a:cs typeface="Arial" panose="020B0604020202020204" pitchFamily="34" charset="0"/>
              </a:rPr>
              <a:t>Simulcast</a:t>
            </a:r>
            <a:r>
              <a:rPr lang="fr-FR" sz="800" dirty="0">
                <a:latin typeface="Arial" panose="020B0604020202020204" pitchFamily="34" charset="0"/>
                <a:cs typeface="Arial" panose="020B0604020202020204" pitchFamily="34" charset="0"/>
              </a:rPr>
              <a:t>)</a:t>
            </a:r>
            <a:endParaRPr lang="fr-FR" dirty="0"/>
          </a:p>
        </p:txBody>
      </p:sp>
      <p:graphicFrame>
        <p:nvGraphicFramePr>
          <p:cNvPr id="11" name="Tableau 10">
            <a:extLst>
              <a:ext uri="{FF2B5EF4-FFF2-40B4-BE49-F238E27FC236}">
                <a16:creationId xmlns:a16="http://schemas.microsoft.com/office/drawing/2014/main" id="{B57153BC-D426-42B4-B9FA-55B7A4542568}"/>
              </a:ext>
            </a:extLst>
          </p:cNvPr>
          <p:cNvGraphicFramePr>
            <a:graphicFrameLocks noGrp="1"/>
          </p:cNvGraphicFramePr>
          <p:nvPr>
            <p:extLst>
              <p:ext uri="{D42A27DB-BD31-4B8C-83A1-F6EECF244321}">
                <p14:modId xmlns:p14="http://schemas.microsoft.com/office/powerpoint/2010/main" val="3951174027"/>
              </p:ext>
            </p:extLst>
          </p:nvPr>
        </p:nvGraphicFramePr>
        <p:xfrm>
          <a:off x="58316" y="1001853"/>
          <a:ext cx="6741368" cy="7548321"/>
        </p:xfrm>
        <a:graphic>
          <a:graphicData uri="http://schemas.openxmlformats.org/drawingml/2006/table">
            <a:tbl>
              <a:tblPr/>
              <a:tblGrid>
                <a:gridCol w="331465">
                  <a:extLst>
                    <a:ext uri="{9D8B030D-6E8A-4147-A177-3AD203B41FA5}">
                      <a16:colId xmlns:a16="http://schemas.microsoft.com/office/drawing/2014/main" val="20000"/>
                    </a:ext>
                  </a:extLst>
                </a:gridCol>
                <a:gridCol w="1769585">
                  <a:extLst>
                    <a:ext uri="{9D8B030D-6E8A-4147-A177-3AD203B41FA5}">
                      <a16:colId xmlns:a16="http://schemas.microsoft.com/office/drawing/2014/main" val="20001"/>
                    </a:ext>
                  </a:extLst>
                </a:gridCol>
                <a:gridCol w="778617">
                  <a:extLst>
                    <a:ext uri="{9D8B030D-6E8A-4147-A177-3AD203B41FA5}">
                      <a16:colId xmlns:a16="http://schemas.microsoft.com/office/drawing/2014/main" val="20002"/>
                    </a:ext>
                  </a:extLst>
                </a:gridCol>
                <a:gridCol w="778617">
                  <a:extLst>
                    <a:ext uri="{9D8B030D-6E8A-4147-A177-3AD203B41FA5}">
                      <a16:colId xmlns:a16="http://schemas.microsoft.com/office/drawing/2014/main" val="20003"/>
                    </a:ext>
                  </a:extLst>
                </a:gridCol>
                <a:gridCol w="778617">
                  <a:extLst>
                    <a:ext uri="{9D8B030D-6E8A-4147-A177-3AD203B41FA5}">
                      <a16:colId xmlns:a16="http://schemas.microsoft.com/office/drawing/2014/main" val="20004"/>
                    </a:ext>
                  </a:extLst>
                </a:gridCol>
                <a:gridCol w="707834">
                  <a:extLst>
                    <a:ext uri="{9D8B030D-6E8A-4147-A177-3AD203B41FA5}">
                      <a16:colId xmlns:a16="http://schemas.microsoft.com/office/drawing/2014/main" val="2822941339"/>
                    </a:ext>
                  </a:extLst>
                </a:gridCol>
                <a:gridCol w="707834">
                  <a:extLst>
                    <a:ext uri="{9D8B030D-6E8A-4147-A177-3AD203B41FA5}">
                      <a16:colId xmlns:a16="http://schemas.microsoft.com/office/drawing/2014/main" val="20005"/>
                    </a:ext>
                  </a:extLst>
                </a:gridCol>
                <a:gridCol w="888799">
                  <a:extLst>
                    <a:ext uri="{9D8B030D-6E8A-4147-A177-3AD203B41FA5}">
                      <a16:colId xmlns:a16="http://schemas.microsoft.com/office/drawing/2014/main" val="20006"/>
                    </a:ext>
                  </a:extLst>
                </a:gridCol>
              </a:tblGrid>
              <a:tr h="371115">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Radios</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61032">
                <a:tc>
                  <a:txBody>
                    <a:bodyPr/>
                    <a:lstStyle/>
                    <a:p>
                      <a:pPr algn="ctr" fontAlgn="b"/>
                      <a:r>
                        <a:rPr lang="fr-FR" sz="1100" b="0"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panose="020F0502020204030204" pitchFamily="34" charset="0"/>
                        </a:rPr>
                        <a:t>France Inter(*)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32 204 318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18 574 056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34m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36 821 164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20 886 175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34m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1032">
                <a:tc>
                  <a:txBody>
                    <a:bodyPr/>
                    <a:lstStyle/>
                    <a:p>
                      <a:pPr algn="ctr" fontAlgn="b"/>
                      <a:r>
                        <a:rPr lang="fr-FR" sz="1100" b="0" i="0" u="none" strike="noStrike">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RMC(*)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26 443 745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14 816 000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33m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29 977 277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16 566 703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33m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90999790"/>
                  </a:ext>
                </a:extLst>
              </a:tr>
              <a:tr h="161032">
                <a:tc>
                  <a:txBody>
                    <a:bodyPr/>
                    <a:lstStyle/>
                    <a:p>
                      <a:pPr algn="ctr" fontAlgn="b"/>
                      <a:r>
                        <a:rPr lang="fr-FR" sz="1100" b="0" i="0" u="none" strike="noStrike">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franceinfo(*)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18 744 261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9 380 890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23 659 541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11 611 367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61032">
                <a:tc>
                  <a:txBody>
                    <a:bodyPr/>
                    <a:lstStyle/>
                    <a:p>
                      <a:pPr algn="ctr" fontAlgn="b"/>
                      <a:r>
                        <a:rPr lang="fr-FR" sz="1100" b="0"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RTL(*)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16 077 144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13 639 850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50m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18 275 195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15 165 837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595752177"/>
                  </a:ext>
                </a:extLst>
              </a:tr>
              <a:tr h="161032">
                <a:tc>
                  <a:txBody>
                    <a:bodyPr/>
                    <a:lstStyle/>
                    <a:p>
                      <a:pPr algn="ctr" fontAlgn="b"/>
                      <a:r>
                        <a:rPr lang="fr-FR" sz="1100" b="0" i="0" u="none" strike="noStrike">
                          <a:solidFill>
                            <a:srgbClr val="000000"/>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10 629 068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7 917 873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12 142 506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8 760 649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43m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61032">
                <a:tc>
                  <a:txBody>
                    <a:bodyPr/>
                    <a:lstStyle/>
                    <a:p>
                      <a:pPr algn="ctr" fontAlgn="b"/>
                      <a:r>
                        <a:rPr lang="fr-FR" sz="1100" b="0" i="0" u="none" strike="noStrike">
                          <a:solidFill>
                            <a:srgbClr val="000000"/>
                          </a:solidFill>
                          <a:effectLst/>
                          <a:latin typeface="Calibri" panose="020F050202020403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7 551 144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7 104 857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56m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8 432 285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7 972 539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56m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119187125"/>
                  </a:ext>
                </a:extLst>
              </a:tr>
              <a:tr h="161032">
                <a:tc>
                  <a:txBody>
                    <a:bodyPr/>
                    <a:lstStyle/>
                    <a:p>
                      <a:pPr algn="ctr" fontAlgn="b"/>
                      <a:r>
                        <a:rPr lang="fr-FR" sz="1100" b="0" i="0" u="none" strike="noStrike">
                          <a:solidFill>
                            <a:srgbClr val="000000"/>
                          </a:solidFill>
                          <a:effectLst/>
                          <a:latin typeface="Calibri" panose="020F050202020403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Fip(*)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6 283 821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6 504 381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02m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8 569 734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8 703 006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00m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61032">
                <a:tc>
                  <a:txBody>
                    <a:bodyPr/>
                    <a:lstStyle/>
                    <a:p>
                      <a:pPr algn="ctr" fontAlgn="b"/>
                      <a:r>
                        <a:rPr lang="fr-FR" sz="1100" b="0" i="0" u="none" strike="noStrike">
                          <a:solidFill>
                            <a:srgbClr val="000000"/>
                          </a:solidFill>
                          <a:effectLst/>
                          <a:latin typeface="Calibri" panose="020F050202020403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Culture(*)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5 719 574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3 104 052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32m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6 934 538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3 707 462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32m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767467303"/>
                  </a:ext>
                </a:extLst>
              </a:tr>
              <a:tr h="161032">
                <a:tc>
                  <a:txBody>
                    <a:bodyPr/>
                    <a:lstStyle/>
                    <a:p>
                      <a:pPr algn="ctr" fontAlgn="b"/>
                      <a:r>
                        <a:rPr lang="fr-FR" sz="1100" b="0" i="0" u="none" strike="noStrike">
                          <a:solidFill>
                            <a:srgbClr val="000000"/>
                          </a:solidFill>
                          <a:effectLst/>
                          <a:latin typeface="Calibri" panose="020F050202020403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Chérie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5 505 511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5 480 220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59m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6 526 541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6 217 796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57m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61032">
                <a:tc>
                  <a:txBody>
                    <a:bodyPr/>
                    <a:lstStyle/>
                    <a:p>
                      <a:pPr algn="ctr" fontAlgn="b"/>
                      <a:r>
                        <a:rPr lang="fr-FR" sz="1100" b="0" i="0" u="none" strike="noStrike">
                          <a:solidFill>
                            <a:srgbClr val="000000"/>
                          </a:solidFill>
                          <a:effectLst/>
                          <a:latin typeface="Calibri" panose="020F050202020403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Skyrock(*)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5 110 128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2 664 633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31m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5 793 739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3 103 120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32m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76035166"/>
                  </a:ext>
                </a:extLst>
              </a:tr>
              <a:tr h="161032">
                <a:tc>
                  <a:txBody>
                    <a:bodyPr/>
                    <a:lstStyle/>
                    <a:p>
                      <a:pPr algn="ctr" fontAlgn="b"/>
                      <a:r>
                        <a:rPr lang="fr-FR" sz="1100" b="0" i="0" u="none" strike="noStrike">
                          <a:solidFill>
                            <a:srgbClr val="000000"/>
                          </a:solidFill>
                          <a:effectLst/>
                          <a:latin typeface="Calibri" panose="020F050202020403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RTL2(*)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3 588 872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4 539 024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15m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3 900 805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4 822 395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14m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93046">
                <a:tc>
                  <a:txBody>
                    <a:bodyPr/>
                    <a:lstStyle/>
                    <a:p>
                      <a:pPr algn="ctr" fontAlgn="b"/>
                      <a:r>
                        <a:rPr lang="fr-FR" sz="1100" b="0" i="0" u="none" strike="noStrike">
                          <a:solidFill>
                            <a:srgbClr val="000000"/>
                          </a:solidFill>
                          <a:effectLst/>
                          <a:latin typeface="Calibri" panose="020F050202020403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Classique(*)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2 785 494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2 243 519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48m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3 314 050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2 621 072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47m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4242465258"/>
                  </a:ext>
                </a:extLst>
              </a:tr>
              <a:tr h="156569">
                <a:tc>
                  <a:txBody>
                    <a:bodyPr/>
                    <a:lstStyle/>
                    <a:p>
                      <a:pPr algn="ctr" fontAlgn="b"/>
                      <a:r>
                        <a:rPr lang="fr-FR" sz="1100" b="0" i="0" u="none" strike="noStrike">
                          <a:solidFill>
                            <a:srgbClr val="000000"/>
                          </a:solidFill>
                          <a:effectLst/>
                          <a:latin typeface="Calibri" panose="020F0502020204030204" pitchFamily="34" charset="0"/>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Fun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2 526 196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2 135 964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50m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2 888 989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2 358 990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56569">
                <a:tc>
                  <a:txBody>
                    <a:bodyPr/>
                    <a:lstStyle/>
                    <a:p>
                      <a:pPr algn="ctr" fontAlgn="b"/>
                      <a:r>
                        <a:rPr lang="fr-FR" sz="1100" b="0" i="0" u="none" strike="noStrike">
                          <a:solidFill>
                            <a:srgbClr val="000000"/>
                          </a:solidFill>
                          <a:effectLst/>
                          <a:latin typeface="Calibri" panose="020F050202020403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Rire et Chansons(*)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2 361 741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1 341 922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34m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2 784 590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1 513 850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32m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575166744"/>
                  </a:ext>
                </a:extLst>
              </a:tr>
              <a:tr h="156569">
                <a:tc>
                  <a:txBody>
                    <a:bodyPr/>
                    <a:lstStyle/>
                    <a:p>
                      <a:pPr algn="ctr" fontAlgn="b"/>
                      <a:r>
                        <a:rPr lang="fr-FR" sz="1100" b="0" i="0" u="none" strike="noStrike">
                          <a:solidFill>
                            <a:srgbClr val="000000"/>
                          </a:solidFill>
                          <a:effectLst/>
                          <a:latin typeface="Calibri" panose="020F050202020403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RMC 100% Coupe du Monde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1 935 407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555 283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17m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2 285 551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654 831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17m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56569">
                <a:tc>
                  <a:txBody>
                    <a:bodyPr/>
                    <a:lstStyle/>
                    <a:p>
                      <a:pPr algn="ctr" fontAlgn="b"/>
                      <a:r>
                        <a:rPr lang="fr-FR" sz="1100" b="0" i="0" u="none" strike="noStrike">
                          <a:solidFill>
                            <a:srgbClr val="000000"/>
                          </a:solidFill>
                          <a:effectLst/>
                          <a:latin typeface="Calibri" panose="020F0502020204030204" pitchFamily="34" charset="0"/>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Musique(*)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1 441 209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1 136 007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47m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1 790 871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1 385 509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46m 25s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35405931"/>
                  </a:ext>
                </a:extLst>
              </a:tr>
              <a:tr h="156569">
                <a:tc>
                  <a:txBody>
                    <a:bodyPr/>
                    <a:lstStyle/>
                    <a:p>
                      <a:pPr algn="ctr" fontAlgn="b"/>
                      <a:r>
                        <a:rPr lang="fr-FR" sz="1100" b="0" i="0" u="none" strike="noStrike">
                          <a:solidFill>
                            <a:srgbClr val="000000"/>
                          </a:solidFill>
                          <a:effectLst/>
                          <a:latin typeface="Calibri" panose="020F0502020204030204" pitchFamily="34"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Sud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1 353 325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656 031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1 571 359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757 637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28m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56569">
                <a:tc>
                  <a:txBody>
                    <a:bodyPr/>
                    <a:lstStyle/>
                    <a:p>
                      <a:pPr algn="ctr" fontAlgn="b"/>
                      <a:r>
                        <a:rPr lang="fr-FR" sz="1100" b="0" i="0" u="none" strike="noStrike">
                          <a:solidFill>
                            <a:srgbClr val="000000"/>
                          </a:solidFill>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1 263 233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1 243 594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59m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1 414 260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1 360 453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57m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5206042"/>
                  </a:ext>
                </a:extLst>
              </a:tr>
              <a:tr h="156569">
                <a:tc>
                  <a:txBody>
                    <a:bodyPr/>
                    <a:lstStyle/>
                    <a:p>
                      <a:pPr algn="ctr" fontAlgn="b"/>
                      <a:r>
                        <a:rPr lang="fr-FR" sz="1100" b="0" i="0" u="none" strike="noStrike">
                          <a:solidFill>
                            <a:srgbClr val="000000"/>
                          </a:solidFill>
                          <a:effectLst/>
                          <a:latin typeface="Calibri" panose="020F0502020204030204" pitchFamily="34" charset="0"/>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Radio Nova(*)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1 182 453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845 429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42m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1 433 383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983 312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56569">
                <a:tc>
                  <a:txBody>
                    <a:bodyPr/>
                    <a:lstStyle/>
                    <a:p>
                      <a:pPr algn="ctr" fontAlgn="b"/>
                      <a:r>
                        <a:rPr lang="fr-FR" sz="1100" b="0" i="0" u="none" strike="noStrike">
                          <a:solidFill>
                            <a:srgbClr val="000000"/>
                          </a:solidFill>
                          <a:effectLst/>
                          <a:latin typeface="Calibri" panose="020F0502020204030204" pitchFamily="34" charset="0"/>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Oui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1 123 347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1 070 272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57m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1 233 652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1 159 591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56m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354080258"/>
                  </a:ext>
                </a:extLst>
              </a:tr>
              <a:tr h="156569">
                <a:tc>
                  <a:txBody>
                    <a:bodyPr/>
                    <a:lstStyle/>
                    <a:p>
                      <a:pPr algn="ctr" fontAlgn="b"/>
                      <a:r>
                        <a:rPr lang="fr-FR" sz="1100" b="0" i="0" u="none" strike="noStrike">
                          <a:solidFill>
                            <a:srgbClr val="000000"/>
                          </a:solidFill>
                          <a:effectLst/>
                          <a:latin typeface="Calibri" panose="020F0502020204030204" pitchFamily="34" charset="0"/>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BFM Business(*)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1 091 510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547 588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1 338 317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667 514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56569">
                <a:tc>
                  <a:txBody>
                    <a:bodyPr/>
                    <a:lstStyle/>
                    <a:p>
                      <a:pPr algn="ctr" fontAlgn="b"/>
                      <a:r>
                        <a:rPr lang="fr-FR" sz="1100" b="0" i="0" u="none" strike="noStrike">
                          <a:solidFill>
                            <a:srgbClr val="000000"/>
                          </a:solidFill>
                          <a:effectLst/>
                          <a:latin typeface="Calibri" panose="020F0502020204030204" pitchFamily="34" charset="0"/>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Chante France(*)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944 741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826 677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52m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1 225 347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1 025 457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50m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2"/>
                  </a:ext>
                </a:extLst>
              </a:tr>
              <a:tr h="146234">
                <a:tc>
                  <a:txBody>
                    <a:bodyPr/>
                    <a:lstStyle/>
                    <a:p>
                      <a:pPr algn="ctr" fontAlgn="b"/>
                      <a:r>
                        <a:rPr lang="fr-FR" sz="1100" b="0" i="0" u="none" strike="noStrike">
                          <a:solidFill>
                            <a:srgbClr val="000000"/>
                          </a:solidFill>
                          <a:effectLst/>
                          <a:latin typeface="Calibri" panose="020F0502020204030204" pitchFamily="34" charset="0"/>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hits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794 336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589 025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1 024 915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714 232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49s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6569">
                <a:tc>
                  <a:txBody>
                    <a:bodyPr/>
                    <a:lstStyle/>
                    <a:p>
                      <a:pPr algn="ctr" fontAlgn="b"/>
                      <a:r>
                        <a:rPr lang="fr-FR" sz="1100" b="0" i="0" u="none" strike="noStrike">
                          <a:solidFill>
                            <a:srgbClr val="000000"/>
                          </a:solidFill>
                          <a:effectLst/>
                          <a:latin typeface="Calibri" panose="020F0502020204030204" pitchFamily="34" charset="0"/>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Jazz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780 182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772 742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59m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1 063 370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986 978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55m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4"/>
                  </a:ext>
                </a:extLst>
              </a:tr>
              <a:tr h="156569">
                <a:tc>
                  <a:txBody>
                    <a:bodyPr/>
                    <a:lstStyle/>
                    <a:p>
                      <a:pPr algn="ctr" fontAlgn="b"/>
                      <a:r>
                        <a:rPr lang="fr-FR" sz="1100" b="0" i="0" u="none" strike="noStrike">
                          <a:solidFill>
                            <a:srgbClr val="000000"/>
                          </a:solidFill>
                          <a:effectLst/>
                          <a:latin typeface="Calibri" panose="020F0502020204030204" pitchFamily="34"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BFM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698 265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356 050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975 992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489 312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6569">
                <a:tc>
                  <a:txBody>
                    <a:bodyPr/>
                    <a:lstStyle/>
                    <a:p>
                      <a:pPr algn="ctr" fontAlgn="b"/>
                      <a:r>
                        <a:rPr lang="fr-FR" sz="1100" b="0" i="0" u="none" strike="noStrike">
                          <a:solidFill>
                            <a:srgbClr val="000000"/>
                          </a:solidFill>
                          <a:effectLst/>
                          <a:latin typeface="Calibri" panose="020F0502020204030204" pitchFamily="34" charset="0"/>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Latina(*)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668 293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544 635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48m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826 227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651 653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47m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6"/>
                  </a:ext>
                </a:extLst>
              </a:tr>
              <a:tr h="156569">
                <a:tc>
                  <a:txBody>
                    <a:bodyPr/>
                    <a:lstStyle/>
                    <a:p>
                      <a:pPr algn="ctr" fontAlgn="b"/>
                      <a:r>
                        <a:rPr lang="fr-FR" sz="1100" b="0" i="0" u="none" strike="noStrike">
                          <a:solidFill>
                            <a:srgbClr val="000000"/>
                          </a:solidFill>
                          <a:effectLst/>
                          <a:latin typeface="Calibri" panose="020F0502020204030204" pitchFamily="34" charset="0"/>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Skyrock klassiks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657 194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257 064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23m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712 738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272 911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22m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6569">
                <a:tc>
                  <a:txBody>
                    <a:bodyPr/>
                    <a:lstStyle/>
                    <a:p>
                      <a:pPr algn="ctr" fontAlgn="b"/>
                      <a:r>
                        <a:rPr lang="fr-FR" sz="1100" b="0" i="0" u="none" strike="noStrike">
                          <a:solidFill>
                            <a:srgbClr val="000000"/>
                          </a:solidFill>
                          <a:effectLst/>
                          <a:latin typeface="Calibri" panose="020F0502020204030204" pitchFamily="34" charset="0"/>
                        </a:rPr>
                        <a:t>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Fip Rock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638 042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565 016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53m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827 538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720 030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52m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649613543"/>
                  </a:ext>
                </a:extLst>
              </a:tr>
              <a:tr h="156569">
                <a:tc>
                  <a:txBody>
                    <a:bodyPr/>
                    <a:lstStyle/>
                    <a:p>
                      <a:pPr algn="ctr" fontAlgn="b"/>
                      <a:r>
                        <a:rPr lang="fr-FR" sz="1100" b="0" i="0" u="none" strike="noStrike">
                          <a:solidFill>
                            <a:srgbClr val="000000"/>
                          </a:solidFill>
                          <a:effectLst/>
                          <a:latin typeface="Calibri" panose="020F0502020204030204" pitchFamily="34" charset="0"/>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Skyrock 100 pourcent français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631 254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194 761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18m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748 151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226 187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18m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56569">
                <a:tc>
                  <a:txBody>
                    <a:bodyPr/>
                    <a:lstStyle/>
                    <a:p>
                      <a:pPr algn="ctr" fontAlgn="b"/>
                      <a:r>
                        <a:rPr lang="fr-FR" sz="1100" b="0" i="0" u="none" strike="noStrike">
                          <a:solidFill>
                            <a:srgbClr val="000000"/>
                          </a:solidFill>
                          <a:effectLst/>
                          <a:latin typeface="Calibri" panose="020F0502020204030204" pitchFamily="34" charset="0"/>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Fip Groove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630 289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579 695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55m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876 819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792 670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54m 15s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480328932"/>
                  </a:ext>
                </a:extLst>
              </a:tr>
              <a:tr h="156569">
                <a:tc>
                  <a:txBody>
                    <a:bodyPr/>
                    <a:lstStyle/>
                    <a:p>
                      <a:pPr algn="ctr" fontAlgn="b"/>
                      <a:r>
                        <a:rPr lang="fr-FR" sz="1100" b="0" i="0" u="none" strike="noStrike">
                          <a:solidFill>
                            <a:srgbClr val="000000"/>
                          </a:solidFill>
                          <a:effectLst/>
                          <a:latin typeface="Calibri" panose="020F0502020204030204" pitchFamily="34" charset="0"/>
                        </a:rPr>
                        <a:t>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Radio FG(*)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614 636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460 240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44m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761 645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533 896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42m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56569">
                <a:tc>
                  <a:txBody>
                    <a:bodyPr/>
                    <a:lstStyle/>
                    <a:p>
                      <a:pPr algn="ctr" fontAlgn="b"/>
                      <a:r>
                        <a:rPr lang="fr-FR" sz="1100" b="0" i="0" u="none" strike="noStrike">
                          <a:solidFill>
                            <a:srgbClr val="000000"/>
                          </a:solidFill>
                          <a:effectLst/>
                          <a:latin typeface="Calibri" panose="020F0502020204030204" pitchFamily="34" charset="0"/>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TSF Jazz(*)</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608 299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499 528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49m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857 815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665 730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46m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126706911"/>
                  </a:ext>
                </a:extLst>
              </a:tr>
              <a:tr h="156569">
                <a:tc>
                  <a:txBody>
                    <a:bodyPr/>
                    <a:lstStyle/>
                    <a:p>
                      <a:pPr algn="ctr" fontAlgn="b"/>
                      <a:r>
                        <a:rPr lang="fr-FR" sz="1100" b="0" i="0" u="none" strike="noStrike">
                          <a:solidFill>
                            <a:srgbClr val="000000"/>
                          </a:solidFill>
                          <a:effectLst/>
                          <a:latin typeface="Calibri" panose="020F0502020204030204" pitchFamily="34" charset="0"/>
                        </a:rPr>
                        <a:t>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Mouv'(*)</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600 923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294 256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29m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689 692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332 350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28m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156569">
                <a:tc>
                  <a:txBody>
                    <a:bodyPr/>
                    <a:lstStyle/>
                    <a:p>
                      <a:pPr algn="ctr" fontAlgn="b"/>
                      <a:r>
                        <a:rPr lang="fr-FR" sz="1100" b="0" i="0" u="none" strike="noStrike">
                          <a:solidFill>
                            <a:srgbClr val="000000"/>
                          </a:solidFill>
                          <a:effectLst/>
                          <a:latin typeface="Calibri" panose="020F0502020204030204" pitchFamily="34" charset="0"/>
                        </a:rPr>
                        <a:t>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Fip Jazz</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585 780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519 069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53m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874 434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774 291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53m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99078106"/>
                  </a:ext>
                </a:extLst>
              </a:tr>
              <a:tr h="156569">
                <a:tc>
                  <a:txBody>
                    <a:bodyPr/>
                    <a:lstStyle/>
                    <a:p>
                      <a:pPr algn="ctr" fontAlgn="b"/>
                      <a:r>
                        <a:rPr lang="fr-FR" sz="1100" b="0" i="0" u="none" strike="noStrike">
                          <a:solidFill>
                            <a:srgbClr val="000000"/>
                          </a:solidFill>
                          <a:effectLst/>
                          <a:latin typeface="Calibri" panose="020F0502020204030204" pitchFamily="34" charset="0"/>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Alouette(*)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562 199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542 082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57m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613 395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585 441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57m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56569">
                <a:tc>
                  <a:txBody>
                    <a:bodyPr/>
                    <a:lstStyle/>
                    <a:p>
                      <a:pPr algn="ctr" fontAlgn="b"/>
                      <a:r>
                        <a:rPr lang="fr-FR" sz="1100" b="0" i="0" u="none" strike="noStrike">
                          <a:solidFill>
                            <a:srgbClr val="000000"/>
                          </a:solidFill>
                          <a:effectLst/>
                          <a:latin typeface="Calibri" panose="020F0502020204030204" pitchFamily="34" charset="0"/>
                        </a:rPr>
                        <a:t>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Scoop(*)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530 096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500 442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56m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571 276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545 544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57m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1144424"/>
                  </a:ext>
                </a:extLst>
              </a:tr>
              <a:tr h="156569">
                <a:tc>
                  <a:txBody>
                    <a:bodyPr/>
                    <a:lstStyle/>
                    <a:p>
                      <a:pPr algn="ctr" fontAlgn="b"/>
                      <a:r>
                        <a:rPr lang="fr-FR" sz="1100" b="0" i="0" u="none" strike="noStrike">
                          <a:solidFill>
                            <a:srgbClr val="000000"/>
                          </a:solidFill>
                          <a:effectLst/>
                          <a:latin typeface="Calibri" panose="020F0502020204030204" pitchFamily="34" charset="0"/>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Tropiques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521 669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316 896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36m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553 896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334 448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36m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156569">
                <a:tc>
                  <a:txBody>
                    <a:bodyPr/>
                    <a:lstStyle/>
                    <a:p>
                      <a:pPr algn="ctr" fontAlgn="b"/>
                      <a:r>
                        <a:rPr lang="fr-FR" sz="1100" b="0" i="0" u="none" strike="noStrike">
                          <a:solidFill>
                            <a:srgbClr val="000000"/>
                          </a:solidFill>
                          <a:effectLst/>
                          <a:latin typeface="Calibri" panose="020F0502020204030204" pitchFamily="34" charset="0"/>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Rire et Chansons nouvelle generation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505 007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422 017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50m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586 428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477 107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48m 49s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875598372"/>
                  </a:ext>
                </a:extLst>
              </a:tr>
              <a:tr h="156569">
                <a:tc>
                  <a:txBody>
                    <a:bodyPr/>
                    <a:lstStyle/>
                    <a:p>
                      <a:pPr algn="ctr" fontAlgn="b"/>
                      <a:r>
                        <a:rPr lang="fr-FR" sz="1100" b="0" i="0" u="none" strike="noStrike">
                          <a:solidFill>
                            <a:srgbClr val="000000"/>
                          </a:solidFill>
                          <a:effectLst/>
                          <a:latin typeface="Calibri" panose="020F0502020204030204" pitchFamily="34" charset="0"/>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Radio Orient(*)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445 742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146 884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19m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515 289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175 486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20m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r h="156569">
                <a:tc>
                  <a:txBody>
                    <a:bodyPr/>
                    <a:lstStyle/>
                    <a:p>
                      <a:pPr algn="ctr" fontAlgn="b"/>
                      <a:r>
                        <a:rPr lang="fr-FR" sz="1100" b="0" i="0" u="none" strike="noStrike" dirty="0">
                          <a:solidFill>
                            <a:srgbClr val="000000"/>
                          </a:solidFill>
                          <a:effectLst/>
                          <a:latin typeface="Calibri" panose="020F0502020204030204" pitchFamily="34"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Fip Pop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434 141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410 822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56m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598 501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565 357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56m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40314243"/>
                  </a:ext>
                </a:extLst>
              </a:tr>
            </a:tbl>
          </a:graphicData>
        </a:graphic>
      </p:graphicFrame>
      <p:pic>
        <p:nvPicPr>
          <p:cNvPr id="2" name="Image 1">
            <a:extLst>
              <a:ext uri="{FF2B5EF4-FFF2-40B4-BE49-F238E27FC236}">
                <a16:creationId xmlns:a16="http://schemas.microsoft.com/office/drawing/2014/main" id="{0E9AC511-89EB-2147-3998-8E645D2BE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33470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3937751-B0BA-4FCA-BF23-F1309F4A9B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2"/>
            <a:ext cx="6858000" cy="836538"/>
          </a:xfrm>
          <a:prstGeom prst="rect">
            <a:avLst/>
          </a:prstGeom>
        </p:spPr>
      </p:pic>
      <p:graphicFrame>
        <p:nvGraphicFramePr>
          <p:cNvPr id="12" name="Tableau 11">
            <a:extLst>
              <a:ext uri="{FF2B5EF4-FFF2-40B4-BE49-F238E27FC236}">
                <a16:creationId xmlns:a16="http://schemas.microsoft.com/office/drawing/2014/main" id="{75B65884-46E7-4BF2-B1CC-30CB890B198C}"/>
              </a:ext>
            </a:extLst>
          </p:cNvPr>
          <p:cNvGraphicFramePr>
            <a:graphicFrameLocks noGrp="1"/>
          </p:cNvGraphicFramePr>
          <p:nvPr>
            <p:extLst>
              <p:ext uri="{D42A27DB-BD31-4B8C-83A1-F6EECF244321}">
                <p14:modId xmlns:p14="http://schemas.microsoft.com/office/powerpoint/2010/main" val="1719797162"/>
              </p:ext>
            </p:extLst>
          </p:nvPr>
        </p:nvGraphicFramePr>
        <p:xfrm>
          <a:off x="58316" y="993295"/>
          <a:ext cx="6741368" cy="7427567"/>
        </p:xfrm>
        <a:graphic>
          <a:graphicData uri="http://schemas.openxmlformats.org/drawingml/2006/table">
            <a:tbl>
              <a:tblPr/>
              <a:tblGrid>
                <a:gridCol w="347504">
                  <a:extLst>
                    <a:ext uri="{9D8B030D-6E8A-4147-A177-3AD203B41FA5}">
                      <a16:colId xmlns:a16="http://schemas.microsoft.com/office/drawing/2014/main" val="20000"/>
                    </a:ext>
                  </a:extLst>
                </a:gridCol>
                <a:gridCol w="1890646">
                  <a:extLst>
                    <a:ext uri="{9D8B030D-6E8A-4147-A177-3AD203B41FA5}">
                      <a16:colId xmlns:a16="http://schemas.microsoft.com/office/drawing/2014/main" val="20001"/>
                    </a:ext>
                  </a:extLst>
                </a:gridCol>
                <a:gridCol w="778617">
                  <a:extLst>
                    <a:ext uri="{9D8B030D-6E8A-4147-A177-3AD203B41FA5}">
                      <a16:colId xmlns:a16="http://schemas.microsoft.com/office/drawing/2014/main" val="20002"/>
                    </a:ext>
                  </a:extLst>
                </a:gridCol>
                <a:gridCol w="778617">
                  <a:extLst>
                    <a:ext uri="{9D8B030D-6E8A-4147-A177-3AD203B41FA5}">
                      <a16:colId xmlns:a16="http://schemas.microsoft.com/office/drawing/2014/main" val="20003"/>
                    </a:ext>
                  </a:extLst>
                </a:gridCol>
                <a:gridCol w="778617">
                  <a:extLst>
                    <a:ext uri="{9D8B030D-6E8A-4147-A177-3AD203B41FA5}">
                      <a16:colId xmlns:a16="http://schemas.microsoft.com/office/drawing/2014/main" val="20004"/>
                    </a:ext>
                  </a:extLst>
                </a:gridCol>
                <a:gridCol w="707834">
                  <a:extLst>
                    <a:ext uri="{9D8B030D-6E8A-4147-A177-3AD203B41FA5}">
                      <a16:colId xmlns:a16="http://schemas.microsoft.com/office/drawing/2014/main" val="2822941339"/>
                    </a:ext>
                  </a:extLst>
                </a:gridCol>
                <a:gridCol w="731402">
                  <a:extLst>
                    <a:ext uri="{9D8B030D-6E8A-4147-A177-3AD203B41FA5}">
                      <a16:colId xmlns:a16="http://schemas.microsoft.com/office/drawing/2014/main" val="20005"/>
                    </a:ext>
                  </a:extLst>
                </a:gridCol>
                <a:gridCol w="728131">
                  <a:extLst>
                    <a:ext uri="{9D8B030D-6E8A-4147-A177-3AD203B41FA5}">
                      <a16:colId xmlns:a16="http://schemas.microsoft.com/office/drawing/2014/main" val="20006"/>
                    </a:ext>
                  </a:extLst>
                </a:gridCol>
              </a:tblGrid>
              <a:tr h="331938">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a:solidFill>
                            <a:schemeClr val="bg1"/>
                          </a:solidFill>
                          <a:effectLst/>
                          <a:latin typeface="Arial" panose="020B0604020202020204" pitchFamily="34" charset="0"/>
                          <a:cs typeface="Arial" panose="020B0604020202020204" pitchFamily="34" charset="0"/>
                        </a:rPr>
                        <a:t>Radios</a:t>
                      </a:r>
                      <a:endParaRPr lang="fr-FR" sz="800" b="1" i="0" u="none" strike="noStrike" dirty="0">
                        <a:solidFill>
                          <a:schemeClr val="bg1"/>
                        </a:solidFill>
                        <a:effectLst/>
                        <a:latin typeface="Arial" panose="020B0604020202020204" pitchFamily="34" charset="0"/>
                        <a:cs typeface="Arial" panose="020B0604020202020204" pitchFamily="34" charset="0"/>
                      </a:endParaRP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a:solidFill>
                            <a:schemeClr val="bg1"/>
                          </a:solidFill>
                          <a:effectLst/>
                          <a:latin typeface="Arial" panose="020B0604020202020204" pitchFamily="34" charset="0"/>
                          <a:cs typeface="Arial" panose="020B0604020202020204" pitchFamily="34" charset="0"/>
                        </a:rPr>
                        <a:t>Ecoutes actives France</a:t>
                      </a:r>
                      <a:endParaRPr lang="fr-FR" sz="800" b="1" i="0" u="none" strike="noStrike" dirty="0">
                        <a:solidFill>
                          <a:schemeClr val="bg1"/>
                        </a:solidFill>
                        <a:effectLst/>
                        <a:latin typeface="Arial" panose="020B0604020202020204" pitchFamily="34" charset="0"/>
                        <a:cs typeface="Arial" panose="020B0604020202020204" pitchFamily="34" charset="0"/>
                      </a:endParaRP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a:solidFill>
                            <a:schemeClr val="bg1"/>
                          </a:solidFill>
                          <a:effectLst/>
                          <a:latin typeface="Arial" panose="020B0604020202020204" pitchFamily="34" charset="0"/>
                          <a:ea typeface="+mn-ea"/>
                          <a:cs typeface="Arial" panose="020B0604020202020204" pitchFamily="34" charset="0"/>
                        </a:rPr>
                        <a:t>Durée d'Ecoute France (en h.)</a:t>
                      </a:r>
                      <a:endParaRPr lang="fr-FR" sz="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a:solidFill>
                            <a:schemeClr val="bg1"/>
                          </a:solidFill>
                          <a:effectLst/>
                          <a:latin typeface="Arial" panose="020B0604020202020204" pitchFamily="34" charset="0"/>
                          <a:ea typeface="+mn-ea"/>
                          <a:cs typeface="Arial" panose="020B0604020202020204" pitchFamily="34" charset="0"/>
                        </a:rPr>
                        <a:t>Durée d'Ecoute moyenne France</a:t>
                      </a:r>
                      <a:endParaRPr lang="fr-FR" sz="8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a:solidFill>
                            <a:schemeClr val="bg1"/>
                          </a:solidFill>
                          <a:effectLst/>
                          <a:latin typeface="Arial" panose="020B0604020202020204" pitchFamily="34" charset="0"/>
                          <a:cs typeface="Arial" panose="020B0604020202020204" pitchFamily="34" charset="0"/>
                        </a:rPr>
                        <a:t>Ecoutes actives Monde</a:t>
                      </a:r>
                      <a:endParaRPr lang="fr-FR" sz="800" b="1" i="0" u="none" strike="noStrike" dirty="0">
                        <a:solidFill>
                          <a:schemeClr val="bg1"/>
                        </a:solidFill>
                        <a:effectLst/>
                        <a:latin typeface="Arial" panose="020B0604020202020204" pitchFamily="34" charset="0"/>
                        <a:cs typeface="Arial" panose="020B0604020202020204" pitchFamily="34" charset="0"/>
                      </a:endParaRP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a:solidFill>
                            <a:schemeClr val="bg1"/>
                          </a:solidFill>
                          <a:effectLst/>
                          <a:latin typeface="Arial" panose="020B0604020202020204" pitchFamily="34" charset="0"/>
                          <a:cs typeface="Arial" panose="020B0604020202020204" pitchFamily="34" charset="0"/>
                        </a:rPr>
                        <a:t>Durée d'Ecoute Monde (en h.)</a:t>
                      </a:r>
                      <a:endParaRPr lang="fr-FR" sz="800" b="1" i="0" u="none" strike="noStrike" dirty="0">
                        <a:solidFill>
                          <a:schemeClr val="bg1"/>
                        </a:solidFill>
                        <a:effectLst/>
                        <a:latin typeface="Arial" panose="020B0604020202020204" pitchFamily="34" charset="0"/>
                        <a:cs typeface="Arial" panose="020B0604020202020204" pitchFamily="34" charset="0"/>
                      </a:endParaRP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a:solidFill>
                            <a:schemeClr val="bg1"/>
                          </a:solidFill>
                          <a:effectLst/>
                          <a:latin typeface="Arial" panose="020B0604020202020204" pitchFamily="34" charset="0"/>
                          <a:cs typeface="Arial" panose="020B0604020202020204" pitchFamily="34" charset="0"/>
                        </a:rPr>
                        <a:t>Durée d'Ecoute Monde (en h.)</a:t>
                      </a:r>
                      <a:endParaRPr lang="fr-FR" sz="800" b="1" i="0" u="none" strike="noStrike" dirty="0">
                        <a:solidFill>
                          <a:schemeClr val="bg1"/>
                        </a:solidFill>
                        <a:effectLst/>
                        <a:latin typeface="Arial" panose="020B0604020202020204" pitchFamily="34" charset="0"/>
                        <a:cs typeface="Arial" panose="020B0604020202020204" pitchFamily="34" charset="0"/>
                      </a:endParaRP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56575">
                <a:tc>
                  <a:txBody>
                    <a:bodyPr/>
                    <a:lstStyle/>
                    <a:p>
                      <a:pPr algn="ctr" fontAlgn="b"/>
                      <a:r>
                        <a:rPr lang="fr-FR" sz="1100" b="0" i="0" u="none" strike="noStrike">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panose="020F0502020204030204" pitchFamily="34" charset="0"/>
                        </a:rPr>
                        <a:t>Rire et Chansons sketches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422 150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376 350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53m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499 293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426 887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51m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6575">
                <a:tc>
                  <a:txBody>
                    <a:bodyPr/>
                    <a:lstStyle/>
                    <a:p>
                      <a:pPr algn="ctr" fontAlgn="b"/>
                      <a:r>
                        <a:rPr lang="fr-FR" sz="1100" b="0" i="0" u="none" strike="noStrike">
                          <a:solidFill>
                            <a:srgbClr val="000000"/>
                          </a:solidFill>
                          <a:effectLst/>
                          <a:latin typeface="Calibri" panose="020F0502020204030204" pitchFamily="34" charset="0"/>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Bonheur(*)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396 690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349 886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52m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463 926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421 205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54m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90999790"/>
                  </a:ext>
                </a:extLst>
              </a:tr>
              <a:tr h="172749">
                <a:tc>
                  <a:txBody>
                    <a:bodyPr/>
                    <a:lstStyle/>
                    <a:p>
                      <a:pPr algn="ctr" fontAlgn="b"/>
                      <a:r>
                        <a:rPr lang="fr-FR" sz="1100" b="0" i="0" u="none" strike="noStrike" dirty="0">
                          <a:solidFill>
                            <a:srgbClr val="000000"/>
                          </a:solidFill>
                          <a:effectLst/>
                          <a:latin typeface="Calibri" panose="020F0502020204030204" pitchFamily="34" charset="0"/>
                        </a:rPr>
                        <a:t>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Bleu Provence(*)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396 342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264 500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40m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439 374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287 838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39m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56575">
                <a:tc>
                  <a:txBody>
                    <a:bodyPr/>
                    <a:lstStyle/>
                    <a:p>
                      <a:pPr algn="ctr" fontAlgn="b"/>
                      <a:r>
                        <a:rPr lang="fr-FR" sz="1100" b="0" i="0" u="none" strike="noStrike">
                          <a:solidFill>
                            <a:srgbClr val="000000"/>
                          </a:solidFill>
                          <a:effectLst/>
                          <a:latin typeface="Calibri" panose="020F0502020204030204" pitchFamily="34" charset="0"/>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Martinique la 1ère(*)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376 234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85 154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13m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389 686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90 638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13m 57s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595752177"/>
                  </a:ext>
                </a:extLst>
              </a:tr>
              <a:tr h="156575">
                <a:tc>
                  <a:txBody>
                    <a:bodyPr/>
                    <a:lstStyle/>
                    <a:p>
                      <a:pPr algn="ctr" fontAlgn="b"/>
                      <a:r>
                        <a:rPr lang="fr-FR" sz="1100" b="0" i="0" u="none" strike="noStrike">
                          <a:solidFill>
                            <a:srgbClr val="000000"/>
                          </a:solidFill>
                          <a:effectLst/>
                          <a:latin typeface="Calibri" panose="020F0502020204030204" pitchFamily="34" charset="0"/>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Réunion la 1ère(*)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354 723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63 765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10m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366 849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68 147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11m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56575">
                <a:tc>
                  <a:txBody>
                    <a:bodyPr/>
                    <a:lstStyle/>
                    <a:p>
                      <a:pPr algn="ctr" fontAlgn="b"/>
                      <a:r>
                        <a:rPr lang="fr-FR" sz="1100" b="0" i="0" u="none" strike="noStrike">
                          <a:solidFill>
                            <a:srgbClr val="000000"/>
                          </a:solidFill>
                          <a:effectLst/>
                          <a:latin typeface="Calibri" panose="020F0502020204030204" pitchFamily="34" charset="0"/>
                        </a:rPr>
                        <a:t>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Evasion(*)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353 698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286 706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48m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386 116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315 353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119187125"/>
                  </a:ext>
                </a:extLst>
              </a:tr>
              <a:tr h="156575">
                <a:tc>
                  <a:txBody>
                    <a:bodyPr/>
                    <a:lstStyle/>
                    <a:p>
                      <a:pPr algn="ctr" fontAlgn="b"/>
                      <a:r>
                        <a:rPr lang="fr-FR" sz="1100" b="0" i="0" u="none" strike="noStrike">
                          <a:solidFill>
                            <a:srgbClr val="000000"/>
                          </a:solidFill>
                          <a:effectLst/>
                          <a:latin typeface="Calibri" panose="020F0502020204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Skyrock PLM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352 651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57 359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09m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390 072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64 059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09m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56575">
                <a:tc>
                  <a:txBody>
                    <a:bodyPr/>
                    <a:lstStyle/>
                    <a:p>
                      <a:pPr algn="ctr" fontAlgn="b"/>
                      <a:r>
                        <a:rPr lang="fr-FR" sz="1100" b="0" i="0" u="none" strike="noStrike">
                          <a:solidFill>
                            <a:srgbClr val="000000"/>
                          </a:solidFill>
                          <a:effectLst/>
                          <a:latin typeface="Calibri" panose="020F050202020403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Nord(*)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347 810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313 928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54m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376 862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333 769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53m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767467303"/>
                  </a:ext>
                </a:extLst>
              </a:tr>
              <a:tr h="156575">
                <a:tc>
                  <a:txBody>
                    <a:bodyPr/>
                    <a:lstStyle/>
                    <a:p>
                      <a:pPr algn="ctr" fontAlgn="b"/>
                      <a:r>
                        <a:rPr lang="fr-FR" sz="1100" b="0" i="0" u="none" strike="noStrike">
                          <a:solidFill>
                            <a:srgbClr val="000000"/>
                          </a:solidFill>
                          <a:effectLst/>
                          <a:latin typeface="Calibri" panose="020F0502020204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Nostalgie Chansons Francaises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342 214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248 841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43m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478 273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358 107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56575">
                <a:tc>
                  <a:txBody>
                    <a:bodyPr/>
                    <a:lstStyle/>
                    <a:p>
                      <a:pPr algn="ctr" fontAlgn="b"/>
                      <a:r>
                        <a:rPr lang="fr-FR" sz="11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Hit West(*)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338 588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281 282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49m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366 220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303 554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76035166"/>
                  </a:ext>
                </a:extLst>
              </a:tr>
              <a:tr h="156575">
                <a:tc>
                  <a:txBody>
                    <a:bodyPr/>
                    <a:lstStyle/>
                    <a:p>
                      <a:pPr algn="ctr" fontAlgn="b"/>
                      <a:r>
                        <a:rPr lang="fr-FR" sz="1100" b="0" i="0" u="none" strike="noStrike">
                          <a:solidFill>
                            <a:srgbClr val="000000"/>
                          </a:solidFill>
                          <a:effectLst/>
                          <a:latin typeface="Calibri" panose="020F0502020204030204" pitchFamily="34" charset="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Guadeloupe la 1ère(*)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335 299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118 900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21m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363 520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126 580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20m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156575">
                <a:tc>
                  <a:txBody>
                    <a:bodyPr/>
                    <a:lstStyle/>
                    <a:p>
                      <a:pPr algn="ctr" fontAlgn="b"/>
                      <a:r>
                        <a:rPr lang="fr-FR" sz="1100" b="0" i="0" u="none" strike="noStrike">
                          <a:solidFill>
                            <a:srgbClr val="000000"/>
                          </a:solidFill>
                          <a:effectLst/>
                          <a:latin typeface="Calibri" panose="020F0502020204030204" pitchFamily="34" charset="0"/>
                        </a:rPr>
                        <a:t>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Fip Reggae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306 094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217 046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42m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422 323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283 838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40m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4242465258"/>
                  </a:ext>
                </a:extLst>
              </a:tr>
              <a:tr h="156575">
                <a:tc>
                  <a:txBody>
                    <a:bodyPr/>
                    <a:lstStyle/>
                    <a:p>
                      <a:pPr algn="ctr" fontAlgn="b"/>
                      <a:r>
                        <a:rPr lang="fr-FR" sz="1100" b="0" i="0" u="none" strike="noStrike">
                          <a:solidFill>
                            <a:srgbClr val="000000"/>
                          </a:solidFill>
                          <a:effectLst/>
                          <a:latin typeface="Calibri" panose="020F0502020204030204" pitchFamily="34" charset="0"/>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Fip Monde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305 268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246 526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48m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445 411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342 683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46m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56575">
                <a:tc>
                  <a:txBody>
                    <a:bodyPr/>
                    <a:lstStyle/>
                    <a:p>
                      <a:pPr algn="ctr" fontAlgn="b"/>
                      <a:r>
                        <a:rPr lang="fr-FR" sz="1100" b="0" i="0" u="none" strike="noStrike">
                          <a:solidFill>
                            <a:srgbClr val="000000"/>
                          </a:solidFill>
                          <a:effectLst/>
                          <a:latin typeface="Calibri" panose="020F0502020204030204" pitchFamily="34" charset="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Top Music(*)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304 968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314 702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01m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357 665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344 908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57m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575166744"/>
                  </a:ext>
                </a:extLst>
              </a:tr>
              <a:tr h="156575">
                <a:tc>
                  <a:txBody>
                    <a:bodyPr/>
                    <a:lstStyle/>
                    <a:p>
                      <a:pPr algn="ctr" fontAlgn="b"/>
                      <a:r>
                        <a:rPr lang="fr-FR" sz="1100" b="0" i="0" u="none" strike="noStrike">
                          <a:solidFill>
                            <a:srgbClr val="000000"/>
                          </a:solidFill>
                          <a:effectLst/>
                          <a:latin typeface="Calibri" panose="020F0502020204030204" pitchFamily="34" charset="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Radio Contact(*)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291 872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290 423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59m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324 433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318 598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58m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56575">
                <a:tc>
                  <a:txBody>
                    <a:bodyPr/>
                    <a:lstStyle/>
                    <a:p>
                      <a:pPr algn="ctr" fontAlgn="b"/>
                      <a:r>
                        <a:rPr lang="fr-FR" sz="1100" b="0" i="0" u="none" strike="noStrike">
                          <a:solidFill>
                            <a:srgbClr val="000000"/>
                          </a:solidFill>
                          <a:effectLst/>
                          <a:latin typeface="Calibri" panose="020F0502020204030204" pitchFamily="34" charset="0"/>
                        </a:rPr>
                        <a:t>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Beur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258 077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113 062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26m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370 421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153 878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24m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35405931"/>
                  </a:ext>
                </a:extLst>
              </a:tr>
              <a:tr h="156575">
                <a:tc>
                  <a:txBody>
                    <a:bodyPr/>
                    <a:lstStyle/>
                    <a:p>
                      <a:pPr algn="ctr" fontAlgn="b"/>
                      <a:r>
                        <a:rPr lang="fr-FR" sz="1100" b="0" i="0" u="none" strike="noStrike">
                          <a:solidFill>
                            <a:srgbClr val="000000"/>
                          </a:solidFill>
                          <a:effectLst/>
                          <a:latin typeface="Calibri" panose="020F0502020204030204" pitchFamily="34" charset="0"/>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Rire et Chansons canulars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250 339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197 445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47m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331 227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247 727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56575">
                <a:tc>
                  <a:txBody>
                    <a:bodyPr/>
                    <a:lstStyle/>
                    <a:p>
                      <a:pPr algn="ctr" fontAlgn="b"/>
                      <a:r>
                        <a:rPr lang="fr-FR" sz="1100" b="0" i="0" u="none" strike="noStrike">
                          <a:solidFill>
                            <a:srgbClr val="000000"/>
                          </a:solidFill>
                          <a:effectLst/>
                          <a:latin typeface="Calibri" panose="020F0502020204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Rire et Chansons open du rire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244 267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205 750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50m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283 703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232 155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5206042"/>
                  </a:ext>
                </a:extLst>
              </a:tr>
              <a:tr h="198068">
                <a:tc>
                  <a:txBody>
                    <a:bodyPr/>
                    <a:lstStyle/>
                    <a:p>
                      <a:pPr algn="ctr" fontAlgn="b"/>
                      <a:r>
                        <a:rPr lang="fr-FR" sz="1100" b="0" i="0" u="none" strike="noStrike">
                          <a:solidFill>
                            <a:srgbClr val="000000"/>
                          </a:solidFill>
                          <a:effectLst/>
                          <a:latin typeface="Calibri" panose="020F0502020204030204" pitchFamily="34" charset="0"/>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FG Chic</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242 673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196 221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48m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314 973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252 651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48m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56575">
                <a:tc>
                  <a:txBody>
                    <a:bodyPr/>
                    <a:lstStyle/>
                    <a:p>
                      <a:pPr algn="ctr" fontAlgn="b"/>
                      <a:r>
                        <a:rPr lang="fr-FR" sz="1100" b="0" i="0" u="none" strike="noStrike">
                          <a:solidFill>
                            <a:srgbClr val="000000"/>
                          </a:solidFill>
                          <a:effectLst/>
                          <a:latin typeface="Calibri" panose="020F0502020204030204" pitchFamily="34" charset="0"/>
                        </a:rPr>
                        <a:t>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Paris(*)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241 189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126 785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31m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378 391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179 721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28m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354080258"/>
                  </a:ext>
                </a:extLst>
              </a:tr>
              <a:tr h="156575">
                <a:tc>
                  <a:txBody>
                    <a:bodyPr/>
                    <a:lstStyle/>
                    <a:p>
                      <a:pPr algn="ctr" fontAlgn="b"/>
                      <a:r>
                        <a:rPr lang="fr-FR" sz="1100" b="0" i="0" u="none" strike="noStrike">
                          <a:solidFill>
                            <a:srgbClr val="000000"/>
                          </a:solidFill>
                          <a:effectLst/>
                          <a:latin typeface="Calibri" panose="020F0502020204030204" pitchFamily="34" charset="0"/>
                        </a:rPr>
                        <a:t>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Bleu Haute Normandie(*)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238 655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233 256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58m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246 961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239 917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58m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56575">
                <a:tc>
                  <a:txBody>
                    <a:bodyPr/>
                    <a:lstStyle/>
                    <a:p>
                      <a:pPr algn="ctr" fontAlgn="b"/>
                      <a:r>
                        <a:rPr lang="fr-FR" sz="1100" b="0" i="0" u="none" strike="noStrike">
                          <a:solidFill>
                            <a:srgbClr val="000000"/>
                          </a:solidFill>
                          <a:effectLst/>
                          <a:latin typeface="Calibri" panose="020F0502020204030204" pitchFamily="34" charset="0"/>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Alsace(*)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238 341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185 847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46m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270 340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206 601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45m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2"/>
                  </a:ext>
                </a:extLst>
              </a:tr>
              <a:tr h="156575">
                <a:tc>
                  <a:txBody>
                    <a:bodyPr/>
                    <a:lstStyle/>
                    <a:p>
                      <a:pPr algn="ctr" fontAlgn="b"/>
                      <a:r>
                        <a:rPr lang="fr-FR" sz="1100" b="0" i="0" u="none" strike="noStrike">
                          <a:solidFill>
                            <a:srgbClr val="000000"/>
                          </a:solidFill>
                          <a:effectLst/>
                          <a:latin typeface="Calibri" panose="020F0502020204030204" pitchFamily="34" charset="0"/>
                        </a:rPr>
                        <a:t>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Tendance Ouest(*)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236 885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191 637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48m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253 905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215 402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50m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6575">
                <a:tc>
                  <a:txBody>
                    <a:bodyPr/>
                    <a:lstStyle/>
                    <a:p>
                      <a:pPr algn="ctr" fontAlgn="b"/>
                      <a:r>
                        <a:rPr lang="fr-FR" sz="1100" b="0" i="0" u="none" strike="noStrike">
                          <a:solidFill>
                            <a:srgbClr val="000000"/>
                          </a:solidFill>
                          <a:effectLst/>
                          <a:latin typeface="Calibri" panose="020F0502020204030204" pitchFamily="34" charset="0"/>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Fip Electro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232 959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145 570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37m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349 635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214 823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36m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4"/>
                  </a:ext>
                </a:extLst>
              </a:tr>
              <a:tr h="156575">
                <a:tc>
                  <a:txBody>
                    <a:bodyPr/>
                    <a:lstStyle/>
                    <a:p>
                      <a:pPr algn="ctr" fontAlgn="b"/>
                      <a:r>
                        <a:rPr lang="fr-FR" sz="1100" b="0" i="0" u="none" strike="noStrike">
                          <a:solidFill>
                            <a:srgbClr val="000000"/>
                          </a:solidFill>
                          <a:effectLst/>
                          <a:latin typeface="Calibri" panose="020F0502020204030204" pitchFamily="34" charset="0"/>
                        </a:rPr>
                        <a:t>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Générations(*)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231 142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101 495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282 527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126 647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26m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6575">
                <a:tc>
                  <a:txBody>
                    <a:bodyPr/>
                    <a:lstStyle/>
                    <a:p>
                      <a:pPr algn="ctr" fontAlgn="b"/>
                      <a:r>
                        <a:rPr lang="fr-FR" sz="1100" b="0" i="0" u="none" strike="noStrike">
                          <a:solidFill>
                            <a:srgbClr val="000000"/>
                          </a:solidFill>
                          <a:effectLst/>
                          <a:latin typeface="Calibri" panose="020F0502020204030204" pitchFamily="34" charset="0"/>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Voltage(*)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220 302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172 322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46m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261 330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198 650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45m 37s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6"/>
                  </a:ext>
                </a:extLst>
              </a:tr>
              <a:tr h="156575">
                <a:tc>
                  <a:txBody>
                    <a:bodyPr/>
                    <a:lstStyle/>
                    <a:p>
                      <a:pPr algn="ctr" fontAlgn="b"/>
                      <a:r>
                        <a:rPr lang="fr-FR" sz="1100" b="0" i="0" u="none" strike="noStrike">
                          <a:solidFill>
                            <a:srgbClr val="000000"/>
                          </a:solidFill>
                          <a:effectLst/>
                          <a:latin typeface="Calibri" panose="020F0502020204030204" pitchFamily="34" charset="0"/>
                        </a:rPr>
                        <a:t>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Fip Hip-Hop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208 839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106 520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284 617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144 102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8068">
                <a:tc>
                  <a:txBody>
                    <a:bodyPr/>
                    <a:lstStyle/>
                    <a:p>
                      <a:pPr algn="ctr" fontAlgn="b"/>
                      <a:r>
                        <a:rPr lang="fr-FR" sz="1100" b="0" i="0" u="none" strike="noStrike">
                          <a:solidFill>
                            <a:srgbClr val="000000"/>
                          </a:solidFill>
                          <a:effectLst/>
                          <a:latin typeface="Calibri" panose="020F0502020204030204" pitchFamily="34" charset="0"/>
                        </a:rPr>
                        <a:t>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Sweet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202 649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156 376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46m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241 940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169 494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42m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649613543"/>
                  </a:ext>
                </a:extLst>
              </a:tr>
              <a:tr h="156575">
                <a:tc>
                  <a:txBody>
                    <a:bodyPr/>
                    <a:lstStyle/>
                    <a:p>
                      <a:pPr algn="ctr" fontAlgn="b"/>
                      <a:r>
                        <a:rPr lang="fr-FR" sz="1100" b="0" i="0" u="none" strike="noStrike">
                          <a:solidFill>
                            <a:srgbClr val="000000"/>
                          </a:solidFill>
                          <a:effectLst/>
                          <a:latin typeface="Calibri" panose="020F0502020204030204" pitchFamily="34" charset="0"/>
                        </a:rPr>
                        <a:t>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Chérie zen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198 519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262 311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19m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314 516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389 983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14m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56575">
                <a:tc>
                  <a:txBody>
                    <a:bodyPr/>
                    <a:lstStyle/>
                    <a:p>
                      <a:pPr algn="ctr" fontAlgn="b"/>
                      <a:r>
                        <a:rPr lang="fr-FR" sz="11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Skyrock hit Skyrock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194 034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50 815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15m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222 442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58 230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15m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480328932"/>
                  </a:ext>
                </a:extLst>
              </a:tr>
              <a:tr h="156575">
                <a:tc>
                  <a:txBody>
                    <a:bodyPr/>
                    <a:lstStyle/>
                    <a:p>
                      <a:pPr algn="ctr" fontAlgn="b"/>
                      <a:r>
                        <a:rPr lang="fr-FR" sz="1100" b="0" i="0" u="none" strike="noStrike">
                          <a:solidFill>
                            <a:srgbClr val="000000"/>
                          </a:solidFill>
                          <a:effectLst/>
                          <a:latin typeface="Calibri" panose="020F0502020204030204" pitchFamily="34" charset="0"/>
                        </a:rPr>
                        <a:t>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FG Deep Dance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191 942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98 717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30m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266 096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129 740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29m 15s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56575">
                <a:tc>
                  <a:txBody>
                    <a:bodyPr/>
                    <a:lstStyle/>
                    <a:p>
                      <a:pPr algn="ctr" fontAlgn="b"/>
                      <a:r>
                        <a:rPr lang="fr-FR" sz="1100" b="0" i="0" u="none" strike="noStrike">
                          <a:solidFill>
                            <a:srgbClr val="000000"/>
                          </a:solidFill>
                          <a:effectLst/>
                          <a:latin typeface="Calibri" panose="020F0502020204030204" pitchFamily="34" charset="0"/>
                        </a:rPr>
                        <a:t>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Metropolys(*)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190 647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220 390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09m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220 733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246 767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07m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126706911"/>
                  </a:ext>
                </a:extLst>
              </a:tr>
              <a:tr h="156575">
                <a:tc>
                  <a:txBody>
                    <a:bodyPr/>
                    <a:lstStyle/>
                    <a:p>
                      <a:pPr algn="ctr" fontAlgn="b"/>
                      <a:r>
                        <a:rPr lang="fr-FR" sz="1100" b="0" i="0" u="none" strike="noStrike">
                          <a:solidFill>
                            <a:srgbClr val="000000"/>
                          </a:solidFill>
                          <a:effectLst/>
                          <a:latin typeface="Calibri" panose="020F0502020204030204" pitchFamily="34" charset="0"/>
                        </a:rPr>
                        <a:t>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NRJ guadeloupe antilles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183 552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96 347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31m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199 460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110 073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33m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156575">
                <a:tc>
                  <a:txBody>
                    <a:bodyPr/>
                    <a:lstStyle/>
                    <a:p>
                      <a:pPr algn="ctr" fontAlgn="b"/>
                      <a:r>
                        <a:rPr lang="fr-FR" sz="1100" b="0" i="0" u="none" strike="noStrike">
                          <a:solidFill>
                            <a:srgbClr val="000000"/>
                          </a:solidFill>
                          <a:effectLst/>
                          <a:latin typeface="Calibri" panose="020F0502020204030204" pitchFamily="34" charset="0"/>
                        </a:rPr>
                        <a:t>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Loire Ocean(*)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182 331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136 245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44m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194 155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143 600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44m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99078106"/>
                  </a:ext>
                </a:extLst>
              </a:tr>
              <a:tr h="148371">
                <a:tc>
                  <a:txBody>
                    <a:bodyPr/>
                    <a:lstStyle/>
                    <a:p>
                      <a:pPr algn="ctr" fontAlgn="b"/>
                      <a:r>
                        <a:rPr lang="fr-FR" sz="1100" b="0" i="0" u="none" strike="noStrike" dirty="0">
                          <a:solidFill>
                            <a:srgbClr val="000000"/>
                          </a:solidFill>
                          <a:effectLst/>
                          <a:latin typeface="Calibri" panose="020F0502020204030204" pitchFamily="34" charset="0"/>
                        </a:rPr>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France Musique La Baroque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179 286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123 429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41m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261 595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185 694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42m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56575">
                <a:tc>
                  <a:txBody>
                    <a:bodyPr/>
                    <a:lstStyle/>
                    <a:p>
                      <a:pPr algn="ctr" fontAlgn="b"/>
                      <a:r>
                        <a:rPr lang="fr-FR" sz="1100" b="0" i="0" u="none" strike="noStrike">
                          <a:solidFill>
                            <a:srgbClr val="000000"/>
                          </a:solidFill>
                          <a:effectLst/>
                          <a:latin typeface="Calibri" panose="020F0502020204030204" pitchFamily="34" charset="0"/>
                        </a:rPr>
                        <a:t>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100%(*)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178 615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127 422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42m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216 208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146 121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40m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1144424"/>
                  </a:ext>
                </a:extLst>
              </a:tr>
              <a:tr h="156575">
                <a:tc>
                  <a:txBody>
                    <a:bodyPr/>
                    <a:lstStyle/>
                    <a:p>
                      <a:pPr algn="ctr" fontAlgn="b"/>
                      <a:r>
                        <a:rPr lang="fr-FR" sz="1100" b="0" i="0" u="none" strike="noStrike">
                          <a:solidFill>
                            <a:srgbClr val="000000"/>
                          </a:solidFill>
                          <a:effectLst/>
                          <a:latin typeface="Calibri" panose="020F0502020204030204" pitchFamily="34" charset="0"/>
                        </a:rPr>
                        <a:t>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France Bleu Armorique(*)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176 317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129 331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44m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187 757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137 436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43m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156575">
                <a:tc>
                  <a:txBody>
                    <a:bodyPr/>
                    <a:lstStyle/>
                    <a:p>
                      <a:pPr algn="ctr" fontAlgn="b"/>
                      <a:r>
                        <a:rPr lang="fr-FR" sz="1100" b="0" i="0" u="none" strike="noStrike">
                          <a:solidFill>
                            <a:srgbClr val="000000"/>
                          </a:solidFill>
                          <a:effectLst/>
                          <a:latin typeface="Calibri" panose="020F0502020204030204" pitchFamily="34" charset="0"/>
                        </a:rPr>
                        <a:t>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Mélodie(*)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175 641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182 179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02m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199 426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202 179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00m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875598372"/>
                  </a:ext>
                </a:extLst>
              </a:tr>
              <a:tr h="156575">
                <a:tc>
                  <a:txBody>
                    <a:bodyPr/>
                    <a:lstStyle/>
                    <a:p>
                      <a:pPr algn="ctr" fontAlgn="b"/>
                      <a:r>
                        <a:rPr lang="fr-FR" sz="1100" b="0" i="0" u="none" strike="noStrike">
                          <a:solidFill>
                            <a:srgbClr val="000000"/>
                          </a:solidFill>
                          <a:effectLst/>
                          <a:latin typeface="Calibri" panose="020F0502020204030204" pitchFamily="34" charset="0"/>
                        </a:rPr>
                        <a:t>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Nostalgie Funk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170 059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113 513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40m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220 619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148 296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40m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r h="156575">
                <a:tc>
                  <a:txBody>
                    <a:bodyPr/>
                    <a:lstStyle/>
                    <a:p>
                      <a:pPr algn="ctr" fontAlgn="b"/>
                      <a:r>
                        <a:rPr lang="fr-FR" sz="11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Champagne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164 902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164 284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59m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188 188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185 242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59m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40314243"/>
                  </a:ext>
                </a:extLst>
              </a:tr>
            </a:tbl>
          </a:graphicData>
        </a:graphic>
      </p:graphicFrame>
      <p:sp>
        <p:nvSpPr>
          <p:cNvPr id="9" name="Rectangle 8">
            <a:extLst>
              <a:ext uri="{FF2B5EF4-FFF2-40B4-BE49-F238E27FC236}">
                <a16:creationId xmlns:a16="http://schemas.microsoft.com/office/drawing/2014/main" id="{DEB08735-D317-4C96-B094-7E8743476600}"/>
              </a:ext>
            </a:extLst>
          </p:cNvPr>
          <p:cNvSpPr/>
          <p:nvPr/>
        </p:nvSpPr>
        <p:spPr>
          <a:xfrm>
            <a:off x="0" y="675847"/>
            <a:ext cx="6858000"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RADIOS</a:t>
            </a:r>
            <a:r>
              <a:rPr lang="fr-FR" sz="1100" b="1" dirty="0">
                <a:latin typeface="Arial" panose="020B0604020202020204" pitchFamily="34" charset="0"/>
                <a:cs typeface="Arial" panose="020B0604020202020204" pitchFamily="34" charset="0"/>
              </a:rPr>
              <a:t> - novembre 2022</a:t>
            </a:r>
            <a:endParaRPr lang="fr-FR" sz="105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66E6008-2C97-4488-B7EC-0C6B5B4184C8}"/>
              </a:ext>
            </a:extLst>
          </p:cNvPr>
          <p:cNvSpPr/>
          <p:nvPr/>
        </p:nvSpPr>
        <p:spPr>
          <a:xfrm>
            <a:off x="0" y="8552074"/>
            <a:ext cx="6172200" cy="215444"/>
          </a:xfrm>
          <a:prstGeom prst="rect">
            <a:avLst/>
          </a:prstGeom>
        </p:spPr>
        <p:txBody>
          <a:bodyPr wrap="square">
            <a:spAutoFit/>
          </a:bodyPr>
          <a:lstStyle/>
          <a:p>
            <a:r>
              <a:rPr lang="fr-FR" sz="800" dirty="0">
                <a:latin typeface="Arial" panose="020B0604020202020204" pitchFamily="34" charset="0"/>
                <a:cs typeface="Arial" panose="020B0604020202020204" pitchFamily="34" charset="0"/>
              </a:rPr>
              <a:t>(*) : il s'agit des Radios dont le flux audio est identique à celui de la station FM diffusée sur les ondes, au même moment (</a:t>
            </a:r>
            <a:r>
              <a:rPr lang="fr-FR" sz="800" dirty="0" err="1">
                <a:latin typeface="Arial" panose="020B0604020202020204" pitchFamily="34" charset="0"/>
                <a:cs typeface="Arial" panose="020B0604020202020204" pitchFamily="34" charset="0"/>
              </a:rPr>
              <a:t>Simulcast</a:t>
            </a:r>
            <a:r>
              <a:rPr lang="fr-FR" sz="800" dirty="0">
                <a:latin typeface="Arial" panose="020B0604020202020204" pitchFamily="34" charset="0"/>
                <a:cs typeface="Arial" panose="020B0604020202020204" pitchFamily="34" charset="0"/>
              </a:rPr>
              <a:t>)</a:t>
            </a:r>
            <a:endParaRPr lang="fr-FR" dirty="0"/>
          </a:p>
        </p:txBody>
      </p:sp>
      <p:pic>
        <p:nvPicPr>
          <p:cNvPr id="2" name="Image 1">
            <a:extLst>
              <a:ext uri="{FF2B5EF4-FFF2-40B4-BE49-F238E27FC236}">
                <a16:creationId xmlns:a16="http://schemas.microsoft.com/office/drawing/2014/main" id="{0EEC61A1-E2EE-E3E1-8E4E-AE1D7CBBD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364456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10111E4F-3444-422A-8F39-9769446BA2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sp>
        <p:nvSpPr>
          <p:cNvPr id="15" name="Rectangle 14">
            <a:extLst>
              <a:ext uri="{FF2B5EF4-FFF2-40B4-BE49-F238E27FC236}">
                <a16:creationId xmlns:a16="http://schemas.microsoft.com/office/drawing/2014/main" id="{143719AC-AE75-4725-9237-8F899CB83AE2}"/>
              </a:ext>
            </a:extLst>
          </p:cNvPr>
          <p:cNvSpPr/>
          <p:nvPr/>
        </p:nvSpPr>
        <p:spPr>
          <a:xfrm>
            <a:off x="1538" y="8698674"/>
            <a:ext cx="6172200" cy="215444"/>
          </a:xfrm>
          <a:prstGeom prst="rect">
            <a:avLst/>
          </a:prstGeom>
        </p:spPr>
        <p:txBody>
          <a:bodyPr wrap="square">
            <a:spAutoFit/>
          </a:bodyPr>
          <a:lstStyle/>
          <a:p>
            <a:r>
              <a:rPr lang="fr-FR" sz="800" dirty="0">
                <a:solidFill>
                  <a:schemeClr val="bg1"/>
                </a:solidFill>
                <a:latin typeface="Arial" panose="020B0604020202020204" pitchFamily="34" charset="0"/>
                <a:cs typeface="Arial" panose="020B0604020202020204" pitchFamily="34" charset="0"/>
              </a:rPr>
              <a:t>(*) : il s'agit des Radios dont le flux audio est identique à celui de la station FM diffusée sur les ondes, au même moment (</a:t>
            </a:r>
            <a:r>
              <a:rPr lang="fr-FR" sz="800" dirty="0" err="1">
                <a:solidFill>
                  <a:schemeClr val="bg1"/>
                </a:solidFill>
                <a:latin typeface="Arial" panose="020B0604020202020204" pitchFamily="34" charset="0"/>
                <a:cs typeface="Arial" panose="020B0604020202020204" pitchFamily="34" charset="0"/>
              </a:rPr>
              <a:t>Simulcast</a:t>
            </a:r>
            <a:r>
              <a:rPr lang="fr-FR" sz="800" dirty="0">
                <a:solidFill>
                  <a:schemeClr val="bg1"/>
                </a:solidFill>
                <a:latin typeface="Arial" panose="020B0604020202020204" pitchFamily="34" charset="0"/>
                <a:cs typeface="Arial" panose="020B0604020202020204" pitchFamily="34" charset="0"/>
              </a:rPr>
              <a:t>)</a:t>
            </a:r>
            <a:endParaRPr lang="fr-FR" dirty="0">
              <a:solidFill>
                <a:schemeClr val="bg1"/>
              </a:solidFill>
            </a:endParaRPr>
          </a:p>
        </p:txBody>
      </p:sp>
      <p:graphicFrame>
        <p:nvGraphicFramePr>
          <p:cNvPr id="16" name="Tableau 15">
            <a:extLst>
              <a:ext uri="{FF2B5EF4-FFF2-40B4-BE49-F238E27FC236}">
                <a16:creationId xmlns:a16="http://schemas.microsoft.com/office/drawing/2014/main" id="{4AEA0FD8-4F09-4D35-B6EA-AB5F3CC546C9}"/>
              </a:ext>
            </a:extLst>
          </p:cNvPr>
          <p:cNvGraphicFramePr>
            <a:graphicFrameLocks noGrp="1"/>
          </p:cNvGraphicFramePr>
          <p:nvPr>
            <p:extLst>
              <p:ext uri="{D42A27DB-BD31-4B8C-83A1-F6EECF244321}">
                <p14:modId xmlns:p14="http://schemas.microsoft.com/office/powerpoint/2010/main" val="2871377306"/>
              </p:ext>
            </p:extLst>
          </p:nvPr>
        </p:nvGraphicFramePr>
        <p:xfrm>
          <a:off x="57546" y="1044952"/>
          <a:ext cx="6742907" cy="7556667"/>
        </p:xfrm>
        <a:graphic>
          <a:graphicData uri="http://schemas.openxmlformats.org/drawingml/2006/table">
            <a:tbl>
              <a:tblPr/>
              <a:tblGrid>
                <a:gridCol w="397873">
                  <a:extLst>
                    <a:ext uri="{9D8B030D-6E8A-4147-A177-3AD203B41FA5}">
                      <a16:colId xmlns:a16="http://schemas.microsoft.com/office/drawing/2014/main" val="20000"/>
                    </a:ext>
                  </a:extLst>
                </a:gridCol>
                <a:gridCol w="1982387">
                  <a:extLst>
                    <a:ext uri="{9D8B030D-6E8A-4147-A177-3AD203B41FA5}">
                      <a16:colId xmlns:a16="http://schemas.microsoft.com/office/drawing/2014/main" val="20001"/>
                    </a:ext>
                  </a:extLst>
                </a:gridCol>
                <a:gridCol w="566396">
                  <a:extLst>
                    <a:ext uri="{9D8B030D-6E8A-4147-A177-3AD203B41FA5}">
                      <a16:colId xmlns:a16="http://schemas.microsoft.com/office/drawing/2014/main" val="20002"/>
                    </a:ext>
                  </a:extLst>
                </a:gridCol>
                <a:gridCol w="778795">
                  <a:extLst>
                    <a:ext uri="{9D8B030D-6E8A-4147-A177-3AD203B41FA5}">
                      <a16:colId xmlns:a16="http://schemas.microsoft.com/office/drawing/2014/main" val="20003"/>
                    </a:ext>
                  </a:extLst>
                </a:gridCol>
                <a:gridCol w="778795">
                  <a:extLst>
                    <a:ext uri="{9D8B030D-6E8A-4147-A177-3AD203B41FA5}">
                      <a16:colId xmlns:a16="http://schemas.microsoft.com/office/drawing/2014/main" val="20004"/>
                    </a:ext>
                  </a:extLst>
                </a:gridCol>
                <a:gridCol w="778795">
                  <a:extLst>
                    <a:ext uri="{9D8B030D-6E8A-4147-A177-3AD203B41FA5}">
                      <a16:colId xmlns:a16="http://schemas.microsoft.com/office/drawing/2014/main" val="2822941339"/>
                    </a:ext>
                  </a:extLst>
                </a:gridCol>
                <a:gridCol w="731569">
                  <a:extLst>
                    <a:ext uri="{9D8B030D-6E8A-4147-A177-3AD203B41FA5}">
                      <a16:colId xmlns:a16="http://schemas.microsoft.com/office/drawing/2014/main" val="20005"/>
                    </a:ext>
                  </a:extLst>
                </a:gridCol>
                <a:gridCol w="728297">
                  <a:extLst>
                    <a:ext uri="{9D8B030D-6E8A-4147-A177-3AD203B41FA5}">
                      <a16:colId xmlns:a16="http://schemas.microsoft.com/office/drawing/2014/main" val="20006"/>
                    </a:ext>
                  </a:extLst>
                </a:gridCol>
              </a:tblGrid>
              <a:tr h="332516">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Radios</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4208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Calibri" panose="020F0502020204030204" pitchFamily="34" charset="0"/>
                        </a:rPr>
                        <a:t>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panose="020F0502020204030204" pitchFamily="34" charset="0"/>
                        </a:rPr>
                        <a:t>RCA la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163 394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121 533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44m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171 261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129 286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18s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1055175"/>
                  </a:ext>
                </a:extLst>
              </a:tr>
              <a:tr h="215477">
                <a:tc>
                  <a:txBody>
                    <a:bodyPr/>
                    <a:lstStyle/>
                    <a:p>
                      <a:pPr algn="ctr" fontAlgn="b"/>
                      <a:r>
                        <a:rPr lang="fr-FR" sz="1100" b="0" i="0" u="none" strike="noStrike">
                          <a:solidFill>
                            <a:srgbClr val="000000"/>
                          </a:solidFill>
                          <a:effectLst/>
                          <a:latin typeface="Calibri" panose="020F0502020204030204" pitchFamily="34" charset="0"/>
                        </a:rPr>
                        <a:t>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Oui FM classic rock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162 080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145 626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53m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183 876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164 478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53m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90999790"/>
                  </a:ext>
                </a:extLst>
              </a:tr>
              <a:tr h="184233">
                <a:tc>
                  <a:txBody>
                    <a:bodyPr/>
                    <a:lstStyle/>
                    <a:p>
                      <a:pPr algn="ctr" fontAlgn="b"/>
                      <a:r>
                        <a:rPr lang="fr-FR" sz="1100" b="0" i="0" u="none" strike="noStrike">
                          <a:solidFill>
                            <a:srgbClr val="000000"/>
                          </a:solidFill>
                          <a:effectLst/>
                          <a:latin typeface="Calibri" panose="020F0502020204030204" pitchFamily="34" charset="0"/>
                        </a:rPr>
                        <a:t>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Radio DKL(*)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161 832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187 231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09m 25s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186 905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201 448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04m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56847">
                <a:tc>
                  <a:txBody>
                    <a:bodyPr/>
                    <a:lstStyle/>
                    <a:p>
                      <a:pPr algn="ctr" fontAlgn="b"/>
                      <a:r>
                        <a:rPr lang="fr-FR" sz="1100" b="0" i="0" u="none" strike="noStrike">
                          <a:solidFill>
                            <a:srgbClr val="000000"/>
                          </a:solidFill>
                          <a:effectLst/>
                          <a:latin typeface="Calibri" panose="020F0502020204030204" pitchFamily="34" charset="0"/>
                        </a:rPr>
                        <a:t>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Magnum la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161 338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159 864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59m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174 966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170 699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58m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595752177"/>
                  </a:ext>
                </a:extLst>
              </a:tr>
              <a:tr h="156847">
                <a:tc>
                  <a:txBody>
                    <a:bodyPr/>
                    <a:lstStyle/>
                    <a:p>
                      <a:pPr algn="ctr" fontAlgn="b"/>
                      <a:r>
                        <a:rPr lang="fr-FR" sz="1100" b="0" i="0" u="none" strike="noStrike">
                          <a:solidFill>
                            <a:srgbClr val="000000"/>
                          </a:solidFill>
                          <a:effectLst/>
                          <a:latin typeface="Calibri" panose="020F0502020204030204" pitchFamily="34" charset="0"/>
                        </a:rPr>
                        <a:t>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Fip Nouveautés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159 465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121 918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233 212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177 454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45m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56847">
                <a:tc>
                  <a:txBody>
                    <a:bodyPr/>
                    <a:lstStyle/>
                    <a:p>
                      <a:pPr algn="ctr" fontAlgn="b"/>
                      <a:r>
                        <a:rPr lang="fr-FR" sz="1100" b="0" i="0" u="none" strike="noStrike">
                          <a:solidFill>
                            <a:srgbClr val="000000"/>
                          </a:solidFill>
                          <a:effectLst/>
                          <a:latin typeface="Calibri" panose="020F0502020204030204" pitchFamily="34" charset="0"/>
                        </a:rPr>
                        <a:t>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Vibration(*)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154 751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136 266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52m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182 790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150 854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119187125"/>
                  </a:ext>
                </a:extLst>
              </a:tr>
              <a:tr h="156847">
                <a:tc>
                  <a:txBody>
                    <a:bodyPr/>
                    <a:lstStyle/>
                    <a:p>
                      <a:pPr algn="ctr" fontAlgn="b"/>
                      <a:r>
                        <a:rPr lang="fr-FR" sz="1100" b="0" i="0" u="none" strike="noStrike">
                          <a:solidFill>
                            <a:srgbClr val="000000"/>
                          </a:solidFill>
                          <a:effectLst/>
                          <a:latin typeface="Calibri" panose="020F0502020204030204" pitchFamily="34" charset="0"/>
                        </a:rPr>
                        <a:t>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Delta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151 925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161 571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03m 49s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166 054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177 849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1h 04m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56847">
                <a:tc>
                  <a:txBody>
                    <a:bodyPr/>
                    <a:lstStyle/>
                    <a:p>
                      <a:pPr algn="ctr" fontAlgn="b"/>
                      <a:r>
                        <a:rPr lang="fr-FR" sz="1100" b="0" i="0" u="none" strike="noStrike">
                          <a:solidFill>
                            <a:srgbClr val="000000"/>
                          </a:solidFill>
                          <a:effectLst/>
                          <a:latin typeface="Calibri" panose="020F050202020403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Fip Métal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148 969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65 335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26m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181 761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77 414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25m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767467303"/>
                  </a:ext>
                </a:extLst>
              </a:tr>
              <a:tr h="156847">
                <a:tc>
                  <a:txBody>
                    <a:bodyPr/>
                    <a:lstStyle/>
                    <a:p>
                      <a:pPr algn="ctr" fontAlgn="b"/>
                      <a:r>
                        <a:rPr lang="fr-FR" sz="1100" b="0" i="0" u="none" strike="noStrike">
                          <a:solidFill>
                            <a:srgbClr val="000000"/>
                          </a:solidFill>
                          <a:effectLst/>
                          <a:latin typeface="Calibri" panose="020F050202020403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solidFill>
                            <a:srgbClr val="000000"/>
                          </a:solidFill>
                          <a:effectLst/>
                          <a:latin typeface="Calibri" panose="020F0502020204030204" pitchFamily="34" charset="0"/>
                        </a:rPr>
                        <a:t>Skyrock urban music non stop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147 640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37 109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15m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177 997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45 928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15m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156847">
                <a:tc>
                  <a:txBody>
                    <a:bodyPr/>
                    <a:lstStyle/>
                    <a:p>
                      <a:pPr algn="ctr" fontAlgn="b"/>
                      <a:r>
                        <a:rPr lang="fr-FR" sz="1100" b="0" i="0" u="none" strike="noStrike">
                          <a:solidFill>
                            <a:srgbClr val="000000"/>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Ado(*)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143 069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92 961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38m 59s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177 694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113 363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38m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76035166"/>
                  </a:ext>
                </a:extLst>
              </a:tr>
              <a:tr h="156847">
                <a:tc>
                  <a:txBody>
                    <a:bodyPr/>
                    <a:lstStyle/>
                    <a:p>
                      <a:pPr algn="ctr" fontAlgn="b"/>
                      <a:r>
                        <a:rPr lang="fr-FR" sz="1100" b="0" i="0" u="none" strike="noStrike">
                          <a:solidFill>
                            <a:srgbClr val="000000"/>
                          </a:solidFill>
                          <a:effectLst/>
                          <a:latin typeface="Calibri" panose="020F0502020204030204" pitchFamily="34" charset="0"/>
                        </a:rPr>
                        <a:t>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Musique Easy Classique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141 300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97 232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198 520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134 715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40m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156847">
                <a:tc>
                  <a:txBody>
                    <a:bodyPr/>
                    <a:lstStyle/>
                    <a:p>
                      <a:pPr algn="ctr" fontAlgn="b"/>
                      <a:r>
                        <a:rPr lang="fr-FR" sz="1100" b="0" i="0" u="none" strike="noStrike">
                          <a:solidFill>
                            <a:srgbClr val="000000"/>
                          </a:solidFill>
                          <a:effectLst/>
                          <a:latin typeface="Calibri" panose="020F0502020204030204" pitchFamily="34" charset="0"/>
                        </a:rPr>
                        <a:t>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Wit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139 443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124 998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53m 47s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153 970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136 735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53m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4242465258"/>
                  </a:ext>
                </a:extLst>
              </a:tr>
              <a:tr h="156847">
                <a:tc>
                  <a:txBody>
                    <a:bodyPr/>
                    <a:lstStyle/>
                    <a:p>
                      <a:pPr algn="ctr" fontAlgn="b"/>
                      <a:r>
                        <a:rPr lang="fr-FR" sz="1100" b="0" i="0" u="none" strike="noStrike">
                          <a:solidFill>
                            <a:srgbClr val="000000"/>
                          </a:solidFill>
                          <a:effectLst/>
                          <a:latin typeface="Calibri" panose="020F0502020204030204" pitchFamily="34" charset="0"/>
                        </a:rPr>
                        <a:t>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FG Starter by Hakimakli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139 300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52 046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22m 25s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183 717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68 462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22m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56847">
                <a:tc>
                  <a:txBody>
                    <a:bodyPr/>
                    <a:lstStyle/>
                    <a:p>
                      <a:pPr algn="ctr" fontAlgn="b"/>
                      <a:r>
                        <a:rPr lang="fr-FR" sz="1100" b="0" i="0" u="none" strike="noStrike">
                          <a:solidFill>
                            <a:srgbClr val="000000"/>
                          </a:solidFill>
                          <a:effectLst/>
                          <a:latin typeface="Calibri" panose="020F0502020204030204" pitchFamily="34" charset="0"/>
                        </a:rPr>
                        <a:t>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Pays De Savoie(*)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135 596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119 524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52m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147 469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130 046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52m 55s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575166744"/>
                  </a:ext>
                </a:extLst>
              </a:tr>
              <a:tr h="156847">
                <a:tc>
                  <a:txBody>
                    <a:bodyPr/>
                    <a:lstStyle/>
                    <a:p>
                      <a:pPr algn="ctr" fontAlgn="b"/>
                      <a:r>
                        <a:rPr lang="fr-FR" sz="1100" b="0" i="0" u="none" strike="noStrike">
                          <a:solidFill>
                            <a:srgbClr val="000000"/>
                          </a:solidFill>
                          <a:effectLst/>
                          <a:latin typeface="Calibri" panose="020F0502020204030204" pitchFamily="34" charset="0"/>
                        </a:rPr>
                        <a:t>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Mayotte la 1ère(*)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135 377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53 429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23m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150 005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57 971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23m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56847">
                <a:tc>
                  <a:txBody>
                    <a:bodyPr/>
                    <a:lstStyle/>
                    <a:p>
                      <a:pPr algn="ctr" fontAlgn="b"/>
                      <a:r>
                        <a:rPr lang="fr-FR" sz="1100" b="0" i="0" u="none" strike="noStrike">
                          <a:solidFill>
                            <a:srgbClr val="000000"/>
                          </a:solidFill>
                          <a:effectLst/>
                          <a:latin typeface="Calibri" panose="020F0502020204030204" pitchFamily="34" charset="0"/>
                        </a:rPr>
                        <a:t>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Drome Ardeche(*)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133 998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96 267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43m 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138 979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101 336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43m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35405931"/>
                  </a:ext>
                </a:extLst>
              </a:tr>
              <a:tr h="156847">
                <a:tc>
                  <a:txBody>
                    <a:bodyPr/>
                    <a:lstStyle/>
                    <a:p>
                      <a:pPr algn="ctr" fontAlgn="b"/>
                      <a:r>
                        <a:rPr lang="fr-FR" sz="1100" b="0" i="0" u="none" strike="noStrike">
                          <a:solidFill>
                            <a:srgbClr val="000000"/>
                          </a:solidFill>
                          <a:effectLst/>
                          <a:latin typeface="Calibri" panose="020F0502020204030204" pitchFamily="34" charset="0"/>
                        </a:rPr>
                        <a:t>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nrj hits 2022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132 840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66 588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30m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171 328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85 178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29m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56847">
                <a:tc>
                  <a:txBody>
                    <a:bodyPr/>
                    <a:lstStyle/>
                    <a:p>
                      <a:pPr algn="ctr" fontAlgn="b"/>
                      <a:r>
                        <a:rPr lang="fr-FR" sz="1100" b="0" i="0" u="none" strike="noStrike">
                          <a:solidFill>
                            <a:srgbClr val="000000"/>
                          </a:solidFill>
                          <a:effectLst/>
                          <a:latin typeface="Calibri" panose="020F0502020204030204" pitchFamily="34" charset="0"/>
                        </a:rPr>
                        <a:t>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Best of 80's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132 826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88 853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40m 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174 551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113 009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38m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5206042"/>
                  </a:ext>
                </a:extLst>
              </a:tr>
              <a:tr h="156847">
                <a:tc>
                  <a:txBody>
                    <a:bodyPr/>
                    <a:lstStyle/>
                    <a:p>
                      <a:pPr algn="ctr" fontAlgn="b"/>
                      <a:r>
                        <a:rPr lang="fr-FR" sz="1100" b="0" i="0" u="none" strike="noStrike">
                          <a:solidFill>
                            <a:srgbClr val="000000"/>
                          </a:solidFill>
                          <a:effectLst/>
                          <a:latin typeface="Calibri" panose="020F0502020204030204" pitchFamily="34" charset="0"/>
                        </a:rPr>
                        <a:t>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Radio VINCI Autoroutes(*)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129 734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52 902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24m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157 997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66 440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25m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56847">
                <a:tc>
                  <a:txBody>
                    <a:bodyPr/>
                    <a:lstStyle/>
                    <a:p>
                      <a:pPr algn="ctr" fontAlgn="b"/>
                      <a:r>
                        <a:rPr lang="fr-FR" sz="1100" b="0" i="0" u="none" strike="noStrike">
                          <a:solidFill>
                            <a:srgbClr val="000000"/>
                          </a:solidFill>
                          <a:effectLst/>
                          <a:latin typeface="Calibri" panose="020F0502020204030204" pitchFamily="34" charset="0"/>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Maghreb 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126 904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53 012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25m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211 132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82 936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23m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354080258"/>
                  </a:ext>
                </a:extLst>
              </a:tr>
              <a:tr h="156847">
                <a:tc>
                  <a:txBody>
                    <a:bodyPr/>
                    <a:lstStyle/>
                    <a:p>
                      <a:pPr algn="ctr" fontAlgn="b"/>
                      <a:r>
                        <a:rPr lang="fr-FR" sz="1100" b="0" i="0" u="none" strike="noStrike">
                          <a:solidFill>
                            <a:srgbClr val="000000"/>
                          </a:solidFill>
                          <a:effectLst/>
                          <a:latin typeface="Calibri" panose="020F0502020204030204" pitchFamily="34" charset="0"/>
                        </a:rPr>
                        <a:t>101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Urban Hit Rap FR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125 277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43 655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20m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217 800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67 691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18m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56847">
                <a:tc>
                  <a:txBody>
                    <a:bodyPr/>
                    <a:lstStyle/>
                    <a:p>
                      <a:pPr algn="ctr" fontAlgn="b"/>
                      <a:r>
                        <a:rPr lang="fr-FR" sz="1100" b="0" i="0" u="none" strike="noStrike">
                          <a:solidFill>
                            <a:srgbClr val="000000"/>
                          </a:solidFill>
                          <a:effectLst/>
                          <a:latin typeface="Calibri" panose="020F0502020204030204" pitchFamily="34" charset="0"/>
                        </a:rPr>
                        <a:t>102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Besancon(*)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123 817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111 007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53m 48s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131 254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118 329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54m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2"/>
                  </a:ext>
                </a:extLst>
              </a:tr>
              <a:tr h="156847">
                <a:tc>
                  <a:txBody>
                    <a:bodyPr/>
                    <a:lstStyle/>
                    <a:p>
                      <a:pPr algn="ctr" fontAlgn="b"/>
                      <a:r>
                        <a:rPr lang="fr-FR" sz="1100" b="0" i="0" u="none" strike="noStrike">
                          <a:solidFill>
                            <a:srgbClr val="000000"/>
                          </a:solidFill>
                          <a:effectLst/>
                          <a:latin typeface="Calibri" panose="020F0502020204030204" pitchFamily="34" charset="0"/>
                        </a:rPr>
                        <a:t>103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Chante France années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122 901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75 313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36m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159 106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99 116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37m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6847">
                <a:tc>
                  <a:txBody>
                    <a:bodyPr/>
                    <a:lstStyle/>
                    <a:p>
                      <a:pPr algn="ctr" fontAlgn="b"/>
                      <a:r>
                        <a:rPr lang="fr-FR" sz="1100" b="0" i="0" u="none" strike="noStrike">
                          <a:solidFill>
                            <a:srgbClr val="000000"/>
                          </a:solidFill>
                          <a:effectLst/>
                          <a:latin typeface="Calibri" panose="020F0502020204030204" pitchFamily="34" charset="0"/>
                        </a:rPr>
                        <a:t>104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122 828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137 911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07m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135 856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148 746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05m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4"/>
                  </a:ext>
                </a:extLst>
              </a:tr>
              <a:tr h="156847">
                <a:tc>
                  <a:txBody>
                    <a:bodyPr/>
                    <a:lstStyle/>
                    <a:p>
                      <a:pPr algn="ctr" fontAlgn="b"/>
                      <a:r>
                        <a:rPr lang="fr-FR" sz="1100" b="0" i="0" u="none" strike="noStrike">
                          <a:solidFill>
                            <a:srgbClr val="000000"/>
                          </a:solidFill>
                          <a:effectLst/>
                          <a:latin typeface="Calibri" panose="020F0502020204030204" pitchFamily="34" charset="0"/>
                        </a:rPr>
                        <a:t>105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Guyane la 1ère(*)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119 735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75 367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37m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132 535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79 578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36m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6847">
                <a:tc>
                  <a:txBody>
                    <a:bodyPr/>
                    <a:lstStyle/>
                    <a:p>
                      <a:pPr algn="ctr" fontAlgn="b"/>
                      <a:r>
                        <a:rPr lang="fr-FR" sz="1100" b="0" i="0" u="none" strike="noStrike">
                          <a:solidFill>
                            <a:srgbClr val="000000"/>
                          </a:solidFill>
                          <a:effectLst/>
                          <a:latin typeface="Calibri" panose="020F0502020204030204" pitchFamily="34" charset="0"/>
                        </a:rPr>
                        <a:t>106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FG at work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118 314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68 786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34m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153 357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91 185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35m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6"/>
                  </a:ext>
                </a:extLst>
              </a:tr>
              <a:tr h="156847">
                <a:tc>
                  <a:txBody>
                    <a:bodyPr/>
                    <a:lstStyle/>
                    <a:p>
                      <a:pPr algn="ctr" fontAlgn="b"/>
                      <a:r>
                        <a:rPr lang="fr-FR" sz="1100" b="0" i="0" u="none" strike="noStrike">
                          <a:solidFill>
                            <a:srgbClr val="000000"/>
                          </a:solidFill>
                          <a:effectLst/>
                          <a:latin typeface="Calibri" panose="020F0502020204030204" pitchFamily="34" charset="0"/>
                        </a:rPr>
                        <a:t>107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Mouv' 100% Mix</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117 871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41 799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21m 17s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135 781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48 380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21m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6847">
                <a:tc>
                  <a:txBody>
                    <a:bodyPr/>
                    <a:lstStyle/>
                    <a:p>
                      <a:pPr algn="ctr" fontAlgn="b"/>
                      <a:r>
                        <a:rPr lang="fr-FR" sz="1100" b="0" i="0" u="none" strike="noStrike">
                          <a:solidFill>
                            <a:srgbClr val="000000"/>
                          </a:solidFill>
                          <a:effectLst/>
                          <a:latin typeface="Calibri" panose="020F0502020204030204" pitchFamily="34" charset="0"/>
                        </a:rPr>
                        <a:t>108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Rire et Chansons stand up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116 518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76 565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39m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134 891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90 716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40m 21s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649613543"/>
                  </a:ext>
                </a:extLst>
              </a:tr>
              <a:tr h="156847">
                <a:tc>
                  <a:txBody>
                    <a:bodyPr/>
                    <a:lstStyle/>
                    <a:p>
                      <a:pPr algn="ctr" fontAlgn="b"/>
                      <a:r>
                        <a:rPr lang="fr-FR" sz="1100" b="0" i="0" u="none" strike="noStrike">
                          <a:solidFill>
                            <a:srgbClr val="000000"/>
                          </a:solidFill>
                          <a:effectLst/>
                          <a:latin typeface="Calibri" panose="020F0502020204030204" pitchFamily="34" charset="0"/>
                        </a:rPr>
                        <a:t>109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rire et chansons nouveautés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116 380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89 027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45m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133 876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102 662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46m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56847">
                <a:tc>
                  <a:txBody>
                    <a:bodyPr/>
                    <a:lstStyle/>
                    <a:p>
                      <a:pPr algn="ctr" fontAlgn="b"/>
                      <a:r>
                        <a:rPr lang="fr-FR" sz="1100" b="0" i="0" u="none" strike="noStrike">
                          <a:solidFill>
                            <a:srgbClr val="000000"/>
                          </a:solidFill>
                          <a:effectLst/>
                          <a:latin typeface="Calibri" panose="020F0502020204030204" pitchFamily="34" charset="0"/>
                        </a:rPr>
                        <a:t>110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RDL(*)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116 308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116 460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00m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126 530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124 921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59m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480328932"/>
                  </a:ext>
                </a:extLst>
              </a:tr>
              <a:tr h="156847">
                <a:tc>
                  <a:txBody>
                    <a:bodyPr/>
                    <a:lstStyle/>
                    <a:p>
                      <a:pPr algn="ctr" fontAlgn="b"/>
                      <a:r>
                        <a:rPr lang="fr-FR" sz="1100" b="0" i="0" u="none" strike="noStrike">
                          <a:solidFill>
                            <a:srgbClr val="000000"/>
                          </a:solidFill>
                          <a:effectLst/>
                          <a:latin typeface="Calibri" panose="020F0502020204030204" pitchFamily="34" charset="0"/>
                        </a:rPr>
                        <a:t>111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France Bleu Frequenzamora(*)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115 581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69 146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35m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128 005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75 347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35m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56847">
                <a:tc>
                  <a:txBody>
                    <a:bodyPr/>
                    <a:lstStyle/>
                    <a:p>
                      <a:pPr algn="ctr" fontAlgn="b"/>
                      <a:r>
                        <a:rPr lang="fr-FR" sz="1100" b="0" i="0" u="none" strike="noStrike">
                          <a:solidFill>
                            <a:srgbClr val="000000"/>
                          </a:solidFill>
                          <a:effectLst/>
                          <a:latin typeface="Calibri" panose="020F0502020204030204" pitchFamily="34" charset="0"/>
                        </a:rPr>
                        <a:t>112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manu le 6 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115 116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77 044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40m 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136 364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86 130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37m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126706911"/>
                  </a:ext>
                </a:extLst>
              </a:tr>
              <a:tr h="156847">
                <a:tc>
                  <a:txBody>
                    <a:bodyPr/>
                    <a:lstStyle/>
                    <a:p>
                      <a:pPr algn="ctr" fontAlgn="b"/>
                      <a:r>
                        <a:rPr lang="fr-FR" sz="1100" b="0" i="0" u="none" strike="noStrike">
                          <a:solidFill>
                            <a:srgbClr val="000000"/>
                          </a:solidFill>
                          <a:effectLst/>
                          <a:latin typeface="Calibri" panose="020F0502020204030204" pitchFamily="34" charset="0"/>
                        </a:rPr>
                        <a:t>113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France Bleu Isere(*)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114 640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87 316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45m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127 914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94 151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44m 10s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238023">
                <a:tc>
                  <a:txBody>
                    <a:bodyPr/>
                    <a:lstStyle/>
                    <a:p>
                      <a:pPr algn="ctr" fontAlgn="b"/>
                      <a:r>
                        <a:rPr lang="fr-FR" sz="1100" b="0" i="0" u="none" strike="noStrike">
                          <a:solidFill>
                            <a:srgbClr val="000000"/>
                          </a:solidFill>
                          <a:effectLst/>
                          <a:latin typeface="Calibri" panose="020F0502020204030204" pitchFamily="34" charset="0"/>
                        </a:rPr>
                        <a:t>114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Melody Vintage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114 281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94 122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49m 25s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136 898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113 806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49m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99078106"/>
                  </a:ext>
                </a:extLst>
              </a:tr>
              <a:tr h="156847">
                <a:tc>
                  <a:txBody>
                    <a:bodyPr/>
                    <a:lstStyle/>
                    <a:p>
                      <a:pPr algn="ctr" fontAlgn="b"/>
                      <a:r>
                        <a:rPr lang="fr-FR" sz="1100" b="0" i="0" u="none" strike="noStrike">
                          <a:solidFill>
                            <a:srgbClr val="000000"/>
                          </a:solidFill>
                          <a:effectLst/>
                          <a:latin typeface="Calibri" panose="020F0502020204030204" pitchFamily="34" charset="0"/>
                        </a:rPr>
                        <a:t>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France Bleu Sud Lorraine(*)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110 859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111 770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00m 30s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116 289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117 695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00m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56847">
                <a:tc>
                  <a:txBody>
                    <a:bodyPr/>
                    <a:lstStyle/>
                    <a:p>
                      <a:pPr algn="ctr" fontAlgn="b"/>
                      <a:r>
                        <a:rPr lang="fr-FR" sz="1100" b="0" i="0" u="none" strike="noStrike">
                          <a:solidFill>
                            <a:srgbClr val="000000"/>
                          </a:solidFill>
                          <a:effectLst/>
                          <a:latin typeface="Calibri" panose="020F0502020204030204" pitchFamily="34" charset="0"/>
                        </a:rPr>
                        <a:t>116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Radio Pomme d'Api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109 843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69 613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38m 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130 410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81 933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37m 42s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1144424"/>
                  </a:ext>
                </a:extLst>
              </a:tr>
              <a:tr h="156847">
                <a:tc>
                  <a:txBody>
                    <a:bodyPr/>
                    <a:lstStyle/>
                    <a:p>
                      <a:pPr algn="ctr" fontAlgn="b"/>
                      <a:r>
                        <a:rPr lang="fr-FR" sz="1100" b="0" i="0" u="none" strike="noStrike">
                          <a:solidFill>
                            <a:srgbClr val="000000"/>
                          </a:solidFill>
                          <a:effectLst/>
                          <a:latin typeface="Calibri" panose="020F0502020204030204" pitchFamily="34" charset="0"/>
                        </a:rPr>
                        <a:t>117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France Bleu Orleans(*)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109 456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72 131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39m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114 563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75 914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39m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156847">
                <a:tc>
                  <a:txBody>
                    <a:bodyPr/>
                    <a:lstStyle/>
                    <a:p>
                      <a:pPr algn="ctr" fontAlgn="b"/>
                      <a:r>
                        <a:rPr lang="fr-FR" sz="1100" b="0" i="0" u="none" strike="noStrike">
                          <a:solidFill>
                            <a:srgbClr val="000000"/>
                          </a:solidFill>
                          <a:effectLst/>
                          <a:latin typeface="Calibri" panose="020F0502020204030204" pitchFamily="34" charset="0"/>
                        </a:rPr>
                        <a:t>118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Saint Etienne Loire(*)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106 228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28 141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15m 54s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113 485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31 608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16m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875598372"/>
                  </a:ext>
                </a:extLst>
              </a:tr>
              <a:tr h="238023">
                <a:tc>
                  <a:txBody>
                    <a:bodyPr/>
                    <a:lstStyle/>
                    <a:p>
                      <a:pPr algn="ctr" fontAlgn="b"/>
                      <a:r>
                        <a:rPr lang="fr-FR" sz="1100" b="0" i="0" u="none" strike="noStrike">
                          <a:solidFill>
                            <a:srgbClr val="000000"/>
                          </a:solidFill>
                          <a:effectLst/>
                          <a:latin typeface="Calibri" panose="020F0502020204030204" pitchFamily="34" charset="0"/>
                        </a:rPr>
                        <a:t>119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Horizon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105 408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111 442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03m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115 371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121 782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1h 03m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r h="156847">
                <a:tc>
                  <a:txBody>
                    <a:bodyPr/>
                    <a:lstStyle/>
                    <a:p>
                      <a:pPr algn="ctr" fontAlgn="b"/>
                      <a:r>
                        <a:rPr lang="fr-FR" sz="1100" b="0" i="0" u="none" strike="noStrike">
                          <a:solidFill>
                            <a:srgbClr val="000000"/>
                          </a:solidFill>
                          <a:effectLst/>
                          <a:latin typeface="Calibri" panose="020F0502020204030204" pitchFamily="34" charset="0"/>
                        </a:rPr>
                        <a:t>120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Breizh Izel(*)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105 343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72 314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41m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113 194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78 981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41m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40314243"/>
                  </a:ext>
                </a:extLst>
              </a:tr>
            </a:tbl>
          </a:graphicData>
        </a:graphic>
      </p:graphicFrame>
      <p:sp>
        <p:nvSpPr>
          <p:cNvPr id="17" name="Rectangle 16">
            <a:extLst>
              <a:ext uri="{FF2B5EF4-FFF2-40B4-BE49-F238E27FC236}">
                <a16:creationId xmlns:a16="http://schemas.microsoft.com/office/drawing/2014/main" id="{3E593541-B33E-4326-AFBC-FA3A038483AF}"/>
              </a:ext>
            </a:extLst>
          </p:cNvPr>
          <p:cNvSpPr/>
          <p:nvPr/>
        </p:nvSpPr>
        <p:spPr>
          <a:xfrm>
            <a:off x="0" y="755576"/>
            <a:ext cx="6858000"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RADIOS</a:t>
            </a:r>
            <a:r>
              <a:rPr lang="fr-FR" sz="1100" b="1" dirty="0">
                <a:latin typeface="Arial" panose="020B0604020202020204" pitchFamily="34" charset="0"/>
                <a:cs typeface="Arial" panose="020B0604020202020204" pitchFamily="34" charset="0"/>
              </a:rPr>
              <a:t> - novembre 2022</a:t>
            </a:r>
            <a:endParaRPr lang="fr-FR" sz="105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25636147-DAAD-A927-FFD7-FA0F01FD8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414844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2C5AD0B-F1A7-4D0A-A53D-6CBF0574B8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54"/>
            <a:ext cx="6858000" cy="836538"/>
          </a:xfrm>
          <a:prstGeom prst="rect">
            <a:avLst/>
          </a:prstGeom>
        </p:spPr>
      </p:pic>
      <p:sp>
        <p:nvSpPr>
          <p:cNvPr id="15" name="Rectangle 14">
            <a:extLst>
              <a:ext uri="{FF2B5EF4-FFF2-40B4-BE49-F238E27FC236}">
                <a16:creationId xmlns:a16="http://schemas.microsoft.com/office/drawing/2014/main" id="{53DEC943-AE90-4B78-B009-89C246267F12}"/>
              </a:ext>
            </a:extLst>
          </p:cNvPr>
          <p:cNvSpPr/>
          <p:nvPr/>
        </p:nvSpPr>
        <p:spPr>
          <a:xfrm>
            <a:off x="1538" y="8698674"/>
            <a:ext cx="6172200" cy="215444"/>
          </a:xfrm>
          <a:prstGeom prst="rect">
            <a:avLst/>
          </a:prstGeom>
        </p:spPr>
        <p:txBody>
          <a:bodyPr wrap="square">
            <a:spAutoFit/>
          </a:bodyPr>
          <a:lstStyle/>
          <a:p>
            <a:r>
              <a:rPr lang="fr-FR" sz="800" dirty="0">
                <a:solidFill>
                  <a:schemeClr val="bg1"/>
                </a:solidFill>
                <a:latin typeface="Arial" panose="020B0604020202020204" pitchFamily="34" charset="0"/>
                <a:cs typeface="Arial" panose="020B0604020202020204" pitchFamily="34" charset="0"/>
              </a:rPr>
              <a:t>(*) : il s'agit des Radios dont le flux audio est identique à celui de la station FM diffusée sur les ondes, au même moment (</a:t>
            </a:r>
            <a:r>
              <a:rPr lang="fr-FR" sz="800" dirty="0" err="1">
                <a:solidFill>
                  <a:schemeClr val="bg1"/>
                </a:solidFill>
                <a:latin typeface="Arial" panose="020B0604020202020204" pitchFamily="34" charset="0"/>
                <a:cs typeface="Arial" panose="020B0604020202020204" pitchFamily="34" charset="0"/>
              </a:rPr>
              <a:t>Simulcast</a:t>
            </a:r>
            <a:r>
              <a:rPr lang="fr-FR" sz="800" dirty="0">
                <a:solidFill>
                  <a:schemeClr val="bg1"/>
                </a:solidFill>
                <a:latin typeface="Arial" panose="020B0604020202020204" pitchFamily="34" charset="0"/>
                <a:cs typeface="Arial" panose="020B0604020202020204" pitchFamily="34" charset="0"/>
              </a:rPr>
              <a:t>)</a:t>
            </a:r>
            <a:endParaRPr lang="fr-FR" dirty="0">
              <a:solidFill>
                <a:schemeClr val="bg1"/>
              </a:solidFill>
            </a:endParaRPr>
          </a:p>
        </p:txBody>
      </p:sp>
      <p:graphicFrame>
        <p:nvGraphicFramePr>
          <p:cNvPr id="16" name="Tableau 15">
            <a:extLst>
              <a:ext uri="{FF2B5EF4-FFF2-40B4-BE49-F238E27FC236}">
                <a16:creationId xmlns:a16="http://schemas.microsoft.com/office/drawing/2014/main" id="{935962D6-1EA2-45FE-8154-B78AB33E9723}"/>
              </a:ext>
            </a:extLst>
          </p:cNvPr>
          <p:cNvGraphicFramePr>
            <a:graphicFrameLocks noGrp="1"/>
          </p:cNvGraphicFramePr>
          <p:nvPr>
            <p:extLst>
              <p:ext uri="{D42A27DB-BD31-4B8C-83A1-F6EECF244321}">
                <p14:modId xmlns:p14="http://schemas.microsoft.com/office/powerpoint/2010/main" val="1788526400"/>
              </p:ext>
            </p:extLst>
          </p:nvPr>
        </p:nvGraphicFramePr>
        <p:xfrm>
          <a:off x="58316" y="1015894"/>
          <a:ext cx="6741368" cy="7745267"/>
        </p:xfrm>
        <a:graphic>
          <a:graphicData uri="http://schemas.openxmlformats.org/drawingml/2006/table">
            <a:tbl>
              <a:tblPr/>
              <a:tblGrid>
                <a:gridCol w="347504">
                  <a:extLst>
                    <a:ext uri="{9D8B030D-6E8A-4147-A177-3AD203B41FA5}">
                      <a16:colId xmlns:a16="http://schemas.microsoft.com/office/drawing/2014/main" val="20000"/>
                    </a:ext>
                  </a:extLst>
                </a:gridCol>
                <a:gridCol w="1819863">
                  <a:extLst>
                    <a:ext uri="{9D8B030D-6E8A-4147-A177-3AD203B41FA5}">
                      <a16:colId xmlns:a16="http://schemas.microsoft.com/office/drawing/2014/main" val="20001"/>
                    </a:ext>
                  </a:extLst>
                </a:gridCol>
                <a:gridCol w="778617">
                  <a:extLst>
                    <a:ext uri="{9D8B030D-6E8A-4147-A177-3AD203B41FA5}">
                      <a16:colId xmlns:a16="http://schemas.microsoft.com/office/drawing/2014/main" val="20002"/>
                    </a:ext>
                  </a:extLst>
                </a:gridCol>
                <a:gridCol w="778617">
                  <a:extLst>
                    <a:ext uri="{9D8B030D-6E8A-4147-A177-3AD203B41FA5}">
                      <a16:colId xmlns:a16="http://schemas.microsoft.com/office/drawing/2014/main" val="20003"/>
                    </a:ext>
                  </a:extLst>
                </a:gridCol>
                <a:gridCol w="778617">
                  <a:extLst>
                    <a:ext uri="{9D8B030D-6E8A-4147-A177-3AD203B41FA5}">
                      <a16:colId xmlns:a16="http://schemas.microsoft.com/office/drawing/2014/main" val="20004"/>
                    </a:ext>
                  </a:extLst>
                </a:gridCol>
                <a:gridCol w="778617">
                  <a:extLst>
                    <a:ext uri="{9D8B030D-6E8A-4147-A177-3AD203B41FA5}">
                      <a16:colId xmlns:a16="http://schemas.microsoft.com/office/drawing/2014/main" val="2822941339"/>
                    </a:ext>
                  </a:extLst>
                </a:gridCol>
                <a:gridCol w="731402">
                  <a:extLst>
                    <a:ext uri="{9D8B030D-6E8A-4147-A177-3AD203B41FA5}">
                      <a16:colId xmlns:a16="http://schemas.microsoft.com/office/drawing/2014/main" val="20005"/>
                    </a:ext>
                  </a:extLst>
                </a:gridCol>
                <a:gridCol w="728131">
                  <a:extLst>
                    <a:ext uri="{9D8B030D-6E8A-4147-A177-3AD203B41FA5}">
                      <a16:colId xmlns:a16="http://schemas.microsoft.com/office/drawing/2014/main" val="20006"/>
                    </a:ext>
                  </a:extLst>
                </a:gridCol>
              </a:tblGrid>
              <a:tr h="326116">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Rang</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Radios</a:t>
                      </a:r>
                    </a:p>
                  </a:txBody>
                  <a:tcPr marL="52116"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800" b="1" i="0" u="none" strike="noStrike" dirty="0">
                          <a:solidFill>
                            <a:schemeClr val="bg1"/>
                          </a:solidFill>
                          <a:effectLst/>
                          <a:latin typeface="Arial" panose="020B0604020202020204" pitchFamily="34" charset="0"/>
                          <a:cs typeface="Arial" panose="020B0604020202020204" pitchFamily="34" charset="0"/>
                        </a:rPr>
                        <a:t>Ecoutes actives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France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kern="1200" dirty="0">
                          <a:solidFill>
                            <a:schemeClr val="bg1"/>
                          </a:solidFill>
                          <a:effectLst/>
                          <a:latin typeface="Arial" panose="020B0604020202020204" pitchFamily="34" charset="0"/>
                          <a:ea typeface="+mn-ea"/>
                          <a:cs typeface="Arial" panose="020B0604020202020204" pitchFamily="34" charset="0"/>
                        </a:rPr>
                        <a:t>Durée d'Ecoute moyenne France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Ecoutes actives Monde</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solidFill>
                            <a:schemeClr val="bg1"/>
                          </a:solidFill>
                          <a:effectLst/>
                          <a:latin typeface="Arial" panose="020B0604020202020204" pitchFamily="34" charset="0"/>
                          <a:cs typeface="Arial" panose="020B0604020202020204" pitchFamily="34" charset="0"/>
                        </a:rPr>
                        <a:t>Durée d'Ecoute Monde (en h.)</a:t>
                      </a:r>
                    </a:p>
                  </a:txBody>
                  <a:tcPr marL="5791" marR="5791" marT="5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48321">
                <a:tc>
                  <a:txBody>
                    <a:bodyPr/>
                    <a:lstStyle/>
                    <a:p>
                      <a:pPr algn="ctr" fontAlgn="b"/>
                      <a:r>
                        <a:rPr lang="fr-FR" sz="1100" b="0" i="0" u="none" strike="noStrike" dirty="0">
                          <a:solidFill>
                            <a:srgbClr val="000000"/>
                          </a:solidFill>
                          <a:effectLst/>
                          <a:latin typeface="Calibri" panose="020F0502020204030204" pitchFamily="34" charset="0"/>
                        </a:rPr>
                        <a:t>121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err="1">
                          <a:solidFill>
                            <a:srgbClr val="000000"/>
                          </a:solidFill>
                          <a:effectLst/>
                          <a:latin typeface="Calibri" panose="020F0502020204030204" pitchFamily="34" charset="0"/>
                        </a:rPr>
                        <a:t>Mouv</a:t>
                      </a:r>
                      <a:r>
                        <a:rPr lang="fr-FR" sz="1100" b="0" i="0" u="none" strike="noStrike" dirty="0">
                          <a:solidFill>
                            <a:srgbClr val="000000"/>
                          </a:solidFill>
                          <a:effectLst/>
                          <a:latin typeface="Calibri" panose="020F0502020204030204" pitchFamily="34" charset="0"/>
                        </a:rPr>
                        <a:t>' </a:t>
                      </a:r>
                      <a:r>
                        <a:rPr lang="fr-FR" sz="1100" b="0" i="0" u="none" strike="noStrike" dirty="0" err="1">
                          <a:solidFill>
                            <a:srgbClr val="000000"/>
                          </a:solidFill>
                          <a:effectLst/>
                          <a:latin typeface="Calibri" panose="020F0502020204030204" pitchFamily="34" charset="0"/>
                        </a:rPr>
                        <a:t>Classics</a:t>
                      </a:r>
                      <a:endParaRPr lang="fr-FR" sz="11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104 729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48 301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27m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117 631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54 656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27m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8321">
                <a:tc>
                  <a:txBody>
                    <a:bodyPr/>
                    <a:lstStyle/>
                    <a:p>
                      <a:pPr algn="ctr" fontAlgn="b"/>
                      <a:r>
                        <a:rPr lang="fr-FR" sz="1100" b="0" i="0" u="none" strike="noStrike">
                          <a:solidFill>
                            <a:srgbClr val="000000"/>
                          </a:solidFill>
                          <a:effectLst/>
                          <a:latin typeface="Calibri" panose="020F0502020204030204" pitchFamily="34" charset="0"/>
                        </a:rPr>
                        <a:t>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Totem(*)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104 191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836">
                        <a:alpha val="30196"/>
                      </a:srgbClr>
                    </a:solidFill>
                  </a:tcPr>
                </a:tc>
                <a:tc>
                  <a:txBody>
                    <a:bodyPr/>
                    <a:lstStyle/>
                    <a:p>
                      <a:pPr algn="r" fontAlgn="t"/>
                      <a:r>
                        <a:rPr lang="fr-FR" sz="1100" b="0" i="0" u="none" strike="noStrike">
                          <a:solidFill>
                            <a:srgbClr val="000000"/>
                          </a:solidFill>
                          <a:effectLst/>
                          <a:latin typeface="Calibri" panose="020F0502020204030204" pitchFamily="34" charset="0"/>
                        </a:rPr>
                        <a:t>  94 157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54m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115 696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111 965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58m 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90999790"/>
                  </a:ext>
                </a:extLst>
              </a:tr>
              <a:tr h="148321">
                <a:tc>
                  <a:txBody>
                    <a:bodyPr/>
                    <a:lstStyle/>
                    <a:p>
                      <a:pPr algn="ctr" fontAlgn="b"/>
                      <a:r>
                        <a:rPr lang="fr-FR" sz="1100" b="0" i="0" u="none" strike="noStrike">
                          <a:solidFill>
                            <a:srgbClr val="000000"/>
                          </a:solidFill>
                          <a:effectLst/>
                          <a:latin typeface="Calibri" panose="020F0502020204030204" pitchFamily="34" charset="0"/>
                        </a:rPr>
                        <a:t>123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Impact FM années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102 082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60 777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35m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113 778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66 429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35m 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771381"/>
                  </a:ext>
                </a:extLst>
              </a:tr>
              <a:tr h="148321">
                <a:tc>
                  <a:txBody>
                    <a:bodyPr/>
                    <a:lstStyle/>
                    <a:p>
                      <a:pPr algn="ctr" fontAlgn="b"/>
                      <a:r>
                        <a:rPr lang="fr-FR" sz="1100" b="0" i="0" u="none" strike="noStrike">
                          <a:solidFill>
                            <a:srgbClr val="000000"/>
                          </a:solidFill>
                          <a:effectLst/>
                          <a:latin typeface="Calibri" panose="020F0502020204030204" pitchFamily="34" charset="0"/>
                        </a:rPr>
                        <a:t>124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Herault(*)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101 117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73 202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43m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109 151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79 078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43m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595752177"/>
                  </a:ext>
                </a:extLst>
              </a:tr>
              <a:tr h="148321">
                <a:tc>
                  <a:txBody>
                    <a:bodyPr/>
                    <a:lstStyle/>
                    <a:p>
                      <a:pPr algn="ctr" fontAlgn="b"/>
                      <a:r>
                        <a:rPr lang="fr-FR" sz="1100" b="0" i="0" u="none" strike="noStrike">
                          <a:solidFill>
                            <a:srgbClr val="000000"/>
                          </a:solidFill>
                          <a:effectLst/>
                          <a:latin typeface="Calibri" panose="020F0502020204030204" pitchFamily="34" charset="0"/>
                        </a:rPr>
                        <a:t>125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Générations Rap Français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100 064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29 088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17m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147 179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41 816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17m 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566841"/>
                  </a:ext>
                </a:extLst>
              </a:tr>
              <a:tr h="148321">
                <a:tc>
                  <a:txBody>
                    <a:bodyPr/>
                    <a:lstStyle/>
                    <a:p>
                      <a:pPr algn="ctr" fontAlgn="b"/>
                      <a:r>
                        <a:rPr lang="fr-FR" sz="1100" b="0" i="0" u="none" strike="noStrike">
                          <a:solidFill>
                            <a:srgbClr val="000000"/>
                          </a:solidFill>
                          <a:effectLst/>
                          <a:latin typeface="Calibri" panose="020F0502020204030204" pitchFamily="34" charset="0"/>
                        </a:rPr>
                        <a:t>126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la playlist 2000's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100 063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49 932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29m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124 991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63 253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30m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119187125"/>
                  </a:ext>
                </a:extLst>
              </a:tr>
              <a:tr h="148321">
                <a:tc>
                  <a:txBody>
                    <a:bodyPr/>
                    <a:lstStyle/>
                    <a:p>
                      <a:pPr algn="ctr" fontAlgn="b"/>
                      <a:r>
                        <a:rPr lang="fr-FR" sz="1100" b="0" i="0" u="none" strike="noStrike">
                          <a:solidFill>
                            <a:srgbClr val="000000"/>
                          </a:solidFill>
                          <a:effectLst/>
                          <a:latin typeface="Calibri" panose="020F0502020204030204" pitchFamily="34" charset="0"/>
                        </a:rPr>
                        <a:t>127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Bleu Lorraine Nord(*)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99 688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82 032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49m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110 461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89 731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48m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232362"/>
                  </a:ext>
                </a:extLst>
              </a:tr>
              <a:tr h="148321">
                <a:tc>
                  <a:txBody>
                    <a:bodyPr/>
                    <a:lstStyle/>
                    <a:p>
                      <a:pPr algn="ctr" fontAlgn="b"/>
                      <a:r>
                        <a:rPr lang="fr-FR" sz="1100" b="0" i="0" u="none" strike="noStrike">
                          <a:solidFill>
                            <a:srgbClr val="000000"/>
                          </a:solidFill>
                          <a:effectLst/>
                          <a:latin typeface="Calibri" panose="020F0502020204030204" pitchFamily="34" charset="0"/>
                        </a:rPr>
                        <a:t>128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Musique Concerts Radio France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96 309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56 503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35m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140 108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85 666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36m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767467303"/>
                  </a:ext>
                </a:extLst>
              </a:tr>
              <a:tr h="148321">
                <a:tc>
                  <a:txBody>
                    <a:bodyPr/>
                    <a:lstStyle/>
                    <a:p>
                      <a:pPr algn="ctr" fontAlgn="b"/>
                      <a:r>
                        <a:rPr lang="fr-FR" sz="1100" b="0" i="0" u="none" strike="noStrike">
                          <a:solidFill>
                            <a:srgbClr val="000000"/>
                          </a:solidFill>
                          <a:effectLst/>
                          <a:latin typeface="Calibri" panose="020F0502020204030204" pitchFamily="34" charset="0"/>
                        </a:rPr>
                        <a:t>129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Bleu Roussillon(*)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96 195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69 846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43m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105 107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76 671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43m 46s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0474371"/>
                  </a:ext>
                </a:extLst>
              </a:tr>
              <a:tr h="201332">
                <a:tc>
                  <a:txBody>
                    <a:bodyPr/>
                    <a:lstStyle/>
                    <a:p>
                      <a:pPr algn="ctr" fontAlgn="b"/>
                      <a:r>
                        <a:rPr lang="fr-FR" sz="1100" b="0" i="0" u="none" strike="noStrike">
                          <a:solidFill>
                            <a:srgbClr val="000000"/>
                          </a:solidFill>
                          <a:effectLst/>
                          <a:latin typeface="Calibri" panose="020F0502020204030204" pitchFamily="34" charset="0"/>
                        </a:rPr>
                        <a:t>130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Toulouse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95 876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87 349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54m 40s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104 527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95 350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54m 44s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76035166"/>
                  </a:ext>
                </a:extLst>
              </a:tr>
              <a:tr h="148321">
                <a:tc>
                  <a:txBody>
                    <a:bodyPr/>
                    <a:lstStyle/>
                    <a:p>
                      <a:pPr algn="ctr" fontAlgn="b"/>
                      <a:r>
                        <a:rPr lang="fr-FR" sz="1100" b="0" i="0" u="none" strike="noStrike">
                          <a:solidFill>
                            <a:srgbClr val="000000"/>
                          </a:solidFill>
                          <a:effectLst/>
                          <a:latin typeface="Calibri" panose="020F0502020204030204" pitchFamily="34" charset="0"/>
                        </a:rPr>
                        <a:t>131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Bleu Azur(*)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94 464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55 730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35m 24s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116 902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67 467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34m 38s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199057"/>
                  </a:ext>
                </a:extLst>
              </a:tr>
              <a:tr h="148321">
                <a:tc>
                  <a:txBody>
                    <a:bodyPr/>
                    <a:lstStyle/>
                    <a:p>
                      <a:pPr algn="ctr" fontAlgn="b"/>
                      <a:r>
                        <a:rPr lang="fr-FR" sz="1100" b="0" i="0" u="none" strike="noStrike">
                          <a:solidFill>
                            <a:srgbClr val="000000"/>
                          </a:solidFill>
                          <a:effectLst/>
                          <a:latin typeface="Calibri" panose="020F0502020204030204" pitchFamily="34" charset="0"/>
                        </a:rPr>
                        <a:t>132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Basse Normandie(*)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93 317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77 587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49m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103 172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83 782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48m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4242465258"/>
                  </a:ext>
                </a:extLst>
              </a:tr>
              <a:tr h="148321">
                <a:tc>
                  <a:txBody>
                    <a:bodyPr/>
                    <a:lstStyle/>
                    <a:p>
                      <a:pPr algn="ctr" fontAlgn="b"/>
                      <a:r>
                        <a:rPr lang="fr-FR" sz="1100" b="0" i="0" u="none" strike="noStrike">
                          <a:solidFill>
                            <a:srgbClr val="000000"/>
                          </a:solidFill>
                          <a:effectLst/>
                          <a:latin typeface="Calibri" panose="020F0502020204030204" pitchFamily="34" charset="0"/>
                        </a:rPr>
                        <a:t>133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Africa 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92 763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43 466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28m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303 350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118 659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23m 28s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05748"/>
                  </a:ext>
                </a:extLst>
              </a:tr>
              <a:tr h="148321">
                <a:tc>
                  <a:txBody>
                    <a:bodyPr/>
                    <a:lstStyle/>
                    <a:p>
                      <a:pPr algn="ctr" fontAlgn="b"/>
                      <a:r>
                        <a:rPr lang="fr-FR" sz="1100" b="0" i="0" u="none" strike="noStrike">
                          <a:solidFill>
                            <a:srgbClr val="000000"/>
                          </a:solidFill>
                          <a:effectLst/>
                          <a:latin typeface="Calibri" panose="020F0502020204030204" pitchFamily="34" charset="0"/>
                        </a:rPr>
                        <a:t>134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dance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91 986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49 070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32m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155 028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79 781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30m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575166744"/>
                  </a:ext>
                </a:extLst>
              </a:tr>
              <a:tr h="148321">
                <a:tc>
                  <a:txBody>
                    <a:bodyPr/>
                    <a:lstStyle/>
                    <a:p>
                      <a:pPr algn="ctr" fontAlgn="b"/>
                      <a:r>
                        <a:rPr lang="fr-FR" sz="1100" b="0" i="0" u="none" strike="noStrike">
                          <a:solidFill>
                            <a:srgbClr val="000000"/>
                          </a:solidFill>
                          <a:effectLst/>
                          <a:latin typeface="Calibri" panose="020F0502020204030204" pitchFamily="34" charset="0"/>
                        </a:rPr>
                        <a:t>135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Maritima(*)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91 877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64 232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41m 57s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104 607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73 605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42m 13s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657782"/>
                  </a:ext>
                </a:extLst>
              </a:tr>
              <a:tr h="148321">
                <a:tc>
                  <a:txBody>
                    <a:bodyPr/>
                    <a:lstStyle/>
                    <a:p>
                      <a:pPr algn="ctr" fontAlgn="b"/>
                      <a:r>
                        <a:rPr lang="fr-FR" sz="1100" b="0" i="0" u="none" strike="noStrike">
                          <a:solidFill>
                            <a:srgbClr val="000000"/>
                          </a:solidFill>
                          <a:effectLst/>
                          <a:latin typeface="Calibri" panose="020F0502020204030204" pitchFamily="34" charset="0"/>
                        </a:rPr>
                        <a:t>136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Musique La Jazz</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89 911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61 795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41m 14s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134 201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91 720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41m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35405931"/>
                  </a:ext>
                </a:extLst>
              </a:tr>
              <a:tr h="148321">
                <a:tc>
                  <a:txBody>
                    <a:bodyPr/>
                    <a:lstStyle/>
                    <a:p>
                      <a:pPr algn="ctr" fontAlgn="b"/>
                      <a:r>
                        <a:rPr lang="fr-FR" sz="1100" b="0" i="0" u="none" strike="noStrike">
                          <a:solidFill>
                            <a:srgbClr val="000000"/>
                          </a:solidFill>
                          <a:effectLst/>
                          <a:latin typeface="Calibri" panose="020F0502020204030204" pitchFamily="34" charset="0"/>
                        </a:rPr>
                        <a:t>137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Jazz Radio Blues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89 564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82 817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55m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274 741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220 687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48m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0966716"/>
                  </a:ext>
                </a:extLst>
              </a:tr>
              <a:tr h="148321">
                <a:tc>
                  <a:txBody>
                    <a:bodyPr/>
                    <a:lstStyle/>
                    <a:p>
                      <a:pPr algn="ctr" fontAlgn="b"/>
                      <a:r>
                        <a:rPr lang="fr-FR" sz="1100" b="0" i="0" u="none" strike="noStrike">
                          <a:solidFill>
                            <a:srgbClr val="000000"/>
                          </a:solidFill>
                          <a:effectLst/>
                          <a:latin typeface="Calibri" panose="020F0502020204030204" pitchFamily="34" charset="0"/>
                        </a:rPr>
                        <a:t>138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Picardie(*)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88 870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88 668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59m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94 522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93 137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59m 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5206042"/>
                  </a:ext>
                </a:extLst>
              </a:tr>
              <a:tr h="148321">
                <a:tc>
                  <a:txBody>
                    <a:bodyPr/>
                    <a:lstStyle/>
                    <a:p>
                      <a:pPr algn="ctr" fontAlgn="b"/>
                      <a:r>
                        <a:rPr lang="fr-FR" sz="1100" b="0" i="0" u="none" strike="noStrike">
                          <a:solidFill>
                            <a:srgbClr val="000000"/>
                          </a:solidFill>
                          <a:effectLst/>
                          <a:latin typeface="Calibri" panose="020F0502020204030204" pitchFamily="34" charset="0"/>
                        </a:rPr>
                        <a:t>139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Mouv' Rap FR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88 500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30 551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20m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105 615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36 900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20m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3333211"/>
                  </a:ext>
                </a:extLst>
              </a:tr>
              <a:tr h="148321">
                <a:tc>
                  <a:txBody>
                    <a:bodyPr/>
                    <a:lstStyle/>
                    <a:p>
                      <a:pPr algn="ctr" fontAlgn="b"/>
                      <a:r>
                        <a:rPr lang="fr-FR" sz="1100" b="0" i="0" u="none" strike="noStrike">
                          <a:solidFill>
                            <a:srgbClr val="000000"/>
                          </a:solidFill>
                          <a:effectLst/>
                          <a:latin typeface="Calibri" panose="020F0502020204030204" pitchFamily="34" charset="0"/>
                        </a:rPr>
                        <a:t>140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Mona FM(*)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88 302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108 737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1h 13m 53s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102 506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124 435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12m 50s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354080258"/>
                  </a:ext>
                </a:extLst>
              </a:tr>
              <a:tr h="148321">
                <a:tc>
                  <a:txBody>
                    <a:bodyPr/>
                    <a:lstStyle/>
                    <a:p>
                      <a:pPr algn="ctr" fontAlgn="b"/>
                      <a:r>
                        <a:rPr lang="fr-FR" sz="1100" b="0" i="0" u="none" strike="noStrike">
                          <a:solidFill>
                            <a:srgbClr val="000000"/>
                          </a:solidFill>
                          <a:effectLst/>
                          <a:latin typeface="Calibri" panose="020F0502020204030204" pitchFamily="34" charset="0"/>
                        </a:rPr>
                        <a:t>141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Skyrock 1er sur le rap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86 656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19 649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13m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108 011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26 246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14m 35s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081549"/>
                  </a:ext>
                </a:extLst>
              </a:tr>
              <a:tr h="148321">
                <a:tc>
                  <a:txBody>
                    <a:bodyPr/>
                    <a:lstStyle/>
                    <a:p>
                      <a:pPr algn="ctr" fontAlgn="b"/>
                      <a:r>
                        <a:rPr lang="fr-FR" sz="1100" b="0" i="0" u="none" strike="noStrike">
                          <a:solidFill>
                            <a:srgbClr val="000000"/>
                          </a:solidFill>
                          <a:effectLst/>
                          <a:latin typeface="Calibri" panose="020F0502020204030204" pitchFamily="34" charset="0"/>
                        </a:rPr>
                        <a:t>142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Gironde(*)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86 452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57 995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40m 15s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95 999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64 529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40m 20s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2"/>
                  </a:ext>
                </a:extLst>
              </a:tr>
              <a:tr h="148321">
                <a:tc>
                  <a:txBody>
                    <a:bodyPr/>
                    <a:lstStyle/>
                    <a:p>
                      <a:pPr algn="ctr" fontAlgn="b"/>
                      <a:r>
                        <a:rPr lang="fr-FR" sz="1100" b="0" i="0" u="none" strike="noStrike">
                          <a:solidFill>
                            <a:srgbClr val="000000"/>
                          </a:solidFill>
                          <a:effectLst/>
                          <a:latin typeface="Calibri" panose="020F0502020204030204" pitchFamily="34" charset="0"/>
                        </a:rPr>
                        <a:t>143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Générations Funk</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86 358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54 194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37m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124 301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84 858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40m 58s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8321">
                <a:tc>
                  <a:txBody>
                    <a:bodyPr/>
                    <a:lstStyle/>
                    <a:p>
                      <a:pPr algn="ctr" fontAlgn="b"/>
                      <a:r>
                        <a:rPr lang="fr-FR" sz="1100" b="0" i="0" u="none" strike="noStrike">
                          <a:solidFill>
                            <a:srgbClr val="000000"/>
                          </a:solidFill>
                          <a:effectLst/>
                          <a:latin typeface="Calibri" panose="020F0502020204030204" pitchFamily="34" charset="0"/>
                        </a:rPr>
                        <a:t>144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Gard Lozere(*)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86 134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64 988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45m 16s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94 107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70 586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45m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4"/>
                  </a:ext>
                </a:extLst>
              </a:tr>
              <a:tr h="148321">
                <a:tc>
                  <a:txBody>
                    <a:bodyPr/>
                    <a:lstStyle/>
                    <a:p>
                      <a:pPr algn="ctr" fontAlgn="b"/>
                      <a:r>
                        <a:rPr lang="fr-FR" sz="1100" b="0" i="0" u="none" strike="noStrike">
                          <a:solidFill>
                            <a:srgbClr val="000000"/>
                          </a:solidFill>
                          <a:effectLst/>
                          <a:latin typeface="Calibri" panose="020F0502020204030204" pitchFamily="34" charset="0"/>
                        </a:rPr>
                        <a:t>145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France Bleu Pays Basque(*)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83 402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51 253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36m 52s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92 547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57 934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37m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48321">
                <a:tc>
                  <a:txBody>
                    <a:bodyPr/>
                    <a:lstStyle/>
                    <a:p>
                      <a:pPr algn="ctr" fontAlgn="b"/>
                      <a:r>
                        <a:rPr lang="fr-FR" sz="1100" b="0" i="0" u="none" strike="noStrike">
                          <a:solidFill>
                            <a:srgbClr val="000000"/>
                          </a:solidFill>
                          <a:effectLst/>
                          <a:latin typeface="Calibri" panose="020F0502020204030204" pitchFamily="34" charset="0"/>
                        </a:rPr>
                        <a:t>146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Générations Rap Fr Gold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82 407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35 265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25m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99 090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42 625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25m 49s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0006"/>
                  </a:ext>
                </a:extLst>
              </a:tr>
              <a:tr h="148321">
                <a:tc>
                  <a:txBody>
                    <a:bodyPr/>
                    <a:lstStyle/>
                    <a:p>
                      <a:pPr algn="ctr" fontAlgn="b"/>
                      <a:r>
                        <a:rPr lang="fr-FR" sz="1100" b="0" i="0" u="none" strike="noStrike">
                          <a:solidFill>
                            <a:srgbClr val="000000"/>
                          </a:solidFill>
                          <a:effectLst/>
                          <a:latin typeface="Calibri" panose="020F0502020204030204" pitchFamily="34" charset="0"/>
                        </a:rPr>
                        <a:t>147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a:solidFill>
                            <a:srgbClr val="000000"/>
                          </a:solidFill>
                          <a:effectLst/>
                          <a:latin typeface="Calibri" panose="020F0502020204030204" pitchFamily="34" charset="0"/>
                        </a:rPr>
                        <a:t>Chérie frenchy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80 302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63 649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47m 33s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143 147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a:solidFill>
                            <a:srgbClr val="000000"/>
                          </a:solidFill>
                          <a:effectLst/>
                          <a:latin typeface="Calibri" panose="020F0502020204030204" pitchFamily="34" charset="0"/>
                        </a:rPr>
                        <a:t>  112 991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fr-FR" sz="1100" b="0" i="0" u="none" strike="noStrike" dirty="0">
                          <a:solidFill>
                            <a:srgbClr val="000000"/>
                          </a:solidFill>
                          <a:effectLst/>
                          <a:latin typeface="Calibri" panose="020F0502020204030204" pitchFamily="34" charset="0"/>
                        </a:rPr>
                        <a:t>47m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48321">
                <a:tc>
                  <a:txBody>
                    <a:bodyPr/>
                    <a:lstStyle/>
                    <a:p>
                      <a:pPr algn="ctr" fontAlgn="b"/>
                      <a:r>
                        <a:rPr lang="fr-FR" sz="1100" b="0" i="0" u="none" strike="noStrike">
                          <a:solidFill>
                            <a:srgbClr val="000000"/>
                          </a:solidFill>
                          <a:effectLst/>
                          <a:latin typeface="Calibri" panose="020F0502020204030204" pitchFamily="34" charset="0"/>
                        </a:rPr>
                        <a:t>148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France Bleu Perigord(*)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80 138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67 779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50m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87 932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73 270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50m 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649613543"/>
                  </a:ext>
                </a:extLst>
              </a:tr>
              <a:tr h="148321">
                <a:tc>
                  <a:txBody>
                    <a:bodyPr/>
                    <a:lstStyle/>
                    <a:p>
                      <a:pPr algn="ctr" fontAlgn="b"/>
                      <a:r>
                        <a:rPr lang="fr-FR" sz="1100" b="0" i="0" u="none" strike="noStrike">
                          <a:solidFill>
                            <a:srgbClr val="000000"/>
                          </a:solidFill>
                          <a:effectLst/>
                          <a:latin typeface="Calibri" panose="020F0502020204030204" pitchFamily="34" charset="0"/>
                        </a:rPr>
                        <a:t>149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da-DK" sz="1100" b="0" i="0" u="none" strike="noStrike">
                          <a:solidFill>
                            <a:srgbClr val="000000"/>
                          </a:solidFill>
                          <a:effectLst/>
                          <a:latin typeface="Calibri" panose="020F0502020204030204" pitchFamily="34" charset="0"/>
                        </a:rPr>
                        <a:t>Skyrock rap et rnb non stop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80 038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21 146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15m 51s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103 868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29 561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17m 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6850306"/>
                  </a:ext>
                </a:extLst>
              </a:tr>
              <a:tr h="148321">
                <a:tc>
                  <a:txBody>
                    <a:bodyPr/>
                    <a:lstStyle/>
                    <a:p>
                      <a:pPr algn="ctr" fontAlgn="b"/>
                      <a:r>
                        <a:rPr lang="fr-FR" sz="1100" b="0" i="0" u="none" strike="noStrike">
                          <a:solidFill>
                            <a:srgbClr val="000000"/>
                          </a:solidFill>
                          <a:effectLst/>
                          <a:latin typeface="Calibri" panose="020F0502020204030204" pitchFamily="34" charset="0"/>
                        </a:rPr>
                        <a:t>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NRJ Music Awards 2022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78 332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34 734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26m 36s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104 250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46 066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26m 31s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480328932"/>
                  </a:ext>
                </a:extLst>
              </a:tr>
              <a:tr h="148321">
                <a:tc>
                  <a:txBody>
                    <a:bodyPr/>
                    <a:lstStyle/>
                    <a:p>
                      <a:pPr algn="ctr" fontAlgn="b"/>
                      <a:r>
                        <a:rPr lang="fr-FR" sz="1100" b="0" i="0" u="none" strike="noStrike">
                          <a:solidFill>
                            <a:srgbClr val="000000"/>
                          </a:solidFill>
                          <a:effectLst/>
                          <a:latin typeface="Calibri" panose="020F0502020204030204" pitchFamily="34" charset="0"/>
                        </a:rPr>
                        <a:t>151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Nostalgie Génération 80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77 290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50 146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38m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95 703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63 704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39m 56s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0830784"/>
                  </a:ext>
                </a:extLst>
              </a:tr>
              <a:tr h="148321">
                <a:tc>
                  <a:txBody>
                    <a:bodyPr/>
                    <a:lstStyle/>
                    <a:p>
                      <a:pPr algn="ctr" fontAlgn="b"/>
                      <a:r>
                        <a:rPr lang="fr-FR" sz="1100" b="0" i="0" u="none" strike="noStrike">
                          <a:solidFill>
                            <a:srgbClr val="000000"/>
                          </a:solidFill>
                          <a:effectLst/>
                          <a:latin typeface="Calibri" panose="020F0502020204030204" pitchFamily="34" charset="0"/>
                        </a:rPr>
                        <a:t>152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RTS(*)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77 156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75 086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58m 23s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93 938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96 198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1h 01m 27s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126706911"/>
                  </a:ext>
                </a:extLst>
              </a:tr>
              <a:tr h="148321">
                <a:tc>
                  <a:txBody>
                    <a:bodyPr/>
                    <a:lstStyle/>
                    <a:p>
                      <a:pPr algn="ctr" fontAlgn="b"/>
                      <a:r>
                        <a:rPr lang="fr-FR" sz="1100" b="0" i="0" u="none" strike="noStrike">
                          <a:solidFill>
                            <a:srgbClr val="000000"/>
                          </a:solidFill>
                          <a:effectLst/>
                          <a:latin typeface="Calibri" panose="020F0502020204030204" pitchFamily="34" charset="0"/>
                        </a:rPr>
                        <a:t>153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France Bleu La Rochelle(*)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76 988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61 030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47m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81 954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65 824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48m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851549"/>
                  </a:ext>
                </a:extLst>
              </a:tr>
              <a:tr h="148321">
                <a:tc>
                  <a:txBody>
                    <a:bodyPr/>
                    <a:lstStyle/>
                    <a:p>
                      <a:pPr algn="ctr" fontAlgn="b"/>
                      <a:r>
                        <a:rPr lang="fr-FR" sz="1100" b="0" i="0" u="none" strike="noStrike">
                          <a:solidFill>
                            <a:srgbClr val="000000"/>
                          </a:solidFill>
                          <a:effectLst/>
                          <a:latin typeface="Calibri" panose="020F0502020204030204" pitchFamily="34" charset="0"/>
                        </a:rPr>
                        <a:t>154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Antinea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76 947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29 172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22m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115 979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43 613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22m 34s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999078106"/>
                  </a:ext>
                </a:extLst>
              </a:tr>
              <a:tr h="148321">
                <a:tc>
                  <a:txBody>
                    <a:bodyPr/>
                    <a:lstStyle/>
                    <a:p>
                      <a:pPr algn="ctr" fontAlgn="b"/>
                      <a:r>
                        <a:rPr lang="fr-FR" sz="1100" b="0" i="0" u="none" strike="noStrike">
                          <a:solidFill>
                            <a:srgbClr val="000000"/>
                          </a:solidFill>
                          <a:effectLst/>
                          <a:latin typeface="Calibri" panose="020F0502020204030204" pitchFamily="34" charset="0"/>
                        </a:rPr>
                        <a:t>155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Nostalgie Best of 70's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76 583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43 952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34m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104 407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65 141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37m 26s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6958705"/>
                  </a:ext>
                </a:extLst>
              </a:tr>
              <a:tr h="179764">
                <a:tc>
                  <a:txBody>
                    <a:bodyPr/>
                    <a:lstStyle/>
                    <a:p>
                      <a:pPr algn="ctr" fontAlgn="b"/>
                      <a:r>
                        <a:rPr lang="fr-FR" sz="1100" b="0" i="0" u="none" strike="noStrike">
                          <a:solidFill>
                            <a:srgbClr val="000000"/>
                          </a:solidFill>
                          <a:effectLst/>
                          <a:latin typeface="Calibri" panose="020F0502020204030204" pitchFamily="34" charset="0"/>
                        </a:rPr>
                        <a:t>156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Nostalgie Mini Mix De Max</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76 558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36 343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28m 29s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86 499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42 883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29m 45s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371144424"/>
                  </a:ext>
                </a:extLst>
              </a:tr>
              <a:tr h="148321">
                <a:tc>
                  <a:txBody>
                    <a:bodyPr/>
                    <a:lstStyle/>
                    <a:p>
                      <a:pPr algn="ctr" fontAlgn="b"/>
                      <a:r>
                        <a:rPr lang="fr-FR" sz="1100" b="0" i="0" u="none" strike="noStrike">
                          <a:solidFill>
                            <a:srgbClr val="000000"/>
                          </a:solidFill>
                          <a:effectLst/>
                          <a:latin typeface="Calibri" panose="020F0502020204030204" pitchFamily="34" charset="0"/>
                        </a:rPr>
                        <a:t>157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ODS la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76 093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65 074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51m 19s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83 949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74 662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53m 22s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3982512"/>
                  </a:ext>
                </a:extLst>
              </a:tr>
              <a:tr h="148321">
                <a:tc>
                  <a:txBody>
                    <a:bodyPr/>
                    <a:lstStyle/>
                    <a:p>
                      <a:pPr algn="ctr" fontAlgn="b"/>
                      <a:r>
                        <a:rPr lang="fr-FR" sz="1100" b="0" i="0" u="none" strike="noStrike">
                          <a:solidFill>
                            <a:srgbClr val="000000"/>
                          </a:solidFill>
                          <a:effectLst/>
                          <a:latin typeface="Calibri" panose="020F0502020204030204" pitchFamily="34" charset="0"/>
                        </a:rPr>
                        <a:t>158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Virage Radio(*)</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75 958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59 149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46m 43s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84 170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65 432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46m 39s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1875598372"/>
                  </a:ext>
                </a:extLst>
              </a:tr>
              <a:tr h="148321">
                <a:tc>
                  <a:txBody>
                    <a:bodyPr/>
                    <a:lstStyle/>
                    <a:p>
                      <a:pPr algn="ctr" fontAlgn="b"/>
                      <a:r>
                        <a:rPr lang="fr-FR" sz="1100" b="0" i="0" u="none" strike="noStrike">
                          <a:solidFill>
                            <a:srgbClr val="000000"/>
                          </a:solidFill>
                          <a:effectLst/>
                          <a:latin typeface="Calibri" panose="020F0502020204030204" pitchFamily="34" charset="0"/>
                        </a:rPr>
                        <a:t>159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1100" b="0" i="0" u="none" strike="noStrike">
                          <a:solidFill>
                            <a:srgbClr val="000000"/>
                          </a:solidFill>
                          <a:effectLst/>
                          <a:latin typeface="Calibri" panose="020F0502020204030204" pitchFamily="34" charset="0"/>
                        </a:rPr>
                        <a:t>MBS(*)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75 247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72 144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57m 32s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83 844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a:solidFill>
                            <a:srgbClr val="000000"/>
                          </a:solidFill>
                          <a:effectLst/>
                          <a:latin typeface="Calibri" panose="020F0502020204030204" pitchFamily="34" charset="0"/>
                        </a:rPr>
                        <a:t>  79 925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t"/>
                      <a:r>
                        <a:rPr lang="fr-FR" sz="1100" b="0" i="0" u="none" strike="noStrike" dirty="0">
                          <a:solidFill>
                            <a:srgbClr val="000000"/>
                          </a:solidFill>
                          <a:effectLst/>
                          <a:latin typeface="Calibri" panose="020F0502020204030204" pitchFamily="34" charset="0"/>
                        </a:rPr>
                        <a:t>57m 12s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829690"/>
                  </a:ext>
                </a:extLst>
              </a:tr>
              <a:tr h="148321">
                <a:tc>
                  <a:txBody>
                    <a:bodyPr/>
                    <a:lstStyle/>
                    <a:p>
                      <a:pPr algn="ctr" fontAlgn="b"/>
                      <a:r>
                        <a:rPr lang="fr-FR" sz="1100" b="0" i="0" u="none" strike="noStrike">
                          <a:solidFill>
                            <a:srgbClr val="000000"/>
                          </a:solidFill>
                          <a:effectLst/>
                          <a:latin typeface="Calibri" panose="020F0502020204030204" pitchFamily="34" charset="0"/>
                        </a:rPr>
                        <a:t>160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l" fontAlgn="t"/>
                      <a:r>
                        <a:rPr lang="fr-FR" sz="1100" b="0" i="0" u="none" strike="noStrike">
                          <a:solidFill>
                            <a:srgbClr val="000000"/>
                          </a:solidFill>
                          <a:effectLst/>
                          <a:latin typeface="Calibri" panose="020F0502020204030204" pitchFamily="34" charset="0"/>
                        </a:rPr>
                        <a:t>Fréquence Plus(*)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74 804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52 596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dirty="0">
                          <a:solidFill>
                            <a:srgbClr val="000000"/>
                          </a:solidFill>
                          <a:effectLst/>
                          <a:latin typeface="Calibri" panose="020F0502020204030204" pitchFamily="34" charset="0"/>
                        </a:rPr>
                        <a:t>42m 11s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C2"/>
                    </a:solidFill>
                  </a:tcPr>
                </a:tc>
                <a:tc>
                  <a:txBody>
                    <a:bodyPr/>
                    <a:lstStyle/>
                    <a:p>
                      <a:pPr algn="r" fontAlgn="t"/>
                      <a:r>
                        <a:rPr lang="fr-FR" sz="1100" b="0" i="0" u="none" strike="noStrike">
                          <a:solidFill>
                            <a:srgbClr val="000000"/>
                          </a:solidFill>
                          <a:effectLst/>
                          <a:latin typeface="Calibri" panose="020F0502020204030204" pitchFamily="34" charset="0"/>
                        </a:rPr>
                        <a:t>  98 854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a:solidFill>
                            <a:srgbClr val="000000"/>
                          </a:solidFill>
                          <a:effectLst/>
                          <a:latin typeface="Calibri" panose="020F0502020204030204" pitchFamily="34" charset="0"/>
                        </a:rPr>
                        <a:t>  75 261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tc>
                  <a:txBody>
                    <a:bodyPr/>
                    <a:lstStyle/>
                    <a:p>
                      <a:pPr algn="r" fontAlgn="t"/>
                      <a:r>
                        <a:rPr lang="fr-FR" sz="1100" b="0" i="0" u="none" strike="noStrike" dirty="0">
                          <a:solidFill>
                            <a:srgbClr val="000000"/>
                          </a:solidFill>
                          <a:effectLst/>
                          <a:latin typeface="Calibri" panose="020F0502020204030204" pitchFamily="34" charset="0"/>
                        </a:rPr>
                        <a:t>45m 41s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2FF"/>
                    </a:solidFill>
                  </a:tcPr>
                </a:tc>
                <a:extLst>
                  <a:ext uri="{0D108BD9-81ED-4DB2-BD59-A6C34878D82A}">
                    <a16:rowId xmlns:a16="http://schemas.microsoft.com/office/drawing/2014/main" val="2240314243"/>
                  </a:ext>
                </a:extLst>
              </a:tr>
            </a:tbl>
          </a:graphicData>
        </a:graphic>
      </p:graphicFrame>
      <p:sp>
        <p:nvSpPr>
          <p:cNvPr id="9" name="Rectangle 8">
            <a:extLst>
              <a:ext uri="{FF2B5EF4-FFF2-40B4-BE49-F238E27FC236}">
                <a16:creationId xmlns:a16="http://schemas.microsoft.com/office/drawing/2014/main" id="{C8A1A859-067D-4B53-B828-E522E6411DAC}"/>
              </a:ext>
            </a:extLst>
          </p:cNvPr>
          <p:cNvSpPr/>
          <p:nvPr/>
        </p:nvSpPr>
        <p:spPr>
          <a:xfrm>
            <a:off x="0" y="755576"/>
            <a:ext cx="6858000" cy="261610"/>
          </a:xfrm>
          <a:prstGeom prst="rect">
            <a:avLst/>
          </a:prstGeom>
        </p:spPr>
        <p:txBody>
          <a:bodyPr wrap="square">
            <a:spAutoFit/>
          </a:bodyPr>
          <a:lstStyle/>
          <a:p>
            <a:pPr algn="ctr"/>
            <a:r>
              <a:rPr lang="fr-FR" sz="1100" b="1" dirty="0">
                <a:latin typeface="Arial" panose="020B0604020202020204" pitchFamily="34" charset="0"/>
                <a:cs typeface="Arial" panose="020B0604020202020204" pitchFamily="34" charset="0"/>
              </a:rPr>
              <a:t>CLASSEMENT DES </a:t>
            </a:r>
            <a:r>
              <a:rPr lang="fr-FR" sz="1100" b="1" dirty="0">
                <a:solidFill>
                  <a:srgbClr val="DD6B1D"/>
                </a:solidFill>
                <a:latin typeface="Arial" panose="020B0604020202020204" pitchFamily="34" charset="0"/>
                <a:cs typeface="Arial" panose="020B0604020202020204" pitchFamily="34" charset="0"/>
              </a:rPr>
              <a:t>RADIOS</a:t>
            </a:r>
            <a:r>
              <a:rPr lang="fr-FR" sz="1100" b="1" dirty="0">
                <a:latin typeface="Arial" panose="020B0604020202020204" pitchFamily="34" charset="0"/>
                <a:cs typeface="Arial" panose="020B0604020202020204" pitchFamily="34" charset="0"/>
              </a:rPr>
              <a:t> - novembre 2022</a:t>
            </a:r>
            <a:endParaRPr lang="fr-FR" sz="105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4B2767C0-781C-8B8B-6616-6414D5AEA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80065"/>
            <a:ext cx="6858000" cy="353254"/>
          </a:xfrm>
          <a:prstGeom prst="rect">
            <a:avLst/>
          </a:prstGeom>
        </p:spPr>
      </p:pic>
    </p:spTree>
    <p:extLst>
      <p:ext uri="{BB962C8B-B14F-4D97-AF65-F5344CB8AC3E}">
        <p14:creationId xmlns:p14="http://schemas.microsoft.com/office/powerpoint/2010/main" val="3057105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67955</TotalTime>
  <Words>21360</Words>
  <Application>Microsoft Office PowerPoint</Application>
  <PresentationFormat>Affichage à l'écran (4:3)</PresentationFormat>
  <Paragraphs>5728</Paragraphs>
  <Slides>26</Slides>
  <Notes>26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Abadi MT Condensed Extra Bold</vt:lpstr>
      <vt:lpstr>Arial</vt:lpstr>
      <vt:lpstr>Calibri</vt:lpstr>
      <vt:lpstr>Futura</vt:lpstr>
      <vt:lpstr>Geometos</vt:lpstr>
      <vt:lpstr>Semplicita Pro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caroline.jottras@acpm.fr</dc:creator>
  <cp:lastModifiedBy>Caroline JOTTRAS</cp:lastModifiedBy>
  <cp:revision>1867</cp:revision>
  <cp:lastPrinted>2021-11-16T16:03:34Z</cp:lastPrinted>
  <dcterms:created xsi:type="dcterms:W3CDTF">2013-08-21T10:40:02Z</dcterms:created>
  <dcterms:modified xsi:type="dcterms:W3CDTF">2022-12-23T20:33:29Z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0x0101001B86B6D24E6D2045B9D039C4BF05373C</vt:lpwstr>
  </property>
</Properties>
</file>